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52"/>
  </p:notesMasterIdLst>
  <p:sldIdLst>
    <p:sldId id="257" r:id="rId3"/>
    <p:sldId id="258" r:id="rId4"/>
    <p:sldId id="259" r:id="rId5"/>
    <p:sldId id="260" r:id="rId6"/>
    <p:sldId id="285" r:id="rId7"/>
    <p:sldId id="286" r:id="rId8"/>
    <p:sldId id="263" r:id="rId9"/>
    <p:sldId id="264" r:id="rId10"/>
    <p:sldId id="265" r:id="rId11"/>
    <p:sldId id="267" r:id="rId12"/>
    <p:sldId id="266" r:id="rId13"/>
    <p:sldId id="268" r:id="rId14"/>
    <p:sldId id="269" r:id="rId15"/>
    <p:sldId id="270" r:id="rId16"/>
    <p:sldId id="287" r:id="rId17"/>
    <p:sldId id="271" r:id="rId18"/>
    <p:sldId id="272" r:id="rId19"/>
    <p:sldId id="273" r:id="rId20"/>
    <p:sldId id="274" r:id="rId21"/>
    <p:sldId id="275" r:id="rId22"/>
    <p:sldId id="300" r:id="rId23"/>
    <p:sldId id="277" r:id="rId24"/>
    <p:sldId id="316" r:id="rId25"/>
    <p:sldId id="317" r:id="rId26"/>
    <p:sldId id="318" r:id="rId27"/>
    <p:sldId id="319" r:id="rId28"/>
    <p:sldId id="322" r:id="rId29"/>
    <p:sldId id="323" r:id="rId30"/>
    <p:sldId id="324" r:id="rId31"/>
    <p:sldId id="325" r:id="rId32"/>
    <p:sldId id="326" r:id="rId33"/>
    <p:sldId id="327" r:id="rId34"/>
    <p:sldId id="328" r:id="rId35"/>
    <p:sldId id="329" r:id="rId36"/>
    <p:sldId id="330" r:id="rId37"/>
    <p:sldId id="331" r:id="rId38"/>
    <p:sldId id="332" r:id="rId39"/>
    <p:sldId id="333" r:id="rId40"/>
    <p:sldId id="334" r:id="rId41"/>
    <p:sldId id="335" r:id="rId42"/>
    <p:sldId id="336" r:id="rId43"/>
    <p:sldId id="337" r:id="rId44"/>
    <p:sldId id="338" r:id="rId45"/>
    <p:sldId id="278" r:id="rId46"/>
    <p:sldId id="279" r:id="rId47"/>
    <p:sldId id="282" r:id="rId48"/>
    <p:sldId id="283" r:id="rId49"/>
    <p:sldId id="284" r:id="rId50"/>
    <p:sldId id="315" r:id="rId5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69140" autoAdjust="0"/>
  </p:normalViewPr>
  <p:slideViewPr>
    <p:cSldViewPr>
      <p:cViewPr varScale="1">
        <p:scale>
          <a:sx n="108" d="100"/>
          <a:sy n="108" d="100"/>
        </p:scale>
        <p:origin x="-2064" y="-120"/>
      </p:cViewPr>
      <p:guideLst>
        <p:guide orient="horz" pos="2160"/>
        <p:guide pos="2880"/>
      </p:guideLst>
    </p:cSldViewPr>
  </p:slideViewPr>
  <p:outlineViewPr>
    <p:cViewPr>
      <p:scale>
        <a:sx n="33" d="100"/>
        <a:sy n="33" d="100"/>
      </p:scale>
      <p:origin x="42" y="1578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87478090662396"/>
          <c:y val="0.0685865369769955"/>
          <c:w val="0.901222474309355"/>
          <c:h val="0.745541917554424"/>
        </c:manualLayout>
      </c:layout>
      <c:barChart>
        <c:barDir val="col"/>
        <c:grouping val="clustered"/>
        <c:varyColors val="0"/>
        <c:ser>
          <c:idx val="0"/>
          <c:order val="0"/>
          <c:tx>
            <c:strRef>
              <c:f>Sheet1!$B$1</c:f>
              <c:strCache>
                <c:ptCount val="1"/>
                <c:pt idx="0">
                  <c:v>Series 1</c:v>
                </c:pt>
              </c:strCache>
            </c:strRef>
          </c:tx>
          <c:invertIfNegative val="0"/>
          <c:dLbls>
            <c:dLbl>
              <c:idx val="0"/>
              <c:layout/>
              <c:tx>
                <c:rich>
                  <a:bodyPr/>
                  <a:lstStyle/>
                  <a:p>
                    <a:r>
                      <a:rPr lang="en-US" dirty="0" smtClean="0"/>
                      <a:t>13.1%</a:t>
                    </a:r>
                    <a:endParaRPr lang="en-US" dirty="0"/>
                  </a:p>
                </c:rich>
              </c:tx>
              <c:showLegendKey val="0"/>
              <c:showVal val="1"/>
              <c:showCatName val="0"/>
              <c:showSerName val="0"/>
              <c:showPercent val="0"/>
              <c:showBubbleSize val="0"/>
            </c:dLbl>
            <c:dLbl>
              <c:idx val="1"/>
              <c:layout/>
              <c:tx>
                <c:rich>
                  <a:bodyPr/>
                  <a:lstStyle/>
                  <a:p>
                    <a:r>
                      <a:rPr lang="en-US" dirty="0" smtClean="0"/>
                      <a:t>11.9%</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Sheet1!$A$2:$A$3</c:f>
              <c:strCache>
                <c:ptCount val="2"/>
                <c:pt idx="0">
                  <c:v>Federal Employee Viewpoint Survey</c:v>
                </c:pt>
                <c:pt idx="1">
                  <c:v>Federal workforce self-identifing as a person with a disability</c:v>
                </c:pt>
              </c:strCache>
            </c:strRef>
          </c:cat>
          <c:val>
            <c:numRef>
              <c:f>Sheet1!$B$2:$B$3</c:f>
              <c:numCache>
                <c:formatCode>0.0</c:formatCode>
                <c:ptCount val="2"/>
                <c:pt idx="0">
                  <c:v>13.1</c:v>
                </c:pt>
                <c:pt idx="1">
                  <c:v>11.89</c:v>
                </c:pt>
              </c:numCache>
            </c:numRef>
          </c:val>
        </c:ser>
        <c:dLbls>
          <c:showLegendKey val="0"/>
          <c:showVal val="0"/>
          <c:showCatName val="0"/>
          <c:showSerName val="0"/>
          <c:showPercent val="0"/>
          <c:showBubbleSize val="0"/>
        </c:dLbls>
        <c:gapWidth val="150"/>
        <c:axId val="570099208"/>
        <c:axId val="570101528"/>
      </c:barChart>
      <c:catAx>
        <c:axId val="570099208"/>
        <c:scaling>
          <c:orientation val="minMax"/>
        </c:scaling>
        <c:delete val="0"/>
        <c:axPos val="b"/>
        <c:majorTickMark val="out"/>
        <c:minorTickMark val="none"/>
        <c:tickLblPos val="nextTo"/>
        <c:crossAx val="570101528"/>
        <c:crosses val="autoZero"/>
        <c:auto val="1"/>
        <c:lblAlgn val="ctr"/>
        <c:lblOffset val="100"/>
        <c:noMultiLvlLbl val="0"/>
      </c:catAx>
      <c:valAx>
        <c:axId val="570101528"/>
        <c:scaling>
          <c:orientation val="minMax"/>
          <c:min val="0.0"/>
        </c:scaling>
        <c:delete val="0"/>
        <c:axPos val="l"/>
        <c:numFmt formatCode="0.0" sourceLinked="1"/>
        <c:majorTickMark val="out"/>
        <c:minorTickMark val="none"/>
        <c:tickLblPos val="nextTo"/>
        <c:crossAx val="5700992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BBDBEFD-CCF3-4FF7-B309-FCCB29C3836D}" type="datetimeFigureOut">
              <a:rPr lang="en-US" smtClean="0"/>
              <a:pPr/>
              <a:t>8/19/14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8C32E8F-7BF9-4F96-A120-112A63CEA85A}" type="slidenum">
              <a:rPr lang="en-US" smtClean="0"/>
              <a:pPr/>
              <a:t>‹#›</a:t>
            </a:fld>
            <a:endParaRPr lang="en-US" dirty="0"/>
          </a:p>
        </p:txBody>
      </p:sp>
    </p:spTree>
    <p:extLst>
      <p:ext uri="{BB962C8B-B14F-4D97-AF65-F5344CB8AC3E}">
        <p14:creationId xmlns:p14="http://schemas.microsoft.com/office/powerpoint/2010/main" val="2492631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opm.gov/faqs/QA.aspx?fid=de14aff4-4f77-4e17-afaa-fa109430fc7b&amp;pid=e0c8d796-7481-4c2f-8d8e-b02147ff9331" TargetMode="External"/><Relationship Id="rId4" Type="http://schemas.openxmlformats.org/officeDocument/2006/relationships/hyperlink" Target="http://www.eeoc.gov/laws/rehab.html" TargetMode="External"/><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 Id="rId3" Type="http://schemas.openxmlformats.org/officeDocument/2006/relationships/hyperlink" Target="http://www.opm.gov/forms/pdf_fill/sf256.pdf"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 Id="rId3" Type="http://schemas.openxmlformats.org/officeDocument/2006/relationships/hyperlink" Target="http://www.usajobs.gov/" TargetMode="Externa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dirty="0" smtClean="0">
                <a:ea typeface="ＭＳ Ｐゴシック" pitchFamily="34" charset="-128"/>
              </a:rPr>
              <a:t>-Diversity is a big part of fulfilling our mission</a:t>
            </a:r>
          </a:p>
          <a:p>
            <a:r>
              <a:rPr lang="en-US" dirty="0" smtClean="0">
                <a:ea typeface="ＭＳ Ｐゴシック" pitchFamily="34" charset="-128"/>
              </a:rPr>
              <a:t>-The Office of Diversity and Inclusion is responsible for two EO. </a:t>
            </a:r>
          </a:p>
          <a:p>
            <a:r>
              <a:rPr lang="en-US" dirty="0" smtClean="0">
                <a:ea typeface="ＭＳ Ｐゴシック" pitchFamily="34" charset="-128"/>
              </a:rPr>
              <a:t>	-EO 13583 on Establishing a Coordinated Government-Wide Initiative to Promote Diversity and Inclusion in the</a:t>
            </a:r>
            <a:r>
              <a:rPr lang="en-US" baseline="0" dirty="0" smtClean="0">
                <a:ea typeface="ＭＳ Ｐゴシック" pitchFamily="34" charset="-128"/>
              </a:rPr>
              <a:t> </a:t>
            </a:r>
            <a:r>
              <a:rPr lang="en-US" dirty="0" smtClean="0">
                <a:ea typeface="ＭＳ Ｐゴシック" pitchFamily="34" charset="-128"/>
              </a:rPr>
              <a:t>Federal Workforce </a:t>
            </a:r>
          </a:p>
          <a:p>
            <a:r>
              <a:rPr lang="en-US" dirty="0" smtClean="0">
                <a:ea typeface="ＭＳ Ｐゴシック" pitchFamily="34" charset="-128"/>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endParaRPr lang="en-US" sz="2900" dirty="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10</a:t>
            </a:fld>
            <a:endParaRPr 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38C32E8F-7BF9-4F96-A120-112A63CEA85A}" type="slidenum">
              <a:rPr lang="en-US" smtClean="0"/>
              <a:pPr/>
              <a:t>11</a:t>
            </a:fld>
            <a:endParaRPr lang="en-US" dirty="0"/>
          </a:p>
        </p:txBody>
      </p:sp>
    </p:spTree>
    <p:extLst>
      <p:ext uri="{BB962C8B-B14F-4D97-AF65-F5344CB8AC3E}">
        <p14:creationId xmlns:p14="http://schemas.microsoft.com/office/powerpoint/2010/main" val="288821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reasons employers hire people with disabilities</a:t>
            </a:r>
          </a:p>
          <a:p>
            <a:pPr marL="232943" indent="-232943">
              <a:buAutoNum type="arabicPeriod"/>
            </a:pPr>
            <a:r>
              <a:rPr lang="en-US" dirty="0" smtClean="0"/>
              <a:t>Law requires it:</a:t>
            </a:r>
          </a:p>
          <a:p>
            <a:r>
              <a:rPr lang="en-US" dirty="0" smtClean="0"/>
              <a:t>	-Good</a:t>
            </a:r>
            <a:r>
              <a:rPr lang="en-US" baseline="0" dirty="0" smtClean="0"/>
              <a:t> reason. Often kick starts good polices and practices. </a:t>
            </a:r>
          </a:p>
          <a:p>
            <a:r>
              <a:rPr lang="en-US" baseline="0" dirty="0" smtClean="0"/>
              <a:t>	-Downfall: Compliance is temporary in nature…works when someone is watching. </a:t>
            </a:r>
            <a:endParaRPr lang="en-US" dirty="0" smtClean="0"/>
          </a:p>
          <a:p>
            <a:r>
              <a:rPr lang="en-US" dirty="0" smtClean="0"/>
              <a:t>2.</a:t>
            </a:r>
            <a:r>
              <a:rPr lang="en-US" baseline="0" dirty="0" smtClean="0"/>
              <a:t> </a:t>
            </a:r>
            <a:r>
              <a:rPr lang="en-US" dirty="0" smtClean="0"/>
              <a:t>It’s the right thing to do:</a:t>
            </a:r>
            <a:r>
              <a:rPr lang="en-US" baseline="0" dirty="0" smtClean="0"/>
              <a:t> </a:t>
            </a:r>
          </a:p>
          <a:p>
            <a:r>
              <a:rPr lang="en-US" baseline="0" dirty="0" smtClean="0"/>
              <a:t>	-Anyone can join us at any time. Equal opportunity community </a:t>
            </a:r>
          </a:p>
          <a:p>
            <a:r>
              <a:rPr lang="en-US" baseline="0" dirty="0" smtClean="0"/>
              <a:t>	-Live by the golden rule</a:t>
            </a:r>
          </a:p>
          <a:p>
            <a:r>
              <a:rPr lang="en-US" baseline="0" dirty="0" smtClean="0"/>
              <a:t>	-Downfall: Can cause pity and not focused on contributions</a:t>
            </a:r>
            <a:endParaRPr lang="en-US" dirty="0" smtClean="0"/>
          </a:p>
          <a:p>
            <a:r>
              <a:rPr lang="en-US" b="1" baseline="0" dirty="0" smtClean="0"/>
              <a:t>3. Disability </a:t>
            </a:r>
            <a:r>
              <a:rPr lang="en-US" b="1" dirty="0" smtClean="0"/>
              <a:t>Diversity leads to innovation </a:t>
            </a:r>
          </a:p>
          <a:p>
            <a:r>
              <a:rPr lang="en-US" b="1" dirty="0" smtClean="0"/>
              <a:t>	- Best reason</a:t>
            </a:r>
          </a:p>
          <a:p>
            <a:r>
              <a:rPr lang="en-US" dirty="0" smtClean="0"/>
              <a:t>	-The</a:t>
            </a:r>
            <a:r>
              <a:rPr lang="en-US" baseline="0" dirty="0" smtClean="0"/>
              <a:t> disability community is incredibly diverse….diversity of thought</a:t>
            </a:r>
          </a:p>
          <a:p>
            <a:r>
              <a:rPr lang="en-US" baseline="0" dirty="0" smtClean="0"/>
              <a:t>	-When you include that diversity is leads to the innovation employers are need. Ex. Text messaging, other universal 	design examples. </a:t>
            </a:r>
          </a:p>
          <a:p>
            <a:pPr defTabSz="931774"/>
            <a:endParaRPr lang="en-US" dirty="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C0B5E205-B045-495C-B2A7-B14DA8B3DF18}"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1613470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6253572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900"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14</a:t>
            </a:fld>
            <a:endParaRPr lang="en-US"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38C32E8F-7BF9-4F96-A120-112A63CEA85A}" type="slidenum">
              <a:rPr lang="en-US" smtClean="0"/>
              <a:pPr/>
              <a:t>15</a:t>
            </a:fld>
            <a:endParaRPr lang="en-US" dirty="0"/>
          </a:p>
        </p:txBody>
      </p:sp>
    </p:spTree>
    <p:extLst>
      <p:ext uri="{BB962C8B-B14F-4D97-AF65-F5344CB8AC3E}">
        <p14:creationId xmlns:p14="http://schemas.microsoft.com/office/powerpoint/2010/main" val="29829505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38C32E8F-7BF9-4F96-A120-112A63CEA85A}" type="slidenum">
              <a:rPr lang="en-US" smtClean="0"/>
              <a:pPr/>
              <a:t>16</a:t>
            </a:fld>
            <a:endParaRPr lang="en-US" dirty="0"/>
          </a:p>
        </p:txBody>
      </p:sp>
    </p:spTree>
    <p:extLst>
      <p:ext uri="{BB962C8B-B14F-4D97-AF65-F5344CB8AC3E}">
        <p14:creationId xmlns:p14="http://schemas.microsoft.com/office/powerpoint/2010/main" val="41086899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19602440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ea typeface="ＭＳ Ｐゴシック" pitchFamily="34" charset="-128"/>
            </a:endParaRPr>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550164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endParaRPr lang="en-US" sz="2900" dirty="0">
              <a:ea typeface="ＭＳ Ｐゴシック" pitchFamily="34" charset="-128"/>
            </a:endParaRPr>
          </a:p>
          <a:p>
            <a:endParaRPr lang="en-US" sz="1000" dirty="0"/>
          </a:p>
        </p:txBody>
      </p:sp>
      <p:sp>
        <p:nvSpPr>
          <p:cNvPr id="4" name="Slide Number Placeholder 3"/>
          <p:cNvSpPr>
            <a:spLocks noGrp="1"/>
          </p:cNvSpPr>
          <p:nvPr>
            <p:ph type="sldNum" sz="quarter" idx="10"/>
          </p:nvPr>
        </p:nvSpPr>
        <p:spPr/>
        <p:txBody>
          <a:bodyPr/>
          <a:lstStyle/>
          <a:p>
            <a:pPr>
              <a:defRPr/>
            </a:pPr>
            <a:fld id="{42220CFF-8567-400C-80A5-D78EB71D65B0}" type="slidenum">
              <a:rPr lang="en-US" smtClean="0">
                <a:solidFill>
                  <a:prstClr val="black"/>
                </a:solidFill>
              </a:rPr>
              <a:pPr>
                <a:defRPr/>
              </a:pPr>
              <a:t>19</a:t>
            </a:fld>
            <a:endParaRPr lang="en-US" dirty="0">
              <a:solidFill>
                <a:prstClr val="black"/>
              </a:solidFill>
            </a:endParaRPr>
          </a:p>
        </p:txBody>
      </p:sp>
    </p:spTree>
    <p:extLst>
      <p:ext uri="{BB962C8B-B14F-4D97-AF65-F5344CB8AC3E}">
        <p14:creationId xmlns:p14="http://schemas.microsoft.com/office/powerpoint/2010/main" val="251494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z="2900" dirty="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17ECB41B-9A65-4333-BC41-E4FF7DE1802C}"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5826809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1750331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itchFamily="34" charset="0"/>
              <a:buChar char="•"/>
            </a:pPr>
            <a:r>
              <a:rPr lang="en-US" dirty="0" smtClean="0"/>
              <a:t>CSAVR NET</a:t>
            </a:r>
          </a:p>
          <a:p>
            <a:pPr marL="174708" indent="-174708">
              <a:buFont typeface="Arial" pitchFamily="34" charset="0"/>
              <a:buChar char="•"/>
            </a:pPr>
            <a:r>
              <a:rPr lang="en-US" dirty="0" smtClean="0"/>
              <a:t>DOJ mandatory interviews</a:t>
            </a:r>
          </a:p>
          <a:p>
            <a:endParaRPr lang="en-US" b="0" dirty="0" smtClean="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76801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C32E8F-7BF9-4F96-A120-112A63CEA85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2932" lvl="0" indent="-171450" defTabSz="465887">
              <a:buFont typeface="Arial" panose="020B0604020202020204" pitchFamily="34" charset="0"/>
              <a:buChar char="•"/>
              <a:defRPr/>
            </a:pPr>
            <a:r>
              <a:rPr lang="en-US" sz="1200" dirty="0" smtClean="0"/>
              <a:t>Schedule A – Cannot use traditional examining methods; not subject to OPM qualification standards</a:t>
            </a:r>
            <a:endParaRPr lang="en-US" sz="1200" dirty="0" smtClean="0">
              <a:solidFill>
                <a:srgbClr val="CB3749"/>
              </a:solidFill>
            </a:endParaRPr>
          </a:p>
          <a:p>
            <a:pPr marL="362932" lvl="0" indent="-171450" defTabSz="465887">
              <a:buFont typeface="Arial" panose="020B0604020202020204" pitchFamily="34" charset="0"/>
              <a:buChar char="•"/>
              <a:defRPr/>
            </a:pPr>
            <a:r>
              <a:rPr lang="en-US" sz="1200" dirty="0" smtClean="0"/>
              <a:t>Schedule B –  Cannot hold open competition; must meet OPM qualification standards </a:t>
            </a:r>
            <a:r>
              <a:rPr lang="en-US" sz="1200" dirty="0" smtClean="0">
                <a:solidFill>
                  <a:srgbClr val="CB3749"/>
                </a:solidFill>
              </a:rPr>
              <a:t> </a:t>
            </a:r>
          </a:p>
          <a:p>
            <a:pPr marL="362932" lvl="0" indent="-171450" defTabSz="465887">
              <a:buFont typeface="Arial" panose="020B0604020202020204" pitchFamily="34" charset="0"/>
              <a:buChar char="•"/>
              <a:defRPr/>
            </a:pPr>
            <a:r>
              <a:rPr lang="en-US" sz="1200" dirty="0" smtClean="0"/>
              <a:t>Schedule C – Political appointees</a:t>
            </a:r>
          </a:p>
          <a:p>
            <a:pPr marL="820132" lvl="1" indent="-171450" defTabSz="465887">
              <a:buFont typeface="Arial" panose="020B0604020202020204" pitchFamily="34" charset="0"/>
              <a:buChar char="•"/>
              <a:defRPr/>
            </a:pPr>
            <a:r>
              <a:rPr lang="en-US" sz="1200" dirty="0" smtClean="0"/>
              <a:t>Excepted </a:t>
            </a:r>
            <a:r>
              <a:rPr lang="en-US" sz="1200" dirty="0"/>
              <a:t>by Statute, Executive Order, or OPM action, and listed under Schedules  A, B, C or </a:t>
            </a:r>
            <a:r>
              <a:rPr lang="en-US" sz="1200" dirty="0" smtClean="0"/>
              <a:t>D</a:t>
            </a:r>
            <a:endParaRPr lang="en-US" sz="1200" dirty="0"/>
          </a:p>
          <a:p>
            <a:pPr marL="362932" lvl="0" indent="-171450" defTabSz="465887">
              <a:buFont typeface="Arial" panose="020B0604020202020204" pitchFamily="34" charset="0"/>
              <a:buChar char="•"/>
            </a:pPr>
            <a:r>
              <a:rPr lang="en-US" sz="1200" dirty="0" smtClean="0"/>
              <a:t>Schedule D – temporarily removed  when filled by students or individuals who recently completed their education</a:t>
            </a:r>
          </a:p>
          <a:p>
            <a:pPr marL="820132" lvl="1" indent="-171450" defTabSz="465887">
              <a:buFont typeface="Arial" panose="020B0604020202020204" pitchFamily="34" charset="0"/>
              <a:buChar char="•"/>
            </a:pPr>
            <a:r>
              <a:rPr lang="en-US" sz="1200" dirty="0" smtClean="0"/>
              <a:t>OPM </a:t>
            </a:r>
            <a:r>
              <a:rPr lang="en-US" sz="1200" dirty="0"/>
              <a:t>also grants agency-specific Schedule A and B authorities</a:t>
            </a:r>
          </a:p>
          <a:p>
            <a:endParaRPr lang="en-US" dirty="0"/>
          </a:p>
        </p:txBody>
      </p:sp>
      <p:sp>
        <p:nvSpPr>
          <p:cNvPr id="4" name="Slide Number Placeholder 3"/>
          <p:cNvSpPr>
            <a:spLocks noGrp="1"/>
          </p:cNvSpPr>
          <p:nvPr>
            <p:ph type="sldNum" sz="quarter" idx="10"/>
          </p:nvPr>
        </p:nvSpPr>
        <p:spPr/>
        <p:txBody>
          <a:bodyPr/>
          <a:lstStyle/>
          <a:p>
            <a:fld id="{B8953AA5-E130-47C5-9A8F-913A64DF37D7}" type="slidenum">
              <a:rPr lang="en-US" smtClean="0"/>
              <a:pPr/>
              <a:t>24</a:t>
            </a:fld>
            <a:endParaRPr lang="en-US" dirty="0"/>
          </a:p>
        </p:txBody>
      </p:sp>
    </p:spTree>
    <p:extLst>
      <p:ext uri="{BB962C8B-B14F-4D97-AF65-F5344CB8AC3E}">
        <p14:creationId xmlns:p14="http://schemas.microsoft.com/office/powerpoint/2010/main" val="9571922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Q</a:t>
            </a:r>
            <a:r>
              <a:rPr lang="en-US" b="1" dirty="0"/>
              <a:t>.  Do individuals with disabilities have a hiring priority under these rules?  </a:t>
            </a:r>
            <a:endParaRPr lang="en-US" dirty="0"/>
          </a:p>
          <a:p>
            <a:r>
              <a:rPr lang="en-US" dirty="0"/>
              <a:t> </a:t>
            </a:r>
          </a:p>
          <a:p>
            <a:pPr marL="232943" indent="-232943">
              <a:buAutoNum type="alphaUcPeriod"/>
            </a:pPr>
            <a:r>
              <a:rPr lang="en-US" dirty="0"/>
              <a:t>No, these regulations do not provide for a hiring priority.  </a:t>
            </a:r>
          </a:p>
          <a:p>
            <a:pPr marL="232943" indent="-232943">
              <a:buAutoNum type="alphaUcPeriod"/>
            </a:pPr>
            <a:endParaRPr lang="en-US" dirty="0"/>
          </a:p>
          <a:p>
            <a:r>
              <a:rPr lang="en-US" b="1" dirty="0"/>
              <a:t>Q. </a:t>
            </a:r>
            <a:r>
              <a:rPr lang="en-US" b="1" dirty="0">
                <a:hlinkClick r:id="rId3"/>
              </a:rPr>
              <a:t>In order to be hired, must people with disabilities meet all the qualifications requirements for the job?</a:t>
            </a:r>
            <a:r>
              <a:rPr lang="en-US" b="1" dirty="0"/>
              <a:t> </a:t>
            </a:r>
            <a:endParaRPr lang="en-US" dirty="0"/>
          </a:p>
          <a:p>
            <a:r>
              <a:rPr lang="en-US" b="1" dirty="0"/>
              <a:t>A.</a:t>
            </a:r>
            <a:r>
              <a:rPr lang="en-US" dirty="0"/>
              <a:t> Yes, people with disabilities must meet all basic qualification requirements for the job in order to be hired, as is true for non-disabled candidates who are hired. Qualified individuals with disabilities must be able to perform the essential functions of the job with or without reasonable accommodation. For more information, please refer to the </a:t>
            </a:r>
            <a:r>
              <a:rPr lang="en-US" u="sng" dirty="0">
                <a:hlinkClick r:id="rId4"/>
              </a:rPr>
              <a:t>Rehabilitation Act of 1973, as amended</a:t>
            </a:r>
            <a:r>
              <a:rPr lang="en-US" dirty="0">
                <a:hlinkClick r:id="rId4"/>
              </a:rPr>
              <a:t>.</a:t>
            </a:r>
            <a:r>
              <a:rPr lang="en-US" dirty="0"/>
              <a:t> </a:t>
            </a:r>
          </a:p>
          <a:p>
            <a:endParaRPr lang="en-US" dirty="0"/>
          </a:p>
          <a:p>
            <a:r>
              <a:rPr lang="en-US" b="1" dirty="0"/>
              <a:t>Removal of Certification of Job Readiness. </a:t>
            </a:r>
            <a:r>
              <a:rPr lang="en-US" dirty="0"/>
              <a:t>On February 22, 2013,</a:t>
            </a:r>
            <a:r>
              <a:rPr lang="en-US" b="1" dirty="0"/>
              <a:t> </a:t>
            </a:r>
            <a:r>
              <a:rPr lang="en-US" dirty="0"/>
              <a:t>the Office of Personnel Management (OPM) published final rules which eliminated the requirement for a certification of job readiness for those individuals with disabilities who have work experience.  </a:t>
            </a:r>
          </a:p>
          <a:p>
            <a:r>
              <a:rPr lang="en-US" dirty="0"/>
              <a:t> </a:t>
            </a:r>
          </a:p>
          <a:p>
            <a:r>
              <a:rPr lang="en-US" dirty="0"/>
              <a:t>Additionally, the revised regulation replaced the outdated term “mental retardation” with current term of “intellectual disabilities.”</a:t>
            </a:r>
          </a:p>
          <a:p>
            <a:endParaRPr lang="en-US" dirty="0"/>
          </a:p>
        </p:txBody>
      </p:sp>
      <p:sp>
        <p:nvSpPr>
          <p:cNvPr id="4" name="Slide Number Placeholder 3"/>
          <p:cNvSpPr>
            <a:spLocks noGrp="1"/>
          </p:cNvSpPr>
          <p:nvPr>
            <p:ph type="sldNum" sz="quarter" idx="10"/>
          </p:nvPr>
        </p:nvSpPr>
        <p:spPr/>
        <p:txBody>
          <a:bodyPr/>
          <a:lstStyle/>
          <a:p>
            <a:fld id="{C0B5E205-B045-495C-B2A7-B14DA8B3DF18}" type="slidenum">
              <a:rPr lang="en-US" smtClean="0"/>
              <a:pPr/>
              <a:t>25</a:t>
            </a:fld>
            <a:endParaRPr lang="en-US" dirty="0"/>
          </a:p>
        </p:txBody>
      </p:sp>
    </p:spTree>
    <p:extLst>
      <p:ext uri="{BB962C8B-B14F-4D97-AF65-F5344CB8AC3E}">
        <p14:creationId xmlns:p14="http://schemas.microsoft.com/office/powerpoint/2010/main" val="33275765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Q</a:t>
            </a:r>
            <a:r>
              <a:rPr lang="en-US" b="1" dirty="0"/>
              <a:t>.  How many times can an individual be appointed under this authority? </a:t>
            </a:r>
            <a:endParaRPr lang="en-US" dirty="0"/>
          </a:p>
          <a:p>
            <a:pPr marL="232943" indent="-232943">
              <a:buAutoNum type="alphaUcPeriod"/>
            </a:pPr>
            <a:r>
              <a:rPr lang="en-US" dirty="0"/>
              <a:t>There is no limit on the number of times an individual may be appointed as long as he/she meets the regulatory requirements for appointment. </a:t>
            </a:r>
          </a:p>
          <a:p>
            <a:endParaRPr lang="en-US" dirty="0"/>
          </a:p>
          <a:p>
            <a:r>
              <a:rPr lang="en-US" b="1" dirty="0"/>
              <a:t>Q.  What are the temporary appointment options under these regulations?</a:t>
            </a:r>
            <a:endParaRPr lang="en-US" dirty="0"/>
          </a:p>
          <a:p>
            <a:r>
              <a:rPr lang="en-US" dirty="0"/>
              <a:t> </a:t>
            </a:r>
          </a:p>
          <a:p>
            <a:r>
              <a:rPr lang="en-US" b="1" dirty="0"/>
              <a:t>A.</a:t>
            </a:r>
            <a:r>
              <a:rPr lang="en-US" dirty="0"/>
              <a:t>  Under the regulations at 5 CFR 213.3102(u), a hiring agency may make a temporary appointment to: determine job readiness, or when the duties to be performed are truly of a short-term </a:t>
            </a:r>
            <a:r>
              <a:rPr lang="en-US" dirty="0" smtClean="0"/>
              <a:t>nature.</a:t>
            </a:r>
            <a:r>
              <a:rPr lang="en-US" baseline="0" dirty="0" smtClean="0"/>
              <a:t> </a:t>
            </a:r>
            <a:r>
              <a:rPr lang="en-US" dirty="0" smtClean="0"/>
              <a:t>These </a:t>
            </a:r>
            <a:r>
              <a:rPr lang="en-US" dirty="0"/>
              <a:t>situations are as follows:</a:t>
            </a:r>
          </a:p>
          <a:p>
            <a:r>
              <a:rPr lang="en-US" dirty="0"/>
              <a:t> </a:t>
            </a:r>
          </a:p>
          <a:p>
            <a:pPr lvl="0"/>
            <a:r>
              <a:rPr lang="en-US" dirty="0"/>
              <a:t>A temporary appointment for an individual who has the proof of disability documentation when the agency cannot determine the individual’s general employability (i.e., their job readiness).  In other words when the agency cannot determine the individual’s job readiness based on the individual’s prior work, educational, or other experiences the agency may give the individual a temporary appointment.  In these situations the individual may work under the 5 CFR 213.3102(u) hiring authority on a temporary appointment until the agency determines that the individual is able to perform the duties of the position.  After the agency determines the individual’s job readiness the agency may then appoint the individual to a time-limited or permanent appointment under the 5 CFR 213.3102(u) hiring authority.  If the individual does not demonstrate satisfactorily his or her ability to perform the duties of the job, the agency must separate the employee.  (Refer to 5 CFR 213.104 for the definition and restrictions on temporary appointments in the excepted service.)</a:t>
            </a:r>
          </a:p>
          <a:p>
            <a:r>
              <a:rPr lang="en-US" dirty="0"/>
              <a:t> </a:t>
            </a:r>
          </a:p>
          <a:p>
            <a:pPr lvl="0"/>
            <a:r>
              <a:rPr lang="en-US" dirty="0"/>
              <a:t>A temporary appointment of an individual who provides proof of  disability documentation when the duties of the position do not require it to be filled on a permanent basis.  (Refer to 5 CFR 213.104 for the definition of temporary appointment)</a:t>
            </a:r>
          </a:p>
          <a:p>
            <a:pPr lvl="0"/>
            <a:endParaRPr lang="en-US" dirty="0"/>
          </a:p>
          <a:p>
            <a:r>
              <a:rPr lang="en-US" b="1" dirty="0"/>
              <a:t>Q.  What</a:t>
            </a:r>
            <a:r>
              <a:rPr lang="en-US" dirty="0"/>
              <a:t> </a:t>
            </a:r>
            <a:r>
              <a:rPr lang="en-US" b="1" dirty="0"/>
              <a:t>are other appointment options under this appointing authority?</a:t>
            </a:r>
            <a:endParaRPr lang="en-US" dirty="0"/>
          </a:p>
          <a:p>
            <a:r>
              <a:rPr lang="en-US" b="1" dirty="0"/>
              <a:t> </a:t>
            </a:r>
            <a:endParaRPr lang="en-US" dirty="0"/>
          </a:p>
          <a:p>
            <a:r>
              <a:rPr lang="en-US" b="1" dirty="0"/>
              <a:t>A.  </a:t>
            </a:r>
            <a:r>
              <a:rPr lang="en-US" dirty="0"/>
              <a:t>Under the 5 CFR 213.3102(u) appointing authority, a hiring agency may also, in addition to the temporary appointments identified in the question above, make: </a:t>
            </a:r>
          </a:p>
          <a:p>
            <a:r>
              <a:rPr lang="en-US" dirty="0"/>
              <a:t> </a:t>
            </a:r>
          </a:p>
          <a:p>
            <a:pPr lvl="0"/>
            <a:r>
              <a:rPr lang="en-US" dirty="0"/>
              <a:t>A time-limited appointment of an individual who provides proof of disability documentation when the duties of the position do not require it to be filled on a permanent basis.  (Refer to 5 CFR 213.104 for the definition of time-limited appointment.) </a:t>
            </a:r>
          </a:p>
          <a:p>
            <a:r>
              <a:rPr lang="en-US" dirty="0"/>
              <a:t> </a:t>
            </a:r>
          </a:p>
          <a:p>
            <a:pPr lvl="0"/>
            <a:r>
              <a:rPr lang="en-US" dirty="0"/>
              <a:t>A permanent appointment of an individual who provides proof of disability documentation, is job ready as demonstrated by his or her work, educational, or other relevant experience and meets all required qualifications for the position.  </a:t>
            </a:r>
            <a:r>
              <a:rPr lang="en-US" i="1" dirty="0"/>
              <a:t>Note to hiring agencies: the intent of Executive Orders 12125 and 13124 is to permit these deserving individuals (upon meeting the requirements) to obtain civil service competitive status which is obtained through conversion to the competitive service rather than remaining in the excepted service.  </a:t>
            </a:r>
            <a:endParaRPr lang="en-US" dirty="0"/>
          </a:p>
          <a:p>
            <a:pPr lvl="0"/>
            <a:endParaRPr lang="en-US" dirty="0"/>
          </a:p>
        </p:txBody>
      </p:sp>
      <p:sp>
        <p:nvSpPr>
          <p:cNvPr id="4" name="Slide Number Placeholder 3"/>
          <p:cNvSpPr>
            <a:spLocks noGrp="1"/>
          </p:cNvSpPr>
          <p:nvPr>
            <p:ph type="sldNum" sz="quarter" idx="10"/>
          </p:nvPr>
        </p:nvSpPr>
        <p:spPr/>
        <p:txBody>
          <a:bodyPr/>
          <a:lstStyle/>
          <a:p>
            <a:fld id="{B8953AA5-E130-47C5-9A8F-913A64DF37D7}" type="slidenum">
              <a:rPr lang="en-US" smtClean="0"/>
              <a:pPr/>
              <a:t>26</a:t>
            </a:fld>
            <a:endParaRPr lang="en-US" dirty="0"/>
          </a:p>
        </p:txBody>
      </p:sp>
    </p:spTree>
    <p:extLst>
      <p:ext uri="{BB962C8B-B14F-4D97-AF65-F5344CB8AC3E}">
        <p14:creationId xmlns:p14="http://schemas.microsoft.com/office/powerpoint/2010/main" val="24810450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pPr/>
              <a:t>27</a:t>
            </a:fld>
            <a:endParaRPr lang="en-US" dirty="0"/>
          </a:p>
        </p:txBody>
      </p:sp>
    </p:spTree>
    <p:extLst>
      <p:ext uri="{BB962C8B-B14F-4D97-AF65-F5344CB8AC3E}">
        <p14:creationId xmlns:p14="http://schemas.microsoft.com/office/powerpoint/2010/main" val="7863651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a:t>proof of disability documentation need not disclose the specific disability that makes the applicant eligible for appointment. The documentation must, however, clearly state that the applicant is qualified for appointment under this authority. Ultimately, it is the agency’s choice what type(s) of documentation will be acceptable</a:t>
            </a:r>
          </a:p>
        </p:txBody>
      </p:sp>
      <p:sp>
        <p:nvSpPr>
          <p:cNvPr id="4" name="Slide Number Placeholder 3"/>
          <p:cNvSpPr>
            <a:spLocks noGrp="1"/>
          </p:cNvSpPr>
          <p:nvPr>
            <p:ph type="sldNum" sz="quarter" idx="10"/>
          </p:nvPr>
        </p:nvSpPr>
        <p:spPr/>
        <p:txBody>
          <a:bodyPr/>
          <a:lstStyle/>
          <a:p>
            <a:fld id="{B8953AA5-E130-47C5-9A8F-913A64DF37D7}" type="slidenum">
              <a:rPr lang="en-US" smtClean="0"/>
              <a:pPr/>
              <a:t>28</a:t>
            </a:fld>
            <a:endParaRPr lang="en-US" dirty="0"/>
          </a:p>
        </p:txBody>
      </p:sp>
    </p:spTree>
    <p:extLst>
      <p:ext uri="{BB962C8B-B14F-4D97-AF65-F5344CB8AC3E}">
        <p14:creationId xmlns:p14="http://schemas.microsoft.com/office/powerpoint/2010/main" val="24765395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Q</a:t>
            </a:r>
            <a:r>
              <a:rPr lang="en-US" b="1" dirty="0"/>
              <a:t>.  Must an applicant with a disability provide proof of his/her disability to be appointed for positions under the 213.3102(u) appointment authority</a:t>
            </a:r>
            <a:r>
              <a:rPr lang="en-US" dirty="0"/>
              <a:t> </a:t>
            </a:r>
            <a:r>
              <a:rPr lang="en-US" b="1" dirty="0"/>
              <a:t>?</a:t>
            </a:r>
            <a:endParaRPr lang="en-US" dirty="0"/>
          </a:p>
          <a:p>
            <a:r>
              <a:rPr lang="en-US" dirty="0"/>
              <a:t> </a:t>
            </a:r>
          </a:p>
          <a:p>
            <a:pPr marL="232943" indent="-232943">
              <a:buAutoNum type="alphaUcPeriod"/>
            </a:pPr>
            <a:r>
              <a:rPr lang="en-US" dirty="0"/>
              <a:t>Yes,  We should be clear that applicants with disabilities only need to provide proof of disability for appointment under 213.3102(u), not for all appointment.</a:t>
            </a:r>
          </a:p>
          <a:p>
            <a:endParaRPr lang="en-US" dirty="0"/>
          </a:p>
          <a:p>
            <a:r>
              <a:rPr lang="en-US" b="1" dirty="0"/>
              <a:t>Q.  Can a person with a disability submit the same documentation or certification more than once when applying for a position under this authority?  Must the documentation be dated within a specific timeframe?  </a:t>
            </a:r>
            <a:endParaRPr lang="en-US" dirty="0"/>
          </a:p>
          <a:p>
            <a:r>
              <a:rPr lang="en-US" dirty="0"/>
              <a:t> </a:t>
            </a:r>
          </a:p>
          <a:p>
            <a:r>
              <a:rPr lang="en-US" b="1" dirty="0"/>
              <a:t>A.  </a:t>
            </a:r>
            <a:r>
              <a:rPr lang="en-US" dirty="0"/>
              <a:t>There are no OPM imposed requirements concerning the recentness of the documentation (provided the information is accurate), or any limitations on the number of times an applicant may submit such documentation.</a:t>
            </a:r>
          </a:p>
          <a:p>
            <a:endParaRPr lang="en-US" dirty="0" smtClean="0"/>
          </a:p>
          <a:p>
            <a:r>
              <a:rPr lang="en-US" b="1" dirty="0"/>
              <a:t>Q.  Is there a comprehensive list of the specific disabilities that are included (or excluded) under these rules?</a:t>
            </a:r>
            <a:endParaRPr lang="en-US" dirty="0"/>
          </a:p>
          <a:p>
            <a:r>
              <a:rPr lang="en-US" b="1" dirty="0"/>
              <a:t> </a:t>
            </a:r>
            <a:endParaRPr lang="en-US" dirty="0"/>
          </a:p>
          <a:p>
            <a:r>
              <a:rPr lang="en-US" dirty="0"/>
              <a:t>This regulation covers individuals with intellectual disabilities, severe physical disabilities, or psychiatric disabilities. The new rules do not specifically include or exclude any one particular type of disability under these three classes of disability.  Different Federal programs use different operational definitions of disability, as do researchers, advocacy groups, and other interested parties.  Variations occur because many groups define disability for different purposes.  Determinations whether a specific disability is included or excluded under these rules for the purposes of appointment under 5 CFR 213.3102(u) are made by qualified professionals identified in this document i.e. a licensed medical professional, a certified VR counselor or any federal, state, DC, or U.S. territory agency that issues or provides disability benefits. </a:t>
            </a:r>
          </a:p>
          <a:p>
            <a:endParaRPr lang="en-US" b="1" dirty="0"/>
          </a:p>
          <a:p>
            <a:r>
              <a:rPr lang="en-US" b="1" dirty="0"/>
              <a:t>Q. Can the Standard Form (SF) 256-Self-Identificaiton of Disability be used to determine eligibility for appointed under 5 CFR 213.3102(u)?</a:t>
            </a:r>
            <a:endParaRPr lang="en-US" dirty="0"/>
          </a:p>
          <a:p>
            <a:r>
              <a:rPr lang="en-US" b="1" dirty="0"/>
              <a:t> </a:t>
            </a:r>
            <a:endParaRPr lang="en-US" dirty="0"/>
          </a:p>
          <a:p>
            <a:pPr marL="232943" indent="-232943">
              <a:buAutoNum type="alphaUcPeriod"/>
            </a:pPr>
            <a:r>
              <a:rPr lang="en-US" dirty="0"/>
              <a:t>No, SF 256 cannot be used to determine eligibility. SF 256 is used only to collect disability data on employees and not for any purpose that will affect them individually (</a:t>
            </a:r>
            <a:r>
              <a:rPr lang="en-US" u="sng" dirty="0">
                <a:hlinkClick r:id="rId3"/>
              </a:rPr>
              <a:t>http://www.opm.gov/forms/pdf_fill/sf256.pdf</a:t>
            </a:r>
            <a:r>
              <a:rPr lang="en-US" dirty="0"/>
              <a:t>). </a:t>
            </a:r>
          </a:p>
          <a:p>
            <a:pPr marL="232943" indent="-232943">
              <a:buAutoNum type="alphaUcPeriod"/>
            </a:pPr>
            <a:endParaRPr lang="en-US" dirty="0"/>
          </a:p>
          <a:p>
            <a:r>
              <a:rPr lang="en-US" b="1" dirty="0"/>
              <a:t>Q. Are employees appointed under the Schedule A appointing authority for people with disabilities required to identify their disability status on Standard Form (SF) 256-Self-Identification of Disability?</a:t>
            </a:r>
            <a:endParaRPr lang="en-US" dirty="0"/>
          </a:p>
          <a:p>
            <a:r>
              <a:rPr lang="en-US" b="1" dirty="0"/>
              <a:t> </a:t>
            </a:r>
            <a:endParaRPr lang="en-US" dirty="0"/>
          </a:p>
          <a:p>
            <a:r>
              <a:rPr lang="en-US" dirty="0"/>
              <a:t>Yes. Schedule A appointees are required to fill out SF 256 after being hired. If a Schedule A appointee declines to identify their disability status on SF 256, the agency may privately assure the employee that every precaution is taken to ensure the information provided is kept to the strictest confidence and explained the importance of keeping accurate data to determine an agency’s progress meeting the requirements set forth in the Rehabilitation Act of 1973. If the employee continues declining to identify their disability status, then the correct disability code must be obtained from the medical documentation used to support their appointment. If that documentation is insufficient to determine the correct disability code, the agency may need to request additional documentation.  Employees should not be reprimanded or removed from service for declining to identify their disability status. For more information, see the instructions on page 2 of SF 256 (</a:t>
            </a:r>
            <a:r>
              <a:rPr lang="en-US" u="sng" dirty="0">
                <a:hlinkClick r:id="rId3"/>
              </a:rPr>
              <a:t>http://www.opm.gov/forms/pdf_fill/sf256.pdf</a:t>
            </a:r>
            <a:r>
              <a:rPr lang="en-US" dirty="0"/>
              <a: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953AA5-E130-47C5-9A8F-913A64DF37D7}" type="slidenum">
              <a:rPr lang="en-US" smtClean="0"/>
              <a:pPr/>
              <a:t>29</a:t>
            </a:fld>
            <a:endParaRPr lang="en-US" dirty="0"/>
          </a:p>
        </p:txBody>
      </p:sp>
    </p:spTree>
    <p:extLst>
      <p:ext uri="{BB962C8B-B14F-4D97-AF65-F5344CB8AC3E}">
        <p14:creationId xmlns:p14="http://schemas.microsoft.com/office/powerpoint/2010/main" val="2476539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solidFill>
                  <a:srgbClr val="2F2B20"/>
                </a:solidFill>
                <a:latin typeface="Arial" pitchFamily="34" charset="0"/>
                <a:ea typeface="Times New Roman" pitchFamily="18" charset="0"/>
              </a:rPr>
              <a:t>In FY 2012, non-seasonal, full time permanent new hires with targeted disabilities totaled 1,101, representing an increase from 0.88 percent in FY 2011 to 1.08 percent in FY 2012. At no point in the past 17 years have people with targeted disabilities been hired at a higher percentage than in FY 2012.  </a:t>
            </a:r>
            <a:endParaRPr lang="en-US" dirty="0">
              <a:solidFill>
                <a:srgbClr val="2F2B20"/>
              </a:solidFill>
              <a:latin typeface="Arial" pitchFamily="34" charset="0"/>
            </a:endParaRPr>
          </a:p>
          <a:p>
            <a:pPr defTabSz="931774"/>
            <a:endParaRPr lang="en-US" sz="2900" dirty="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144519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pPr/>
              <a:t>30</a:t>
            </a:fld>
            <a:endParaRPr lang="en-US" dirty="0"/>
          </a:p>
        </p:txBody>
      </p:sp>
    </p:spTree>
    <p:extLst>
      <p:ext uri="{BB962C8B-B14F-4D97-AF65-F5344CB8AC3E}">
        <p14:creationId xmlns:p14="http://schemas.microsoft.com/office/powerpoint/2010/main" val="17809880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pPr/>
              <a:t>31</a:t>
            </a:fld>
            <a:endParaRPr lang="en-US" dirty="0"/>
          </a:p>
        </p:txBody>
      </p:sp>
    </p:spTree>
    <p:extLst>
      <p:ext uri="{BB962C8B-B14F-4D97-AF65-F5344CB8AC3E}">
        <p14:creationId xmlns:p14="http://schemas.microsoft.com/office/powerpoint/2010/main" val="18509541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Conversion </a:t>
            </a:r>
            <a:r>
              <a:rPr lang="en-US" b="1" u="sng" dirty="0"/>
              <a:t>– Temporary 5 CFR 213.3102(u) Appointment to Permanent </a:t>
            </a:r>
            <a:endParaRPr lang="en-US" dirty="0"/>
          </a:p>
          <a:p>
            <a:r>
              <a:rPr lang="en-US" b="1" u="sng" dirty="0"/>
              <a:t>5 CFR 213.3102(u) Appointment</a:t>
            </a:r>
            <a:endParaRPr lang="en-US" dirty="0"/>
          </a:p>
          <a:p>
            <a:r>
              <a:rPr lang="en-US" b="1" dirty="0"/>
              <a:t>Q.  Does an individual’s work experience, while on a temporary appointment, count towards the 2 year time period required for noncompetitive conversion to career-conditional employment if that individual is subsequently converted to a non-temporary 5 CFR appointment?</a:t>
            </a:r>
            <a:endParaRPr lang="en-US" dirty="0"/>
          </a:p>
          <a:p>
            <a:r>
              <a:rPr lang="en-US" b="1" dirty="0"/>
              <a:t>A.  </a:t>
            </a:r>
            <a:r>
              <a:rPr lang="en-US" dirty="0"/>
              <a:t>Yes.</a:t>
            </a:r>
          </a:p>
          <a:p>
            <a:r>
              <a:rPr lang="en-US" dirty="0"/>
              <a:t> </a:t>
            </a:r>
          </a:p>
          <a:p>
            <a:r>
              <a:rPr lang="en-US" dirty="0"/>
              <a:t> </a:t>
            </a:r>
          </a:p>
          <a:p>
            <a:r>
              <a:rPr lang="en-US" b="1" dirty="0"/>
              <a:t>Q.  How can an employee appointed under 5 CFR 213.3102(u) receive a career appointment under these regulations?  </a:t>
            </a:r>
            <a:endParaRPr lang="en-US" dirty="0"/>
          </a:p>
          <a:p>
            <a:r>
              <a:rPr lang="en-US" b="1" dirty="0"/>
              <a:t> </a:t>
            </a:r>
            <a:endParaRPr lang="en-US" dirty="0"/>
          </a:p>
          <a:p>
            <a:r>
              <a:rPr lang="en-US" b="1" dirty="0"/>
              <a:t>A.  </a:t>
            </a:r>
            <a:r>
              <a:rPr lang="en-US" dirty="0"/>
              <a:t>An agency may noncompetitively convert to a career appointment in the competitive service an employee who: </a:t>
            </a:r>
          </a:p>
          <a:p>
            <a:pPr lvl="0"/>
            <a:r>
              <a:rPr lang="en-US" dirty="0"/>
              <a:t>Completes 3 years of substantially continuous service in non-temporary Schedule A appointments; and,</a:t>
            </a:r>
          </a:p>
          <a:p>
            <a:pPr lvl="0"/>
            <a:r>
              <a:rPr lang="en-US" dirty="0"/>
              <a:t>Satisfies all requirements under 5 CFR 315.709.</a:t>
            </a:r>
          </a:p>
          <a:p>
            <a:r>
              <a:rPr lang="en-US" dirty="0"/>
              <a:t> </a:t>
            </a:r>
          </a:p>
          <a:p>
            <a:r>
              <a:rPr lang="en-US" b="1" dirty="0"/>
              <a:t>Q.  Is conversion to a career or career conditional appointment mandatory after two years on a 5 CFR 213.3102(u) appointment?</a:t>
            </a:r>
            <a:endParaRPr lang="en-US" dirty="0"/>
          </a:p>
          <a:p>
            <a:r>
              <a:rPr lang="en-US" b="1" dirty="0"/>
              <a:t> </a:t>
            </a:r>
            <a:endParaRPr lang="en-US" dirty="0"/>
          </a:p>
          <a:p>
            <a:r>
              <a:rPr lang="en-US" b="1" dirty="0"/>
              <a:t>A.  </a:t>
            </a:r>
            <a:r>
              <a:rPr lang="en-US" dirty="0"/>
              <a:t>No, conversion to a career or career-conditional appointment is not mandatory.  The hiring agency maintains the discretion to determine whether an employee is ready for placement in the permanent career workforce</a:t>
            </a:r>
            <a:r>
              <a:rPr lang="en-US" b="1" dirty="0"/>
              <a:t>.  </a:t>
            </a:r>
            <a:r>
              <a:rPr lang="en-US" dirty="0"/>
              <a:t>The agency is</a:t>
            </a:r>
            <a:r>
              <a:rPr lang="en-US" b="1" dirty="0"/>
              <a:t> </a:t>
            </a:r>
            <a:r>
              <a:rPr lang="en-US" dirty="0"/>
              <a:t>not required to convert an individual on the 5 CFR 213.3102(u) appointing authority; however, the intent of Executive Orders 12125 and 13124 concerning employment of persons with intellectual disabilities, severe physical disabilities, and psychiatric disabilities is to permit these individuals to obtain “civil service competitive status.”  Civil service competitive status is obtained through conversion to the competitive service, rather than remaining in the excepted service.</a:t>
            </a:r>
          </a:p>
          <a:p>
            <a:r>
              <a:rPr lang="en-US" b="1" dirty="0"/>
              <a:t>Q.  Is an individual only eligible for noncompetitive conversion to a career or career-conditional appointment in the agency where he or she worked prior to completion of the 2 year period? </a:t>
            </a:r>
            <a:endParaRPr lang="en-US" dirty="0"/>
          </a:p>
          <a:p>
            <a:r>
              <a:rPr lang="en-US" b="1" dirty="0"/>
              <a:t>A.  </a:t>
            </a:r>
            <a:r>
              <a:rPr lang="en-US" dirty="0"/>
              <a:t>No, a disabled individual is eligible to be noncompetitively converted in any Federal agency. Agency Special Placement Coordinators are urged to try and place disabled people with other agencies, if placement in their own agency is not possible. Checking the job listings on the USAJOBS (</a:t>
            </a:r>
            <a:r>
              <a:rPr lang="en-US" u="sng" dirty="0">
                <a:hlinkClick r:id="rId3"/>
              </a:rPr>
              <a:t>www.usajobs.gov</a:t>
            </a:r>
            <a:r>
              <a:rPr lang="en-US" dirty="0"/>
              <a:t>) is one way to locate appropriate positions for these individuals. </a:t>
            </a:r>
          </a:p>
          <a:p>
            <a:r>
              <a:rPr lang="en-US" b="1" dirty="0"/>
              <a:t>Q.  If an agency wants to hire a person with a disability converting from a 5 CFR 213.3102(u) appointment who worked, while on the appointment with another agency, does the gaining agency have to clear the Reemployment Priorities List (RPL)? </a:t>
            </a:r>
            <a:endParaRPr lang="en-US" dirty="0"/>
          </a:p>
          <a:p>
            <a:r>
              <a:rPr lang="en-US" b="1" dirty="0"/>
              <a:t>A.  </a:t>
            </a:r>
            <a:r>
              <a:rPr lang="en-US" dirty="0"/>
              <a:t>Yes, if the individual is from a different agency. However, if the person is going from one location/activity/component to another location/activity/component in the same agency, the agency would not have to clear the RPL. For purposes of the RPL, all DOD agencies are considered the same agency. DOD agencies (e.g., Defense Logistics Agency, Defense Investigative Service) and the Departments of Army, Navy, and Air Force are all considered DOD. </a:t>
            </a:r>
          </a:p>
          <a:p>
            <a:r>
              <a:rPr lang="en-US" b="1" dirty="0"/>
              <a:t>Q.  Are candidates subject to a new 2-year conversion period if they move from one position to another position?</a:t>
            </a:r>
            <a:endParaRPr lang="en-US" dirty="0"/>
          </a:p>
          <a:p>
            <a:r>
              <a:rPr lang="en-US" b="1" dirty="0"/>
              <a:t>A.  </a:t>
            </a:r>
            <a:r>
              <a:rPr lang="en-US" dirty="0"/>
              <a:t>No, in a case of a 5 CFR 213.3102(u) appointee transferring from one agency to another, time previously spent under a Schedule A appointment counts toward the completion of the 2 year period if the person is reappointed without a break in service. </a:t>
            </a:r>
          </a:p>
          <a:p>
            <a:r>
              <a:rPr lang="en-US" b="1" dirty="0"/>
              <a:t>Q. Is the 2 years of satisfactory service required for noncompetitive conversion to career or career-conditional employment? </a:t>
            </a:r>
            <a:endParaRPr lang="en-US" dirty="0"/>
          </a:p>
          <a:p>
            <a:r>
              <a:rPr lang="en-US" b="1" dirty="0"/>
              <a:t> </a:t>
            </a:r>
            <a:endParaRPr lang="en-US" dirty="0"/>
          </a:p>
          <a:p>
            <a:r>
              <a:rPr lang="en-US" b="1" dirty="0"/>
              <a:t>A. </a:t>
            </a:r>
            <a:r>
              <a:rPr lang="en-US" dirty="0"/>
              <a:t>Yes. The 2 years of satisfactory service for non-competitive conversion is required and cannot be reduced.</a:t>
            </a:r>
          </a:p>
          <a:p>
            <a:r>
              <a:rPr lang="en-US" dirty="0"/>
              <a:t> </a:t>
            </a:r>
          </a:p>
          <a:p>
            <a:r>
              <a:rPr lang="en-US" b="1" dirty="0"/>
              <a:t>Q. Can the 2 years of satisfactory service for</a:t>
            </a:r>
            <a:r>
              <a:rPr lang="en-US" dirty="0"/>
              <a:t> </a:t>
            </a:r>
            <a:r>
              <a:rPr lang="en-US" b="1" dirty="0"/>
              <a:t>noncompetitive conversion be reduced is the employee had previously obtained civil service competitive status?</a:t>
            </a:r>
            <a:endParaRPr lang="en-US" dirty="0"/>
          </a:p>
          <a:p>
            <a:r>
              <a:rPr lang="en-US" b="1" dirty="0"/>
              <a:t> </a:t>
            </a:r>
            <a:endParaRPr lang="en-US" dirty="0"/>
          </a:p>
          <a:p>
            <a:r>
              <a:rPr lang="en-US" b="1" dirty="0"/>
              <a:t>A. </a:t>
            </a:r>
            <a:r>
              <a:rPr lang="en-US" dirty="0"/>
              <a:t>No.</a:t>
            </a:r>
            <a:r>
              <a:rPr lang="en-US" b="1" dirty="0"/>
              <a:t> </a:t>
            </a:r>
            <a:r>
              <a:rPr lang="en-US" dirty="0"/>
              <a:t>The 2 years of satisfactory service for non-competitive conversion is required and cannot be reduced.</a:t>
            </a:r>
          </a:p>
          <a:p>
            <a:endParaRPr lang="en-US" dirty="0"/>
          </a:p>
        </p:txBody>
      </p:sp>
      <p:sp>
        <p:nvSpPr>
          <p:cNvPr id="4" name="Slide Number Placeholder 3"/>
          <p:cNvSpPr>
            <a:spLocks noGrp="1"/>
          </p:cNvSpPr>
          <p:nvPr>
            <p:ph type="sldNum" sz="quarter" idx="10"/>
          </p:nvPr>
        </p:nvSpPr>
        <p:spPr/>
        <p:txBody>
          <a:bodyPr/>
          <a:lstStyle/>
          <a:p>
            <a:fld id="{B8953AA5-E130-47C5-9A8F-913A64DF37D7}" type="slidenum">
              <a:rPr lang="en-US" smtClean="0"/>
              <a:pPr/>
              <a:t>32</a:t>
            </a:fld>
            <a:endParaRPr lang="en-US" dirty="0"/>
          </a:p>
        </p:txBody>
      </p:sp>
    </p:spTree>
    <p:extLst>
      <p:ext uri="{BB962C8B-B14F-4D97-AF65-F5344CB8AC3E}">
        <p14:creationId xmlns:p14="http://schemas.microsoft.com/office/powerpoint/2010/main" val="24765395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solidFill>
                  <a:srgbClr val="2F2B20"/>
                </a:solidFill>
                <a:latin typeface="Arial" pitchFamily="34" charset="0"/>
                <a:ea typeface="Times New Roman" pitchFamily="18" charset="0"/>
              </a:rPr>
              <a:t>In FY 2012, total non-seasonal, full time permanent employees with targeted disabilities increased from 17,845 in FY 2011 to 18,319, representing an increase from 0.96 to 0.99 percent. There are more people with targeted disabilities in Federal service now than at any time in the past 14 years. </a:t>
            </a:r>
            <a:endParaRPr lang="en-US" dirty="0">
              <a:solidFill>
                <a:srgbClr val="2F2B20"/>
              </a:solidFill>
              <a:latin typeface="Arial" pitchFamily="34" charset="0"/>
            </a:endParaRPr>
          </a:p>
          <a:p>
            <a:pPr defTabSz="931774"/>
            <a:endParaRPr lang="en-US" sz="2900" dirty="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68049124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dirty="0"/>
              <a:t>Schools use the QPA system to weigh student grades against the classes that the student takes. The school multiplies the GPA value by a factor that is based on the number of credit hours that a class is worth, as well as any additional multipliers, such as an extra .1 for honors classes. For instance, a student who earned a B in a four hour regular class, earns a QPA of (3.0 x 4) 12 and a GPA in the class worth 3.0.</a:t>
            </a:r>
            <a:br>
              <a:rPr lang="en-US" dirty="0"/>
            </a:br>
            <a:endParaRPr lang="en-US" dirty="0" smtClean="0">
              <a:ea typeface="ＭＳ Ｐゴシック"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-CAP</a:t>
            </a:r>
          </a:p>
          <a:p>
            <a:r>
              <a:rPr lang="en-US" baseline="0" dirty="0" smtClean="0"/>
              <a:t>-EO 13164 Clinton</a:t>
            </a:r>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44</a:t>
            </a:fld>
            <a:endParaRPr lang="en-US" dirty="0">
              <a:solidFill>
                <a:prstClr val="black"/>
              </a:solidFill>
            </a:endParaRPr>
          </a:p>
        </p:txBody>
      </p:sp>
    </p:spTree>
    <p:extLst>
      <p:ext uri="{BB962C8B-B14F-4D97-AF65-F5344CB8AC3E}">
        <p14:creationId xmlns:p14="http://schemas.microsoft.com/office/powerpoint/2010/main" val="6483730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-Power Initiative</a:t>
            </a:r>
          </a:p>
          <a:p>
            <a:r>
              <a:rPr lang="en-US" dirty="0" smtClean="0"/>
              <a:t>-Individualized Employment Plans (IDP)</a:t>
            </a:r>
          </a:p>
          <a:p>
            <a:r>
              <a:rPr lang="en-US" dirty="0" smtClean="0"/>
              <a:t>-GS 14 and 15 </a:t>
            </a:r>
          </a:p>
          <a:p>
            <a:r>
              <a:rPr lang="en-US" dirty="0" smtClean="0"/>
              <a:t>	On</a:t>
            </a:r>
            <a:r>
              <a:rPr lang="en-US" baseline="0" dirty="0" smtClean="0"/>
              <a:t> board </a:t>
            </a:r>
          </a:p>
          <a:p>
            <a:r>
              <a:rPr lang="en-US" baseline="0" dirty="0" smtClean="0"/>
              <a:t>	2011---7.69</a:t>
            </a:r>
          </a:p>
          <a:p>
            <a:r>
              <a:rPr lang="en-US" baseline="0" dirty="0" smtClean="0"/>
              <a:t>	2012---8.61</a:t>
            </a:r>
          </a:p>
          <a:p>
            <a:r>
              <a:rPr lang="en-US" baseline="0" dirty="0" smtClean="0"/>
              <a:t>	New Hires</a:t>
            </a:r>
          </a:p>
          <a:p>
            <a:r>
              <a:rPr lang="en-US" baseline="0" dirty="0" smtClean="0"/>
              <a:t>	2011---12.24</a:t>
            </a:r>
          </a:p>
          <a:p>
            <a:r>
              <a:rPr lang="en-US" baseline="0" dirty="0" smtClean="0"/>
              <a:t>	2012---14.65</a:t>
            </a:r>
          </a:p>
          <a:p>
            <a:r>
              <a:rPr lang="en-US" baseline="0" dirty="0" smtClean="0"/>
              <a:t>-Starbucks ERG</a:t>
            </a:r>
          </a:p>
          <a:p>
            <a:r>
              <a:rPr lang="en-US" baseline="0" dirty="0" smtClean="0"/>
              <a:t>-FEMA ICC</a:t>
            </a:r>
          </a:p>
          <a:p>
            <a:r>
              <a:rPr lang="en-US" baseline="0" dirty="0" smtClean="0"/>
              <a:t>-eFedlink and MAX</a:t>
            </a:r>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45</a:t>
            </a:fld>
            <a:endParaRPr lang="en-US" dirty="0">
              <a:solidFill>
                <a:prstClr val="black"/>
              </a:solidFill>
            </a:endParaRPr>
          </a:p>
        </p:txBody>
      </p:sp>
    </p:spTree>
    <p:extLst>
      <p:ext uri="{BB962C8B-B14F-4D97-AF65-F5344CB8AC3E}">
        <p14:creationId xmlns:p14="http://schemas.microsoft.com/office/powerpoint/2010/main" val="30825891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5F35D9-C2CE-4331-B8A5-C469892A7F34}" type="slidenum">
              <a:rPr lang="en-US" smtClean="0"/>
              <a:pPr fontAlgn="base">
                <a:spcBef>
                  <a:spcPct val="0"/>
                </a:spcBef>
                <a:spcAft>
                  <a:spcPct val="0"/>
                </a:spcAft>
                <a:defRPr/>
              </a:pPr>
              <a:t>46</a:t>
            </a:fld>
            <a:endParaRPr 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47</a:t>
            </a:fld>
            <a:endParaRPr lang="en-US" dirty="0">
              <a:solidFill>
                <a:prstClr val="black"/>
              </a:solidFill>
            </a:endParaRPr>
          </a:p>
        </p:txBody>
      </p:sp>
    </p:spTree>
    <p:extLst>
      <p:ext uri="{BB962C8B-B14F-4D97-AF65-F5344CB8AC3E}">
        <p14:creationId xmlns:p14="http://schemas.microsoft.com/office/powerpoint/2010/main" val="21328221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48</a:t>
            </a:fld>
            <a:endParaRPr lang="en-US" dirty="0">
              <a:solidFill>
                <a:prstClr val="black"/>
              </a:solidFill>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47108" name="Slide Number Placeholder 3"/>
          <p:cNvSpPr>
            <a:spLocks noGrp="1"/>
          </p:cNvSpPr>
          <p:nvPr>
            <p:ph type="sldNum" sz="quarter" idx="4294967295"/>
          </p:nvPr>
        </p:nvSpPr>
        <p:spPr bwMode="auto">
          <a:xfrm>
            <a:off x="3971184" y="8830628"/>
            <a:ext cx="3037628" cy="46418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3" tIns="46583" rIns="93163" bIns="46583"/>
          <a:lstStyle>
            <a:lvl1pPr>
              <a:defRPr sz="2400">
                <a:solidFill>
                  <a:schemeClr val="tx1"/>
                </a:solidFill>
                <a:latin typeface="Arial" charset="0"/>
                <a:ea typeface="ＭＳ Ｐゴシック" pitchFamily="34" charset="-128"/>
              </a:defRPr>
            </a:lvl1pPr>
            <a:lvl2pPr marL="744002" indent="-286156">
              <a:defRPr sz="2400">
                <a:solidFill>
                  <a:schemeClr val="tx1"/>
                </a:solidFill>
                <a:latin typeface="Arial" charset="0"/>
                <a:ea typeface="ＭＳ Ｐゴシック" pitchFamily="34" charset="-128"/>
              </a:defRPr>
            </a:lvl2pPr>
            <a:lvl3pPr marL="1144619" indent="-228924">
              <a:defRPr sz="2400">
                <a:solidFill>
                  <a:schemeClr val="tx1"/>
                </a:solidFill>
                <a:latin typeface="Arial" charset="0"/>
                <a:ea typeface="ＭＳ Ｐゴシック" pitchFamily="34" charset="-128"/>
              </a:defRPr>
            </a:lvl3pPr>
            <a:lvl4pPr marL="1602469" indent="-228924">
              <a:defRPr sz="2400">
                <a:solidFill>
                  <a:schemeClr val="tx1"/>
                </a:solidFill>
                <a:latin typeface="Arial" charset="0"/>
                <a:ea typeface="ＭＳ Ｐゴシック" pitchFamily="34" charset="-128"/>
              </a:defRPr>
            </a:lvl4pPr>
            <a:lvl5pPr marL="2060317" indent="-228924">
              <a:defRPr sz="2400">
                <a:solidFill>
                  <a:schemeClr val="tx1"/>
                </a:solidFill>
                <a:latin typeface="Arial" charset="0"/>
                <a:ea typeface="ＭＳ Ｐゴシック" pitchFamily="34" charset="-128"/>
              </a:defRPr>
            </a:lvl5pPr>
            <a:lvl6pPr marL="2518166" indent="-228924" algn="ctr" eaLnBrk="0" fontAlgn="base" hangingPunct="0">
              <a:spcBef>
                <a:spcPct val="0"/>
              </a:spcBef>
              <a:spcAft>
                <a:spcPct val="0"/>
              </a:spcAft>
              <a:defRPr sz="2400">
                <a:solidFill>
                  <a:schemeClr val="tx1"/>
                </a:solidFill>
                <a:latin typeface="Arial" charset="0"/>
                <a:ea typeface="ＭＳ Ｐゴシック" pitchFamily="34" charset="-128"/>
              </a:defRPr>
            </a:lvl6pPr>
            <a:lvl7pPr marL="2976013" indent="-228924" algn="ctr" eaLnBrk="0" fontAlgn="base" hangingPunct="0">
              <a:spcBef>
                <a:spcPct val="0"/>
              </a:spcBef>
              <a:spcAft>
                <a:spcPct val="0"/>
              </a:spcAft>
              <a:defRPr sz="2400">
                <a:solidFill>
                  <a:schemeClr val="tx1"/>
                </a:solidFill>
                <a:latin typeface="Arial" charset="0"/>
                <a:ea typeface="ＭＳ Ｐゴシック" pitchFamily="34" charset="-128"/>
              </a:defRPr>
            </a:lvl7pPr>
            <a:lvl8pPr marL="3433861" indent="-228924" algn="ctr" eaLnBrk="0" fontAlgn="base" hangingPunct="0">
              <a:spcBef>
                <a:spcPct val="0"/>
              </a:spcBef>
              <a:spcAft>
                <a:spcPct val="0"/>
              </a:spcAft>
              <a:defRPr sz="2400">
                <a:solidFill>
                  <a:schemeClr val="tx1"/>
                </a:solidFill>
                <a:latin typeface="Arial" charset="0"/>
                <a:ea typeface="ＭＳ Ｐゴシック" pitchFamily="34" charset="-128"/>
              </a:defRPr>
            </a:lvl8pPr>
            <a:lvl9pPr marL="3891710" indent="-228924" algn="ctr" eaLnBrk="0" fontAlgn="base" hangingPunct="0">
              <a:spcBef>
                <a:spcPct val="0"/>
              </a:spcBef>
              <a:spcAft>
                <a:spcPct val="0"/>
              </a:spcAft>
              <a:defRPr sz="2400">
                <a:solidFill>
                  <a:schemeClr val="tx1"/>
                </a:solidFill>
                <a:latin typeface="Arial" charset="0"/>
                <a:ea typeface="ＭＳ Ｐゴシック" pitchFamily="34" charset="-128"/>
              </a:defRPr>
            </a:lvl9pPr>
          </a:lstStyle>
          <a:p>
            <a:fld id="{CA242BA2-4A6D-4A12-AB9B-B9910A6B1678}" type="slidenum">
              <a:rPr lang="en-US">
                <a:solidFill>
                  <a:prstClr val="black"/>
                </a:solidFill>
              </a:rPr>
              <a:pPr/>
              <a:t>49</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900" dirty="0"/>
          </a:p>
        </p:txBody>
      </p:sp>
      <p:sp>
        <p:nvSpPr>
          <p:cNvPr id="4" name="Slide Number Placeholder 3"/>
          <p:cNvSpPr>
            <a:spLocks noGrp="1"/>
          </p:cNvSpPr>
          <p:nvPr>
            <p:ph type="sldNum" sz="quarter" idx="10"/>
          </p:nvPr>
        </p:nvSpPr>
        <p:spPr/>
        <p:txBody>
          <a:bodyPr/>
          <a:lstStyle/>
          <a:p>
            <a:fld id="{35293857-6F9E-4A81-AC50-AA7DBE3A644C}"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592451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z="2900" dirty="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endParaRPr lang="en-US" sz="2900" dirty="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900"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Highlights </a:t>
            </a:r>
            <a:r>
              <a:rPr lang="en-US" b="1" dirty="0"/>
              <a:t>of the Final Rule:</a:t>
            </a:r>
            <a:endParaRPr lang="en-US" dirty="0"/>
          </a:p>
          <a:p>
            <a:r>
              <a:rPr lang="en-US" b="1" dirty="0"/>
              <a:t>Utilization goal:</a:t>
            </a:r>
            <a:r>
              <a:rPr lang="en-US" dirty="0"/>
              <a:t> The Final Rule establishes a nationwide 7% utilization goal for qualified IWDs. Contractors will apply the goal to each of their job groups, or to their entire workforce if the contractor has 100 or fewer employees. Contractors must conduct an annual utilization analysis and assessment of problem areas, and establish specific action-oriented programs to address any identified problems.</a:t>
            </a:r>
          </a:p>
          <a:p>
            <a:r>
              <a:rPr lang="en-US" b="1" dirty="0"/>
              <a:t>Data collection:</a:t>
            </a:r>
            <a:r>
              <a:rPr lang="en-US" dirty="0"/>
              <a:t> The Final Rule requires that contractors document and update annually several quantitative comparisons for the number of IWDs who apply for jobs and the number of IWDs they hire. Having this data will assist contractors in measuring the effectiveness of their outreach and recruitment efforts. The data must be maintained for three years to be used to spot trends.</a:t>
            </a:r>
          </a:p>
          <a:p>
            <a:r>
              <a:rPr lang="en-US" b="1" dirty="0"/>
              <a:t>Invitation to Self-Identify:</a:t>
            </a:r>
            <a:r>
              <a:rPr lang="en-US" dirty="0"/>
              <a:t> The Final Rule requires that contractors invite applicants to self-identify as IWDs at both the pre-offer and post-offer phases of the application process, using language prescribed by OFCCP. The Final Rule also requires that contractors invite their employees to self-identify as IWDs every five years, using the prescribed language. This language will be posted on the OFCCP website (</a:t>
            </a:r>
            <a:r>
              <a:rPr lang="en-US" i="1" dirty="0"/>
              <a:t>coming soon</a:t>
            </a:r>
            <a:r>
              <a:rPr lang="en-US" dirty="0"/>
              <a:t>).</a:t>
            </a:r>
          </a:p>
          <a:p>
            <a:r>
              <a:rPr lang="en-US" b="1" dirty="0"/>
              <a:t>Incorporation of the EO Clause:</a:t>
            </a:r>
            <a:r>
              <a:rPr lang="en-US" dirty="0"/>
              <a:t> The Final Rule requires that specific language be used when incorporating the equal opportunity clause into a subcontract by reference. The mandated language, though brief, will alert subcontractors to their responsibilities as Federal contractors.</a:t>
            </a:r>
          </a:p>
          <a:p>
            <a:r>
              <a:rPr lang="en-US" b="1" dirty="0"/>
              <a:t>Records Access:</a:t>
            </a:r>
            <a:r>
              <a:rPr lang="en-US" dirty="0"/>
              <a:t> The Final Rule clarifies that contractors must allow OFCCP to review documents related to a compliance check or focused review, either on-site or off-site, at OFCCP’s option. In addition, the Final Rule requires contractors, upon request, to inform OFCCP of all formats in which it maintains its records and provide them to OFCCP in whichever of those formats OFCCP requests.</a:t>
            </a:r>
          </a:p>
          <a:p>
            <a:r>
              <a:rPr lang="en-US" b="1" dirty="0"/>
              <a:t>ADAAA:</a:t>
            </a:r>
            <a:r>
              <a:rPr lang="en-US" dirty="0"/>
              <a:t> The Final Rule implements changes necessitated by the passage of the ADA Amendments Act (ADAAA) of 2008 by revising the definition of "disability" and certain nondiscrimination provisions of the implementing regulations.</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B2979423-F380-43C9-947B-84E4F87278C8}" type="slidenum">
              <a:rPr lang="en-US" smtClean="0">
                <a:solidFill>
                  <a:prstClr val="black"/>
                </a:solidFill>
              </a:rPr>
              <a:pPr/>
              <a:t>9</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6840388-FE38-48E5-BB4B-B50CB35D75B2}"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2440982980"/>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B7D62-ABF0-47DF-8DEA-6100D5E0797A}"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3020862961"/>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875D8A-13F6-4E6C-A62C-FB3F153728E0}"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4010213548"/>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62013" y="1223963"/>
            <a:ext cx="8129587" cy="5024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9B1D0930-74FF-435E-BB99-1D583E36DEC9}" type="datetime1">
              <a:rPr lang="en-US" smtClean="0">
                <a:solidFill>
                  <a:prstClr val="black"/>
                </a:solidFill>
              </a:rPr>
              <a:pPr>
                <a:defRPr/>
              </a:pPr>
              <a:t>8/19/14</a:t>
            </a:fld>
            <a:endParaRPr lang="en-US"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376C83D-7A68-427C-ACBC-512FADBBB636}" type="slidenum">
              <a:rPr lang="en-US">
                <a:solidFill>
                  <a:prstClr val="black"/>
                </a:solidFill>
              </a:rPr>
              <a:pPr>
                <a:defRPr/>
              </a:pPr>
              <a:t>‹#›</a:t>
            </a:fld>
            <a:endParaRPr lang="en-US" sz="1400" dirty="0">
              <a:solidFill>
                <a:prstClr val="black"/>
              </a:solidFill>
              <a:latin typeface="Times" pitchFamily="18" charset="0"/>
            </a:endParaRPr>
          </a:p>
        </p:txBody>
      </p:sp>
    </p:spTree>
    <p:extLst>
      <p:ext uri="{BB962C8B-B14F-4D97-AF65-F5344CB8AC3E}">
        <p14:creationId xmlns:p14="http://schemas.microsoft.com/office/powerpoint/2010/main" val="1803888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4400">
                <a:ln>
                  <a:noFill/>
                </a:ln>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C1D85F0-1641-4E36-AEA1-E06452884B76}"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1055550141"/>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Tx/>
              <a:defRPr/>
            </a:lvl1pPr>
            <a:lvl2pPr>
              <a:buClrTx/>
              <a:buFont typeface="Courier New" pitchFamily="49" charset="0"/>
              <a:buChar char="o"/>
              <a:defRPr/>
            </a:lvl2pPr>
            <a:lvl3pPr>
              <a:buClrTx/>
              <a:defRPr/>
            </a:lvl3pPr>
            <a:lvl4pPr>
              <a:buClrTx/>
              <a:buFont typeface="Courier New" pitchFamily="49" charset="0"/>
              <a:buChar char="o"/>
              <a:defRPr/>
            </a:lvl4pPr>
            <a:lvl5pPr>
              <a:buClrTx/>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F46692A-C094-4C9A-A4BA-30161DD87BBD}"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1493984989"/>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83DBE1-91C2-4824-B2DE-8B15AD84F385}"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4083434711"/>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buClrTx/>
              <a:defRPr sz="2800"/>
            </a:lvl1pPr>
            <a:lvl2pPr>
              <a:buClrTx/>
              <a:buFont typeface="Courier New" pitchFamily="49" charset="0"/>
              <a:buChar char="o"/>
              <a:defRPr sz="2400"/>
            </a:lvl2pPr>
            <a:lvl3pPr>
              <a:buClrTx/>
              <a:defRPr sz="2000"/>
            </a:lvl3pPr>
            <a:lvl4pPr>
              <a:buClrTx/>
              <a:buFont typeface="Courier New" pitchFamily="49" charset="0"/>
              <a:buChar char="o"/>
              <a:defRPr sz="1800"/>
            </a:lvl4pPr>
            <a:lvl5pPr>
              <a:buClrTx/>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buClrTx/>
              <a:defRPr sz="2800"/>
            </a:lvl1pPr>
            <a:lvl2pPr>
              <a:buClrTx/>
              <a:buFont typeface="Courier New" pitchFamily="49" charset="0"/>
              <a:buChar char="o"/>
              <a:defRPr sz="2400"/>
            </a:lvl2pPr>
            <a:lvl3pPr>
              <a:buClrTx/>
              <a:defRPr sz="2000"/>
            </a:lvl3pPr>
            <a:lvl4pPr>
              <a:buClrTx/>
              <a:buFont typeface="Courier New" pitchFamily="49" charset="0"/>
              <a:buChar char="o"/>
              <a:defRPr sz="1800"/>
            </a:lvl4pPr>
            <a:lvl5pPr>
              <a:buClrTx/>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D8A0EE52-0EB9-4CE2-893A-25490C287DE0}" type="datetime1">
              <a:rPr lang="en-US" smtClean="0">
                <a:solidFill>
                  <a:srgbClr val="DFDCB7"/>
                </a:solidFill>
              </a:rPr>
              <a:pPr/>
              <a:t>8/19/14</a:t>
            </a:fld>
            <a:endParaRPr lang="en-US" dirty="0">
              <a:solidFill>
                <a:srgbClr val="DFDCB7"/>
              </a:solidFill>
            </a:endParaRPr>
          </a:p>
        </p:txBody>
      </p:sp>
      <p:sp>
        <p:nvSpPr>
          <p:cNvPr id="6" name="Footer Placeholder 5"/>
          <p:cNvSpPr>
            <a:spLocks noGrp="1"/>
          </p:cNvSpPr>
          <p:nvPr>
            <p:ph type="ftr" sz="quarter" idx="11"/>
          </p:nvPr>
        </p:nvSpPr>
        <p:spPr/>
        <p:txBody>
          <a:bodyPr/>
          <a:lstStyle/>
          <a:p>
            <a:endParaRPr lang="en-US" dirty="0">
              <a:solidFill>
                <a:srgbClr val="DFDCB7"/>
              </a:solidFill>
            </a:endParaRPr>
          </a:p>
        </p:txBody>
      </p:sp>
      <p:sp>
        <p:nvSpPr>
          <p:cNvPr id="7" name="Slide Number Placeholder 6"/>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15189402"/>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D82059-4F26-4AE2-94A9-F4F78922DD74}" type="datetime1">
              <a:rPr lang="en-US" smtClean="0">
                <a:solidFill>
                  <a:srgbClr val="DFDCB7"/>
                </a:solidFill>
              </a:rPr>
              <a:pPr/>
              <a:t>8/19/14</a:t>
            </a:fld>
            <a:endParaRPr lang="en-US" dirty="0">
              <a:solidFill>
                <a:srgbClr val="DFDCB7"/>
              </a:solidFill>
            </a:endParaRPr>
          </a:p>
        </p:txBody>
      </p:sp>
      <p:sp>
        <p:nvSpPr>
          <p:cNvPr id="8" name="Footer Placeholder 7"/>
          <p:cNvSpPr>
            <a:spLocks noGrp="1"/>
          </p:cNvSpPr>
          <p:nvPr>
            <p:ph type="ftr" sz="quarter" idx="11"/>
          </p:nvPr>
        </p:nvSpPr>
        <p:spPr/>
        <p:txBody>
          <a:bodyPr/>
          <a:lstStyle/>
          <a:p>
            <a:endParaRPr lang="en-US" dirty="0">
              <a:solidFill>
                <a:srgbClr val="DFDCB7"/>
              </a:solidFill>
            </a:endParaRPr>
          </a:p>
        </p:txBody>
      </p:sp>
      <p:sp>
        <p:nvSpPr>
          <p:cNvPr id="9" name="Slide Number Placeholder 8"/>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3477128822"/>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A1AAC3-1426-44F2-A878-7144B5B5F511}" type="datetime1">
              <a:rPr lang="en-US" smtClean="0">
                <a:solidFill>
                  <a:srgbClr val="DFDCB7"/>
                </a:solidFill>
              </a:rPr>
              <a:pPr/>
              <a:t>8/19/14</a:t>
            </a:fld>
            <a:endParaRPr lang="en-US" dirty="0">
              <a:solidFill>
                <a:srgbClr val="DFDCB7"/>
              </a:solidFill>
            </a:endParaRPr>
          </a:p>
        </p:txBody>
      </p:sp>
      <p:sp>
        <p:nvSpPr>
          <p:cNvPr id="4" name="Footer Placeholder 3"/>
          <p:cNvSpPr>
            <a:spLocks noGrp="1"/>
          </p:cNvSpPr>
          <p:nvPr>
            <p:ph type="ftr" sz="quarter" idx="11"/>
          </p:nvPr>
        </p:nvSpPr>
        <p:spPr/>
        <p:txBody>
          <a:bodyPr/>
          <a:lstStyle/>
          <a:p>
            <a:endParaRPr lang="en-US" dirty="0">
              <a:solidFill>
                <a:srgbClr val="DFDCB7"/>
              </a:solidFill>
            </a:endParaRPr>
          </a:p>
        </p:txBody>
      </p:sp>
      <p:sp>
        <p:nvSpPr>
          <p:cNvPr id="5" name="Slide Number Placeholder 4"/>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3700242725"/>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A0BF4-11E0-46FA-B936-3EC52BE4C269}" type="datetime1">
              <a:rPr lang="en-US" smtClean="0">
                <a:solidFill>
                  <a:srgbClr val="DFDCB7"/>
                </a:solidFill>
              </a:rPr>
              <a:pPr/>
              <a:t>8/19/14</a:t>
            </a:fld>
            <a:endParaRPr lang="en-US" dirty="0">
              <a:solidFill>
                <a:srgbClr val="DFDCB7"/>
              </a:solidFill>
            </a:endParaRPr>
          </a:p>
        </p:txBody>
      </p:sp>
      <p:sp>
        <p:nvSpPr>
          <p:cNvPr id="3" name="Footer Placeholder 2"/>
          <p:cNvSpPr>
            <a:spLocks noGrp="1"/>
          </p:cNvSpPr>
          <p:nvPr>
            <p:ph type="ftr" sz="quarter" idx="11"/>
          </p:nvPr>
        </p:nvSpPr>
        <p:spPr/>
        <p:txBody>
          <a:bodyPr/>
          <a:lstStyle/>
          <a:p>
            <a:endParaRPr lang="en-US" dirty="0">
              <a:solidFill>
                <a:srgbClr val="DFDCB7"/>
              </a:solidFill>
            </a:endParaRPr>
          </a:p>
        </p:txBody>
      </p:sp>
      <p:sp>
        <p:nvSpPr>
          <p:cNvPr id="4" name="Slide Number Placeholder 3"/>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2338333628"/>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25A00B7-62D9-4796-B577-CEFF76E551FB}"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1474522501"/>
      </p:ext>
    </p:extLst>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71E9E0-8C92-4A39-9778-0E7D4BE60F75}" type="datetime1">
              <a:rPr lang="en-US" smtClean="0">
                <a:solidFill>
                  <a:srgbClr val="DFDCB7"/>
                </a:solidFill>
              </a:rPr>
              <a:pPr/>
              <a:t>8/19/14</a:t>
            </a:fld>
            <a:endParaRPr lang="en-US" dirty="0">
              <a:solidFill>
                <a:srgbClr val="DFDCB7"/>
              </a:solidFill>
            </a:endParaRPr>
          </a:p>
        </p:txBody>
      </p:sp>
      <p:sp>
        <p:nvSpPr>
          <p:cNvPr id="6" name="Footer Placeholder 5"/>
          <p:cNvSpPr>
            <a:spLocks noGrp="1"/>
          </p:cNvSpPr>
          <p:nvPr>
            <p:ph type="ftr" sz="quarter" idx="11"/>
          </p:nvPr>
        </p:nvSpPr>
        <p:spPr/>
        <p:txBody>
          <a:bodyPr/>
          <a:lstStyle/>
          <a:p>
            <a:endParaRPr lang="en-US" dirty="0">
              <a:solidFill>
                <a:srgbClr val="434342"/>
              </a:solidFill>
            </a:endParaRPr>
          </a:p>
        </p:txBody>
      </p:sp>
      <p:sp>
        <p:nvSpPr>
          <p:cNvPr id="7" name="Slide Number Placeholder 6"/>
          <p:cNvSpPr>
            <a:spLocks noGrp="1"/>
          </p:cNvSpPr>
          <p:nvPr>
            <p:ph type="sldNum" sz="quarter" idx="12"/>
          </p:nvPr>
        </p:nvSpPr>
        <p:spPr/>
        <p:txBody>
          <a:bodyPr/>
          <a:lstStyle/>
          <a:p>
            <a:fld id="{A1984DCB-81CA-4D06-B0A6-3970C28695E7}" type="slidenum">
              <a:rPr lang="en-US" smtClean="0">
                <a:solidFill>
                  <a:srgbClr val="434342"/>
                </a:solidFill>
              </a:rPr>
              <a:pPr/>
              <a:t>‹#›</a:t>
            </a:fld>
            <a:endParaRPr lang="en-US" dirty="0">
              <a:solidFill>
                <a:srgbClr val="434342"/>
              </a:solidFill>
            </a:endParaRPr>
          </a:p>
        </p:txBody>
      </p:sp>
      <p:sp>
        <p:nvSpPr>
          <p:cNvPr id="9" name="Content Placeholder 8"/>
          <p:cNvSpPr>
            <a:spLocks noGrp="1"/>
          </p:cNvSpPr>
          <p:nvPr>
            <p:ph sz="quarter" idx="13"/>
          </p:nvPr>
        </p:nvSpPr>
        <p:spPr>
          <a:xfrm>
            <a:off x="304800" y="381000"/>
            <a:ext cx="7772400" cy="4942840"/>
          </a:xfrm>
        </p:spPr>
        <p:txBody>
          <a:bodyPr/>
          <a:lstStyle>
            <a:lvl1pPr>
              <a:buClrTx/>
              <a:defRPr/>
            </a:lvl1pPr>
            <a:lvl2pPr>
              <a:buClrTx/>
              <a:buFont typeface="Courier New" pitchFamily="49" charset="0"/>
              <a:buChar char="o"/>
              <a:defRPr/>
            </a:lvl2pPr>
            <a:lvl3pPr>
              <a:buClrTx/>
              <a:defRPr/>
            </a:lvl3pPr>
            <a:lvl4pPr>
              <a:buClrTx/>
              <a:buFont typeface="Courier New" pitchFamily="49" charset="0"/>
              <a:buChar char="o"/>
              <a:defRPr/>
            </a:lvl4pPr>
            <a:lvl5pPr>
              <a:buClrTx/>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598668101"/>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1951B22-AF2B-43E4-ACC4-0A6C2ED26039}" type="datetime1">
              <a:rPr lang="en-US" smtClean="0">
                <a:solidFill>
                  <a:srgbClr val="DFDCB7"/>
                </a:solidFill>
              </a:rPr>
              <a:pPr/>
              <a:t>8/19/14</a:t>
            </a:fld>
            <a:endParaRPr lang="en-US" dirty="0">
              <a:solidFill>
                <a:srgbClr val="DFDCB7"/>
              </a:solidFill>
            </a:endParaRPr>
          </a:p>
        </p:txBody>
      </p:sp>
      <p:sp>
        <p:nvSpPr>
          <p:cNvPr id="9" name="Slide Number Placeholder 8"/>
          <p:cNvSpPr>
            <a:spLocks noGrp="1"/>
          </p:cNvSpPr>
          <p:nvPr>
            <p:ph type="sldNum" sz="quarter" idx="11"/>
          </p:nvPr>
        </p:nvSpPr>
        <p:spPr/>
        <p:txBody>
          <a:bodyPr/>
          <a:lstStyle/>
          <a:p>
            <a:fld id="{A1984DCB-81CA-4D06-B0A6-3970C28695E7}"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solidFill>
                <a:srgbClr val="DFDCB7"/>
              </a:solidFill>
            </a:endParaRPr>
          </a:p>
        </p:txBody>
      </p:sp>
    </p:spTree>
    <p:extLst>
      <p:ext uri="{BB962C8B-B14F-4D97-AF65-F5344CB8AC3E}">
        <p14:creationId xmlns:p14="http://schemas.microsoft.com/office/powerpoint/2010/main" val="4041448175"/>
      </p:ext>
    </p:extLst>
  </p:cSld>
  <p:clrMapOvr>
    <a:masterClrMapping/>
  </p:clrMapOvr>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9700F-F338-42CB-B588-6891C4534C56}"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3933580719"/>
      </p:ext>
    </p:extLst>
  </p:cSld>
  <p:clrMapOvr>
    <a:masterClrMapping/>
  </p:clrMapOvr>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25313A-4507-43E2-842F-01EC4A3404B3}"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720468981"/>
      </p:ext>
    </p:extLst>
  </p:cSld>
  <p:clrMapOvr>
    <a:masterClrMapping/>
  </p:clrMapOvr>
  <p:timing>
    <p:tnLst>
      <p:par>
        <p:cTn xmlns:p14="http://schemas.microsoft.com/office/powerpoint/2010/mai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62013" y="1223963"/>
            <a:ext cx="8129587" cy="5024437"/>
          </a:xfrm>
        </p:spPr>
        <p:txBody>
          <a:bodyPr/>
          <a:lstStyle>
            <a:lvl1pPr>
              <a:buClrTx/>
              <a:defRPr/>
            </a:lvl1pPr>
            <a:lvl2pPr>
              <a:buClrTx/>
              <a:buFont typeface="Courier New" pitchFamily="49" charset="0"/>
              <a:buChar char="o"/>
              <a:defRPr/>
            </a:lvl2pPr>
            <a:lvl3pPr>
              <a:buClrTx/>
              <a:defRPr/>
            </a:lvl3pPr>
            <a:lvl4pPr>
              <a:buClrTx/>
              <a:buFont typeface="Courier New" pitchFamily="49" charset="0"/>
              <a:buChar char="o"/>
              <a:defRPr/>
            </a:lvl4pPr>
            <a:lvl5pPr>
              <a:buClrTx/>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Rectangle 4"/>
          <p:cNvSpPr>
            <a:spLocks noGrp="1" noChangeArrowheads="1"/>
          </p:cNvSpPr>
          <p:nvPr>
            <p:ph type="dt" sz="half" idx="10"/>
          </p:nvPr>
        </p:nvSpPr>
        <p:spPr>
          <a:ln/>
        </p:spPr>
        <p:txBody>
          <a:bodyPr/>
          <a:lstStyle>
            <a:lvl1pPr>
              <a:defRPr/>
            </a:lvl1pPr>
          </a:lstStyle>
          <a:p>
            <a:pPr>
              <a:defRPr/>
            </a:pPr>
            <a:fld id="{3275F0FF-4FE7-4044-901F-F2AA1F7BA9C0}" type="datetime1">
              <a:rPr lang="en-US" smtClean="0">
                <a:solidFill>
                  <a:prstClr val="black"/>
                </a:solidFill>
              </a:rPr>
              <a:pPr>
                <a:defRPr/>
              </a:pPr>
              <a:t>8/19/14</a:t>
            </a:fld>
            <a:endParaRPr lang="en-US"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376C83D-7A68-427C-ACBC-512FADBBB636}" type="slidenum">
              <a:rPr lang="en-US">
                <a:solidFill>
                  <a:prstClr val="black"/>
                </a:solidFill>
              </a:rPr>
              <a:pPr>
                <a:defRPr/>
              </a:pPr>
              <a:t>‹#›</a:t>
            </a:fld>
            <a:endParaRPr lang="en-US" sz="1400" dirty="0">
              <a:solidFill>
                <a:prstClr val="black"/>
              </a:solidFill>
              <a:latin typeface="Times" pitchFamily="18" charset="0"/>
            </a:endParaRPr>
          </a:p>
        </p:txBody>
      </p:sp>
    </p:spTree>
    <p:extLst>
      <p:ext uri="{BB962C8B-B14F-4D97-AF65-F5344CB8AC3E}">
        <p14:creationId xmlns:p14="http://schemas.microsoft.com/office/powerpoint/2010/main" val="3597172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200" b="0"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92669F24-669B-4E2E-850E-C387359F5A71}" type="datetime1">
              <a:rPr lang="en-US" smtClean="0">
                <a:solidFill>
                  <a:srgbClr val="DFDCB7"/>
                </a:solidFill>
              </a:rPr>
              <a:pPr/>
              <a:t>8/19/14</a:t>
            </a:fld>
            <a:endParaRPr lang="en-US" dirty="0">
              <a:solidFill>
                <a:srgbClr val="DFDCB7"/>
              </a:solidFill>
            </a:endParaRPr>
          </a:p>
        </p:txBody>
      </p:sp>
      <p:sp>
        <p:nvSpPr>
          <p:cNvPr id="5" name="Footer Placeholder 4"/>
          <p:cNvSpPr>
            <a:spLocks noGrp="1"/>
          </p:cNvSpPr>
          <p:nvPr>
            <p:ph type="ftr" sz="quarter" idx="11"/>
          </p:nvPr>
        </p:nvSpPr>
        <p:spPr/>
        <p:txBody>
          <a:bodyPr/>
          <a:lstStyle/>
          <a:p>
            <a:endParaRPr lang="en-US" dirty="0">
              <a:solidFill>
                <a:srgbClr val="DFDCB7"/>
              </a:solidFill>
            </a:endParaRPr>
          </a:p>
        </p:txBody>
      </p:sp>
      <p:sp>
        <p:nvSpPr>
          <p:cNvPr id="6" name="Slide Number Placeholder 5"/>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574877129"/>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536192"/>
            <a:ext cx="3657600" cy="4590288"/>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260061B9-A34D-4614-A84D-2016E12E5CFE}" type="datetime1">
              <a:rPr lang="en-US" smtClean="0">
                <a:solidFill>
                  <a:srgbClr val="DFDCB7"/>
                </a:solidFill>
              </a:rPr>
              <a:pPr/>
              <a:t>8/19/14</a:t>
            </a:fld>
            <a:endParaRPr lang="en-US" dirty="0">
              <a:solidFill>
                <a:srgbClr val="DFDCB7"/>
              </a:solidFill>
            </a:endParaRPr>
          </a:p>
        </p:txBody>
      </p:sp>
      <p:sp>
        <p:nvSpPr>
          <p:cNvPr id="6" name="Footer Placeholder 5"/>
          <p:cNvSpPr>
            <a:spLocks noGrp="1"/>
          </p:cNvSpPr>
          <p:nvPr>
            <p:ph type="ftr" sz="quarter" idx="11"/>
          </p:nvPr>
        </p:nvSpPr>
        <p:spPr/>
        <p:txBody>
          <a:bodyPr/>
          <a:lstStyle/>
          <a:p>
            <a:endParaRPr lang="en-US" dirty="0">
              <a:solidFill>
                <a:srgbClr val="DFDCB7"/>
              </a:solidFill>
            </a:endParaRPr>
          </a:p>
        </p:txBody>
      </p:sp>
      <p:sp>
        <p:nvSpPr>
          <p:cNvPr id="7" name="Slide Number Placeholder 6"/>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1873175767"/>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5414CB-9A50-4928-AA79-368BB9ED17E0}" type="datetime1">
              <a:rPr lang="en-US" smtClean="0">
                <a:solidFill>
                  <a:srgbClr val="DFDCB7"/>
                </a:solidFill>
              </a:rPr>
              <a:pPr/>
              <a:t>8/19/14</a:t>
            </a:fld>
            <a:endParaRPr lang="en-US" dirty="0">
              <a:solidFill>
                <a:srgbClr val="DFDCB7"/>
              </a:solidFill>
            </a:endParaRPr>
          </a:p>
        </p:txBody>
      </p:sp>
      <p:sp>
        <p:nvSpPr>
          <p:cNvPr id="8" name="Footer Placeholder 7"/>
          <p:cNvSpPr>
            <a:spLocks noGrp="1"/>
          </p:cNvSpPr>
          <p:nvPr>
            <p:ph type="ftr" sz="quarter" idx="11"/>
          </p:nvPr>
        </p:nvSpPr>
        <p:spPr/>
        <p:txBody>
          <a:bodyPr/>
          <a:lstStyle/>
          <a:p>
            <a:endParaRPr lang="en-US" dirty="0">
              <a:solidFill>
                <a:srgbClr val="DFDCB7"/>
              </a:solidFill>
            </a:endParaRPr>
          </a:p>
        </p:txBody>
      </p:sp>
      <p:sp>
        <p:nvSpPr>
          <p:cNvPr id="9" name="Slide Number Placeholder 8"/>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464520895"/>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B5E727CE-5320-4CC7-A094-BD700A22D941}" type="datetime1">
              <a:rPr lang="en-US" smtClean="0">
                <a:solidFill>
                  <a:srgbClr val="DFDCB7"/>
                </a:solidFill>
              </a:rPr>
              <a:pPr/>
              <a:t>8/19/14</a:t>
            </a:fld>
            <a:endParaRPr lang="en-US" dirty="0">
              <a:solidFill>
                <a:srgbClr val="DFDCB7"/>
              </a:solidFill>
            </a:endParaRPr>
          </a:p>
        </p:txBody>
      </p:sp>
      <p:sp>
        <p:nvSpPr>
          <p:cNvPr id="4" name="Footer Placeholder 3"/>
          <p:cNvSpPr>
            <a:spLocks noGrp="1"/>
          </p:cNvSpPr>
          <p:nvPr>
            <p:ph type="ftr" sz="quarter" idx="11"/>
          </p:nvPr>
        </p:nvSpPr>
        <p:spPr/>
        <p:txBody>
          <a:bodyPr/>
          <a:lstStyle/>
          <a:p>
            <a:endParaRPr lang="en-US" dirty="0">
              <a:solidFill>
                <a:srgbClr val="DFDCB7"/>
              </a:solidFill>
            </a:endParaRPr>
          </a:p>
        </p:txBody>
      </p:sp>
      <p:sp>
        <p:nvSpPr>
          <p:cNvPr id="5" name="Slide Number Placeholder 4"/>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324397217"/>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5B3773-6C13-4886-B096-2530C9057B73}" type="datetime1">
              <a:rPr lang="en-US" smtClean="0">
                <a:solidFill>
                  <a:srgbClr val="DFDCB7"/>
                </a:solidFill>
              </a:rPr>
              <a:pPr/>
              <a:t>8/19/14</a:t>
            </a:fld>
            <a:endParaRPr lang="en-US" dirty="0">
              <a:solidFill>
                <a:srgbClr val="DFDCB7"/>
              </a:solidFill>
            </a:endParaRPr>
          </a:p>
        </p:txBody>
      </p:sp>
      <p:sp>
        <p:nvSpPr>
          <p:cNvPr id="3" name="Footer Placeholder 2"/>
          <p:cNvSpPr>
            <a:spLocks noGrp="1"/>
          </p:cNvSpPr>
          <p:nvPr>
            <p:ph type="ftr" sz="quarter" idx="11"/>
          </p:nvPr>
        </p:nvSpPr>
        <p:spPr/>
        <p:txBody>
          <a:bodyPr/>
          <a:lstStyle/>
          <a:p>
            <a:endParaRPr lang="en-US" dirty="0">
              <a:solidFill>
                <a:srgbClr val="DFDCB7"/>
              </a:solidFill>
            </a:endParaRPr>
          </a:p>
        </p:txBody>
      </p:sp>
      <p:sp>
        <p:nvSpPr>
          <p:cNvPr id="4" name="Slide Number Placeholder 3"/>
          <p:cNvSpPr>
            <a:spLocks noGrp="1"/>
          </p:cNvSpPr>
          <p:nvPr>
            <p:ph type="sldNum" sz="quarter" idx="12"/>
          </p:nvPr>
        </p:nvSpPr>
        <p:spPr/>
        <p:txBody>
          <a:bodyPr/>
          <a:lstStyle/>
          <a:p>
            <a:fld id="{A1984DCB-81CA-4D06-B0A6-3970C28695E7}" type="slidenum">
              <a:rPr lang="en-US" smtClean="0"/>
              <a:pPr/>
              <a:t>‹#›</a:t>
            </a:fld>
            <a:endParaRPr lang="en-US" dirty="0"/>
          </a:p>
        </p:txBody>
      </p:sp>
    </p:spTree>
    <p:extLst>
      <p:ext uri="{BB962C8B-B14F-4D97-AF65-F5344CB8AC3E}">
        <p14:creationId xmlns:p14="http://schemas.microsoft.com/office/powerpoint/2010/main" val="2444215475"/>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solidFill>
                  <a:schemeClr val="tx1"/>
                </a:solidFill>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5BF79F-1767-4BFA-8BAC-C390482A04EF}" type="datetime1">
              <a:rPr lang="en-US" smtClean="0">
                <a:solidFill>
                  <a:srgbClr val="DFDCB7"/>
                </a:solidFill>
              </a:rPr>
              <a:pPr/>
              <a:t>8/19/14</a:t>
            </a:fld>
            <a:endParaRPr lang="en-US" dirty="0">
              <a:solidFill>
                <a:srgbClr val="DFDCB7"/>
              </a:solidFill>
            </a:endParaRPr>
          </a:p>
        </p:txBody>
      </p:sp>
      <p:sp>
        <p:nvSpPr>
          <p:cNvPr id="6" name="Footer Placeholder 5"/>
          <p:cNvSpPr>
            <a:spLocks noGrp="1"/>
          </p:cNvSpPr>
          <p:nvPr>
            <p:ph type="ftr" sz="quarter" idx="11"/>
          </p:nvPr>
        </p:nvSpPr>
        <p:spPr/>
        <p:txBody>
          <a:bodyPr/>
          <a:lstStyle/>
          <a:p>
            <a:endParaRPr lang="en-US" dirty="0">
              <a:solidFill>
                <a:srgbClr val="434342"/>
              </a:solidFill>
            </a:endParaRPr>
          </a:p>
        </p:txBody>
      </p:sp>
      <p:sp>
        <p:nvSpPr>
          <p:cNvPr id="7" name="Slide Number Placeholder 6"/>
          <p:cNvSpPr>
            <a:spLocks noGrp="1"/>
          </p:cNvSpPr>
          <p:nvPr>
            <p:ph type="sldNum" sz="quarter" idx="12"/>
          </p:nvPr>
        </p:nvSpPr>
        <p:spPr/>
        <p:txBody>
          <a:bodyPr/>
          <a:lstStyle/>
          <a:p>
            <a:fld id="{A1984DCB-81CA-4D06-B0A6-3970C28695E7}" type="slidenum">
              <a:rPr lang="en-US" smtClean="0">
                <a:solidFill>
                  <a:srgbClr val="434342"/>
                </a:solidFill>
              </a:rPr>
              <a:pPr/>
              <a:t>‹#›</a:t>
            </a:fld>
            <a:endParaRPr lang="en-US" dirty="0">
              <a:solidFill>
                <a:srgbClr val="434342"/>
              </a:solidFill>
            </a:endParaRPr>
          </a:p>
        </p:txBody>
      </p:sp>
      <p:sp>
        <p:nvSpPr>
          <p:cNvPr id="9" name="Content Placeholder 8"/>
          <p:cNvSpPr>
            <a:spLocks noGrp="1"/>
          </p:cNvSpPr>
          <p:nvPr>
            <p:ph sz="quarter" idx="13"/>
          </p:nvPr>
        </p:nvSpPr>
        <p:spPr>
          <a:xfrm>
            <a:off x="304800" y="381000"/>
            <a:ext cx="7772400" cy="494284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54176818"/>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209D967-FC0E-4BA0-84FB-7BE559C9C71B}" type="datetime1">
              <a:rPr lang="en-US" smtClean="0">
                <a:solidFill>
                  <a:srgbClr val="DFDCB7"/>
                </a:solidFill>
              </a:rPr>
              <a:pPr/>
              <a:t>8/19/14</a:t>
            </a:fld>
            <a:endParaRPr lang="en-US" dirty="0">
              <a:solidFill>
                <a:srgbClr val="DFDCB7"/>
              </a:solidFill>
            </a:endParaRPr>
          </a:p>
        </p:txBody>
      </p:sp>
      <p:sp>
        <p:nvSpPr>
          <p:cNvPr id="9" name="Slide Number Placeholder 8"/>
          <p:cNvSpPr>
            <a:spLocks noGrp="1"/>
          </p:cNvSpPr>
          <p:nvPr>
            <p:ph type="sldNum" sz="quarter" idx="11"/>
          </p:nvPr>
        </p:nvSpPr>
        <p:spPr/>
        <p:txBody>
          <a:bodyPr/>
          <a:lstStyle/>
          <a:p>
            <a:fld id="{A1984DCB-81CA-4D06-B0A6-3970C28695E7}"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solidFill>
                <a:srgbClr val="DFDCB7"/>
              </a:solidFill>
            </a:endParaRPr>
          </a:p>
        </p:txBody>
      </p:sp>
    </p:spTree>
    <p:extLst>
      <p:ext uri="{BB962C8B-B14F-4D97-AF65-F5344CB8AC3E}">
        <p14:creationId xmlns:p14="http://schemas.microsoft.com/office/powerpoint/2010/main" val="3122177230"/>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1984DCB-81CA-4D06-B0A6-3970C28695E7}"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DFDCB7"/>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E9B37C3-1755-436C-BE55-1250B3867AB9}" type="datetime1">
              <a:rPr lang="en-US" smtClean="0">
                <a:solidFill>
                  <a:srgbClr val="DFDCB7"/>
                </a:solidFill>
              </a:rPr>
              <a:pPr/>
              <a:t>8/19/14</a:t>
            </a:fld>
            <a:endParaRPr lang="en-US" dirty="0">
              <a:solidFill>
                <a:srgbClr val="DFDCB7"/>
              </a:solidFill>
            </a:endParaRPr>
          </a:p>
        </p:txBody>
      </p:sp>
    </p:spTree>
    <p:extLst>
      <p:ext uri="{BB962C8B-B14F-4D97-AF65-F5344CB8AC3E}">
        <p14:creationId xmlns:p14="http://schemas.microsoft.com/office/powerpoint/2010/main" val="511642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xmlns:p14="http://schemas.microsoft.com/office/powerpoint/2010/main" id="1" dur="indefinite" restart="never" nodeType="tmRoot"/>
      </p:par>
    </p:tnLst>
  </p:timing>
  <p:hf hdr="0" ftr="0" dt="0"/>
  <p:txStyles>
    <p:titleStyle>
      <a:lvl1pPr algn="l" defTabSz="914400" rtl="0" eaLnBrk="1" latinLnBrk="0" hangingPunct="1">
        <a:spcBef>
          <a:spcPct val="0"/>
        </a:spcBef>
        <a:buNone/>
        <a:defRPr sz="3200" kern="1200" cap="none" spc="-100" baseline="0">
          <a:ln>
            <a:noFill/>
          </a:ln>
          <a:solidFill>
            <a:schemeClr val="tx1"/>
          </a:solidFill>
          <a:effectLst/>
          <a:latin typeface="Arial" pitchFamily="34" charset="0"/>
          <a:ea typeface="+mj-ea"/>
          <a:cs typeface="Arial"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800" kern="1200">
          <a:solidFill>
            <a:schemeClr val="tx1"/>
          </a:solidFill>
          <a:latin typeface="Arial" pitchFamily="34" charset="0"/>
          <a:ea typeface="+mn-ea"/>
          <a:cs typeface="Arial" pitchFamily="34" charset="0"/>
        </a:defRPr>
      </a:lvl1pPr>
      <a:lvl2pPr marL="640080" indent="-228600" algn="l" defTabSz="914400" rtl="0" eaLnBrk="1" latinLnBrk="0" hangingPunct="1">
        <a:spcBef>
          <a:spcPct val="20000"/>
        </a:spcBef>
        <a:buClr>
          <a:schemeClr val="accent2"/>
        </a:buClr>
        <a:buFont typeface="Arial" pitchFamily="34" charset="0"/>
        <a:buChar char="•"/>
        <a:defRPr sz="2400" kern="1200">
          <a:solidFill>
            <a:schemeClr val="tx1"/>
          </a:solidFill>
          <a:latin typeface="Arial" pitchFamily="34" charset="0"/>
          <a:ea typeface="+mn-ea"/>
          <a:cs typeface="Arial" pitchFamily="34" charset="0"/>
        </a:defRPr>
      </a:lvl2pPr>
      <a:lvl3pPr marL="1005840" indent="-228600" algn="l" defTabSz="914400" rtl="0" eaLnBrk="1" latinLnBrk="0" hangingPunct="1">
        <a:spcBef>
          <a:spcPct val="20000"/>
        </a:spcBef>
        <a:buClr>
          <a:schemeClr val="accent3"/>
        </a:buClr>
        <a:buFont typeface="Arial" pitchFamily="34" charset="0"/>
        <a:buChar char="•"/>
        <a:defRPr sz="2000" kern="1200">
          <a:solidFill>
            <a:schemeClr val="tx1"/>
          </a:solidFill>
          <a:latin typeface="Arial" pitchFamily="34" charset="0"/>
          <a:ea typeface="+mn-ea"/>
          <a:cs typeface="Arial" pitchFamily="34" charset="0"/>
        </a:defRPr>
      </a:lvl3pPr>
      <a:lvl4pPr marL="1280160" indent="-228600" algn="l" defTabSz="914400" rtl="0" eaLnBrk="1" latinLnBrk="0" hangingPunct="1">
        <a:spcBef>
          <a:spcPct val="20000"/>
        </a:spcBef>
        <a:buClr>
          <a:schemeClr val="accent4"/>
        </a:buClr>
        <a:buFont typeface="Arial" pitchFamily="34" charset="0"/>
        <a:buChar char="•"/>
        <a:defRPr sz="1800" kern="1200">
          <a:solidFill>
            <a:schemeClr val="tx1"/>
          </a:solidFill>
          <a:latin typeface="Arial" pitchFamily="34" charset="0"/>
          <a:ea typeface="+mn-ea"/>
          <a:cs typeface="Arial" pitchFamily="34" charset="0"/>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1"/>
          </a:solidFill>
          <a:latin typeface="Arial" pitchFamily="34" charset="0"/>
          <a:ea typeface="+mn-ea"/>
          <a:cs typeface="Arial"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1984DCB-81CA-4D06-B0A6-3970C28695E7}"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DFDCB7"/>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A5EA708-376E-4C24-9191-D74AD27F97B0}" type="datetime1">
              <a:rPr lang="en-US" smtClean="0">
                <a:solidFill>
                  <a:srgbClr val="DFDCB7"/>
                </a:solidFill>
              </a:rPr>
              <a:pPr/>
              <a:t>8/19/14</a:t>
            </a:fld>
            <a:endParaRPr lang="en-US" dirty="0">
              <a:solidFill>
                <a:srgbClr val="DFDCB7"/>
              </a:solidFill>
            </a:endParaRPr>
          </a:p>
        </p:txBody>
      </p:sp>
    </p:spTree>
    <p:extLst>
      <p:ext uri="{BB962C8B-B14F-4D97-AF65-F5344CB8AC3E}">
        <p14:creationId xmlns:p14="http://schemas.microsoft.com/office/powerpoint/2010/main" val="169766645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iming>
    <p:tnLst>
      <p:par>
        <p:cTn xmlns:p14="http://schemas.microsoft.com/office/powerpoint/2010/main" id="1" dur="indefinite" restart="never" nodeType="tmRoot"/>
      </p:par>
    </p:tnLst>
  </p:timing>
  <p:hf hdr="0" ftr="0" dt="0"/>
  <p:txStyles>
    <p:titleStyle>
      <a:lvl1pPr algn="l" defTabSz="914400" rtl="0" eaLnBrk="1" latinLnBrk="0" hangingPunct="1">
        <a:spcBef>
          <a:spcPct val="0"/>
        </a:spcBef>
        <a:buNone/>
        <a:defRPr sz="3200" kern="1200" cap="none" spc="-100" baseline="0">
          <a:ln>
            <a:noFill/>
          </a:ln>
          <a:solidFill>
            <a:schemeClr val="tx1"/>
          </a:solidFill>
          <a:effectLst/>
          <a:latin typeface="Arial" pitchFamily="34" charset="0"/>
          <a:ea typeface="+mj-ea"/>
          <a:cs typeface="Arial"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800" kern="1200">
          <a:solidFill>
            <a:schemeClr val="tx1"/>
          </a:solidFill>
          <a:latin typeface="Arial" pitchFamily="34" charset="0"/>
          <a:ea typeface="+mn-ea"/>
          <a:cs typeface="Arial" pitchFamily="34" charset="0"/>
        </a:defRPr>
      </a:lvl1pPr>
      <a:lvl2pPr marL="640080" indent="-228600" algn="l" defTabSz="914400" rtl="0" eaLnBrk="1" latinLnBrk="0" hangingPunct="1">
        <a:spcBef>
          <a:spcPct val="20000"/>
        </a:spcBef>
        <a:buClr>
          <a:schemeClr val="accent2"/>
        </a:buClr>
        <a:buFont typeface="Arial" pitchFamily="34" charset="0"/>
        <a:buChar char="•"/>
        <a:defRPr sz="2400" kern="1200">
          <a:solidFill>
            <a:schemeClr val="tx1"/>
          </a:solidFill>
          <a:latin typeface="Arial" pitchFamily="34" charset="0"/>
          <a:ea typeface="+mn-ea"/>
          <a:cs typeface="Arial" pitchFamily="34" charset="0"/>
        </a:defRPr>
      </a:lvl2pPr>
      <a:lvl3pPr marL="1005840" indent="-228600" algn="l" defTabSz="914400" rtl="0" eaLnBrk="1" latinLnBrk="0" hangingPunct="1">
        <a:spcBef>
          <a:spcPct val="20000"/>
        </a:spcBef>
        <a:buClr>
          <a:schemeClr val="accent3"/>
        </a:buClr>
        <a:buFont typeface="Arial" pitchFamily="34" charset="0"/>
        <a:buChar char="•"/>
        <a:defRPr sz="2000" kern="1200">
          <a:solidFill>
            <a:schemeClr val="tx1"/>
          </a:solidFill>
          <a:latin typeface="Arial" pitchFamily="34" charset="0"/>
          <a:ea typeface="+mn-ea"/>
          <a:cs typeface="Arial" pitchFamily="34" charset="0"/>
        </a:defRPr>
      </a:lvl3pPr>
      <a:lvl4pPr marL="1280160" indent="-228600" algn="l" defTabSz="914400" rtl="0" eaLnBrk="1" latinLnBrk="0" hangingPunct="1">
        <a:spcBef>
          <a:spcPct val="20000"/>
        </a:spcBef>
        <a:buClr>
          <a:schemeClr val="accent4"/>
        </a:buClr>
        <a:buFont typeface="Arial" pitchFamily="34" charset="0"/>
        <a:buChar char="•"/>
        <a:defRPr sz="1800" kern="1200">
          <a:solidFill>
            <a:schemeClr val="tx1"/>
          </a:solidFill>
          <a:latin typeface="Arial" pitchFamily="34" charset="0"/>
          <a:ea typeface="+mn-ea"/>
          <a:cs typeface="Arial" pitchFamily="34" charset="0"/>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1"/>
          </a:solidFill>
          <a:latin typeface="Arial" pitchFamily="34" charset="0"/>
          <a:ea typeface="+mn-ea"/>
          <a:cs typeface="Arial"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hyperlink" Target="http://www.nga.org/files/live/sites/NGA/files/pdf/2013/NGA_2013BetterBottomLineWeb.pd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chronicle.com/article/AgencyConsortium-Seek-to/138897/" TargetMode="External"/><Relationship Id="rId4" Type="http://schemas.openxmlformats.org/officeDocument/2006/relationships/hyperlink" Target="http://www.dol.gov/opa/media/press/odep/odep20130795.htm"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www.dol.gov/odep/pdf/FAEStrategies.pdf" TargetMode="External"/><Relationship Id="rId4" Type="http://schemas.openxmlformats.org/officeDocument/2006/relationships/hyperlink" Target="http://www.dol.gov/odep/pdf/2012EO13548.pdf" TargetMode="Externa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digitalcommons.ilr.cornell.edu/cgi/viewcontent.cgi?article=1328&amp;context=edicollec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www.eeoc.gov/federal/reports/pwtd.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askearn.org/docs/StateModel.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hyperlink" Target="http://www.opm.gov/disability/"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hyperlink" Target="http://www.usajobs.gov/"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hyperlink" Target="http://apps.opm.gov/sppc_directory"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hyperlink" Target="http://www.benderconsult.com/employers/government-agencies" TargetMode="External"/><Relationship Id="rId4" Type="http://schemas.openxmlformats.org/officeDocument/2006/relationships/hyperlink" Target="mailto:resume@benderconsult.com" TargetMode="External"/><Relationship Id="rId5" Type="http://schemas.openxmlformats.org/officeDocument/2006/relationships/hyperlink" Target="http://www.benderconsult.com/careers/submit-resume" TargetMode="External"/><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 Id="rId3" Type="http://schemas.openxmlformats.org/officeDocument/2006/relationships/hyperlink" Target="http://www.max.gov/"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hyperlink" Target="http://www.max.gov/"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4.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3" Type="http://schemas.openxmlformats.org/officeDocument/2006/relationships/hyperlink" Target="mailto:resume@benderconsult.com" TargetMode="External"/><Relationship Id="rId4" Type="http://schemas.openxmlformats.org/officeDocument/2006/relationships/hyperlink" Target="http://www.benderconsult.com/" TargetMode="External"/><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8.jpeg"/></Relationships>
</file>

<file path=ppt/slides/_rels/slide47.xml.rels><?xml version="1.0" encoding="UTF-8" standalone="yes"?>
<Relationships xmlns="http://schemas.openxmlformats.org/package/2006/relationships"><Relationship Id="rId3" Type="http://schemas.openxmlformats.org/officeDocument/2006/relationships/hyperlink" Target="http://www.nga.org/files/live/sites/NGA/files/pdf/2013/NGA_2013BetterBottomLineWeb.pdf" TargetMode="External"/><Relationship Id="rId4" Type="http://schemas.openxmlformats.org/officeDocument/2006/relationships/hyperlink" Target="http://www.opm.gov/policy-data-oversight/disability-employment/getting-a-job/" TargetMode="External"/><Relationship Id="rId5" Type="http://schemas.openxmlformats.org/officeDocument/2006/relationships/hyperlink" Target="http://www.dol.gov/odep/pdf/2012EO13548.pdf" TargetMode="External"/><Relationship Id="rId6" Type="http://schemas.openxmlformats.org/officeDocument/2006/relationships/hyperlink" Target="http://www.dol.gov/odep/topics/FederalEmployment.htm" TargetMode="External"/><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3" Type="http://schemas.openxmlformats.org/officeDocument/2006/relationships/hyperlink" Target="http://www.eeoc.gov/eeoc/initiatives/lead/abcs_of_schedule_a.cfm" TargetMode="External"/><Relationship Id="rId4" Type="http://schemas.openxmlformats.org/officeDocument/2006/relationships/hyperlink" Target="http://www.eeoc.gov/federal/reports/pwtd.html" TargetMode="External"/><Relationship Id="rId5" Type="http://schemas.openxmlformats.org/officeDocument/2006/relationships/hyperlink" Target="http://digitalcommons.ilr.cornell.edu/cgi/viewcontent.cgi?article=1328&amp;context=edicollect" TargetMode="External"/><Relationship Id="rId6" Type="http://schemas.openxmlformats.org/officeDocument/2006/relationships/hyperlink" Target="http://askearn.org/docs/StateModel.pdf" TargetMode="External"/><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9.xml.rels><?xml version="1.0" encoding="UTF-8" standalone="yes"?>
<Relationships xmlns="http://schemas.openxmlformats.org/package/2006/relationships"><Relationship Id="rId3" Type="http://schemas.openxmlformats.org/officeDocument/2006/relationships/hyperlink" Target="mailto:diversityandinclusion@opm.gov" TargetMode="External"/><Relationship Id="rId4" Type="http://schemas.openxmlformats.org/officeDocument/2006/relationships/hyperlink" Target="http://www.opm.gov/disability" TargetMode="External"/><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hyperlink" Target="http://www.harkin.senate.gov/documents/pdf/500469b49b364.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hyperlink" Target="http://www.dol.gov/ofccp/regs/compliance/section503.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marL="0" indent="0" algn="ctr"/>
            <a:r>
              <a:rPr lang="en-US" dirty="0">
                <a:ea typeface="ＭＳ Ｐゴシック" pitchFamily="34" charset="-128"/>
              </a:rPr>
              <a:t>Recruiting, Retaining and Honoring Federal Employees with Disabilities </a:t>
            </a:r>
          </a:p>
        </p:txBody>
      </p:sp>
      <p:sp>
        <p:nvSpPr>
          <p:cNvPr id="4099" name="Content Placeholder 2"/>
          <p:cNvSpPr>
            <a:spLocks noGrp="1"/>
          </p:cNvSpPr>
          <p:nvPr>
            <p:ph sz="half" idx="2"/>
          </p:nvPr>
        </p:nvSpPr>
        <p:spPr>
          <a:xfrm>
            <a:off x="457200" y="1447800"/>
            <a:ext cx="3657600" cy="4953000"/>
          </a:xfrm>
        </p:spPr>
        <p:txBody>
          <a:bodyPr>
            <a:normAutofit/>
          </a:bodyPr>
          <a:lstStyle/>
          <a:p>
            <a:pPr marL="0" lvl="0" indent="0">
              <a:spcBef>
                <a:spcPts val="0"/>
              </a:spcBef>
              <a:buClrTx/>
              <a:buNone/>
              <a:defRPr/>
            </a:pPr>
            <a:endParaRPr lang="en-US" sz="2400" b="1" kern="0" dirty="0" smtClean="0">
              <a:solidFill>
                <a:sysClr val="windowText" lastClr="000000"/>
              </a:solidFill>
            </a:endParaRPr>
          </a:p>
          <a:p>
            <a:pPr marL="0" lvl="0" indent="0">
              <a:spcBef>
                <a:spcPts val="0"/>
              </a:spcBef>
              <a:buClrTx/>
              <a:buNone/>
              <a:defRPr/>
            </a:pPr>
            <a:endParaRPr lang="en-US" sz="2400" b="1" kern="0" dirty="0" smtClean="0">
              <a:solidFill>
                <a:sysClr val="windowText" lastClr="000000"/>
              </a:solidFill>
            </a:endParaRPr>
          </a:p>
          <a:p>
            <a:pPr marL="0" lvl="0" indent="0">
              <a:spcBef>
                <a:spcPts val="0"/>
              </a:spcBef>
              <a:buClrTx/>
              <a:buNone/>
              <a:defRPr/>
            </a:pPr>
            <a:endParaRPr lang="en-US" b="1" kern="0" dirty="0">
              <a:solidFill>
                <a:sysClr val="windowText" lastClr="000000"/>
              </a:solidFill>
            </a:endParaRPr>
          </a:p>
          <a:p>
            <a:pPr marL="0" lvl="0" indent="0">
              <a:spcBef>
                <a:spcPts val="0"/>
              </a:spcBef>
              <a:buClrTx/>
              <a:buNone/>
              <a:defRPr/>
            </a:pPr>
            <a:r>
              <a:rPr lang="en-US" sz="2800" b="1" kern="0" dirty="0" smtClean="0">
                <a:solidFill>
                  <a:sysClr val="windowText" lastClr="000000"/>
                </a:solidFill>
              </a:rPr>
              <a:t>Michael </a:t>
            </a:r>
            <a:r>
              <a:rPr lang="en-US" sz="2800" b="1" kern="0" dirty="0">
                <a:solidFill>
                  <a:sysClr val="windowText" lastClr="000000"/>
                </a:solidFill>
              </a:rPr>
              <a:t>Murray</a:t>
            </a:r>
          </a:p>
          <a:p>
            <a:pPr marL="0" lvl="0" indent="0">
              <a:spcBef>
                <a:spcPts val="0"/>
              </a:spcBef>
              <a:buClrTx/>
              <a:buNone/>
              <a:defRPr/>
            </a:pPr>
            <a:r>
              <a:rPr lang="en-US" sz="2800" kern="0" dirty="0" smtClean="0">
                <a:solidFill>
                  <a:sysClr val="windowText" lastClr="000000"/>
                </a:solidFill>
              </a:rPr>
              <a:t>Principal Advisor </a:t>
            </a:r>
          </a:p>
          <a:p>
            <a:pPr marL="0" lvl="0" indent="0">
              <a:spcBef>
                <a:spcPts val="0"/>
              </a:spcBef>
              <a:buClrTx/>
              <a:buNone/>
              <a:defRPr/>
            </a:pPr>
            <a:r>
              <a:rPr lang="en-US" sz="2800" kern="0" dirty="0" smtClean="0">
                <a:solidFill>
                  <a:sysClr val="windowText" lastClr="000000"/>
                </a:solidFill>
              </a:rPr>
              <a:t>U.S. Office of Personnel Management (OPM)</a:t>
            </a:r>
            <a:endParaRPr lang="en-US" sz="2800" kern="0" dirty="0">
              <a:solidFill>
                <a:sysClr val="windowText" lastClr="000000"/>
              </a:solidFill>
            </a:endParaRPr>
          </a:p>
          <a:p>
            <a:pPr marL="0" indent="0" algn="ctr">
              <a:buFont typeface="Wingdings" pitchFamily="2" charset="2"/>
              <a:buNone/>
            </a:pPr>
            <a:endParaRPr lang="en-US" sz="3600" dirty="0" smtClean="0">
              <a:ea typeface="ＭＳ Ｐゴシック" pitchFamily="34" charset="-128"/>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800600" y="2057400"/>
            <a:ext cx="2590800" cy="3940982"/>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8" name="Slide Number Placeholder 7"/>
          <p:cNvSpPr>
            <a:spLocks noGrp="1"/>
          </p:cNvSpPr>
          <p:nvPr>
            <p:ph type="sldNum" sz="quarter" idx="12"/>
          </p:nvPr>
        </p:nvSpPr>
        <p:spPr/>
        <p:txBody>
          <a:bodyPr/>
          <a:lstStyle/>
          <a:p>
            <a:fld id="{A1984DCB-81CA-4D06-B0A6-3970C28695E7}" type="slidenum">
              <a:rPr lang="en-US" smtClean="0"/>
              <a:pPr/>
              <a:t>1</a:t>
            </a:fld>
            <a:endParaRPr lang="en-US" dirty="0"/>
          </a:p>
        </p:txBody>
      </p:sp>
    </p:spTree>
    <p:extLst>
      <p:ext uri="{BB962C8B-B14F-4D97-AF65-F5344CB8AC3E}">
        <p14:creationId xmlns:p14="http://schemas.microsoft.com/office/powerpoint/2010/main" val="2325603733"/>
      </p:ext>
    </p:extLst>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0" indent="0"/>
            <a:r>
              <a:rPr lang="en-US" dirty="0" smtClean="0"/>
              <a:t>States as Model Employers of People with Disabilities </a:t>
            </a:r>
            <a:endParaRPr lang="en-US" dirty="0"/>
          </a:p>
        </p:txBody>
      </p:sp>
      <p:sp>
        <p:nvSpPr>
          <p:cNvPr id="4" name="Content Placeholder 3"/>
          <p:cNvSpPr>
            <a:spLocks noGrp="1"/>
          </p:cNvSpPr>
          <p:nvPr>
            <p:ph sz="half" idx="1"/>
          </p:nvPr>
        </p:nvSpPr>
        <p:spPr>
          <a:xfrm>
            <a:off x="228600" y="1676400"/>
            <a:ext cx="4191000" cy="4876800"/>
          </a:xfrm>
        </p:spPr>
        <p:txBody>
          <a:bodyPr>
            <a:normAutofit lnSpcReduction="10000"/>
          </a:bodyPr>
          <a:lstStyle/>
          <a:p>
            <a:pPr>
              <a:lnSpc>
                <a:spcPct val="110000"/>
              </a:lnSpc>
              <a:buNone/>
            </a:pPr>
            <a:r>
              <a:rPr lang="en-US" dirty="0" smtClean="0"/>
              <a:t>“Employing </a:t>
            </a:r>
            <a:r>
              <a:rPr lang="en-US" dirty="0"/>
              <a:t>people with disabilities is not about charity, but it's about what's in the business' best </a:t>
            </a:r>
            <a:r>
              <a:rPr lang="en-US" dirty="0" smtClean="0"/>
              <a:t>interest.”</a:t>
            </a:r>
          </a:p>
          <a:p>
            <a:pPr>
              <a:buNone/>
            </a:pPr>
            <a:r>
              <a:rPr lang="en-US" dirty="0" smtClean="0"/>
              <a:t>Delaware Governor Jack Markell, Past Chari of the National Governors Association  </a:t>
            </a:r>
            <a:endParaRPr lang="en-US" dirty="0"/>
          </a:p>
        </p:txBody>
      </p:sp>
      <p:sp>
        <p:nvSpPr>
          <p:cNvPr id="5" name="Content Placeholder 4"/>
          <p:cNvSpPr>
            <a:spLocks noGrp="1"/>
          </p:cNvSpPr>
          <p:nvPr>
            <p:ph sz="half" idx="2"/>
          </p:nvPr>
        </p:nvSpPr>
        <p:spPr>
          <a:xfrm>
            <a:off x="4419600" y="1676400"/>
            <a:ext cx="3657600" cy="4724400"/>
          </a:xfrm>
        </p:spPr>
        <p:txBody>
          <a:bodyPr>
            <a:normAutofit lnSpcReduction="10000"/>
          </a:bodyPr>
          <a:lstStyle/>
          <a:p>
            <a:pPr marL="114300" indent="0" algn="ctr">
              <a:lnSpc>
                <a:spcPct val="110000"/>
              </a:lnSpc>
              <a:spcBef>
                <a:spcPts val="0"/>
              </a:spcBef>
              <a:buNone/>
            </a:pPr>
            <a:r>
              <a:rPr lang="en-US" dirty="0" smtClean="0"/>
              <a:t>2012–2013 National Governors Association (NGA) Chair’s Initiative </a:t>
            </a:r>
          </a:p>
          <a:p>
            <a:pPr marL="114300" indent="0" algn="ctr">
              <a:buNone/>
            </a:pPr>
            <a:r>
              <a:rPr lang="en-US" dirty="0" smtClean="0"/>
              <a:t>A Better Bottom Line: Employing People with Disabilities</a:t>
            </a:r>
          </a:p>
          <a:p>
            <a:r>
              <a:rPr lang="en-US" sz="2000" dirty="0" smtClean="0">
                <a:hlinkClick r:id="rId3"/>
              </a:rPr>
              <a:t>http://www.nga.org/files/live/sites/NGA/files/pdf/2013/NGA_2013BetterBottomLineWeb.pdf</a:t>
            </a:r>
            <a:endParaRPr lang="en-US" sz="2000" dirty="0" smtClean="0"/>
          </a:p>
          <a:p>
            <a:pPr>
              <a:buNone/>
            </a:pPr>
            <a:endParaRPr lang="en-US" dirty="0"/>
          </a:p>
        </p:txBody>
      </p:sp>
      <p:sp>
        <p:nvSpPr>
          <p:cNvPr id="2" name="Slide Number Placeholder 1"/>
          <p:cNvSpPr>
            <a:spLocks noGrp="1"/>
          </p:cNvSpPr>
          <p:nvPr>
            <p:ph type="sldNum" sz="quarter" idx="12"/>
          </p:nvPr>
        </p:nvSpPr>
        <p:spPr/>
        <p:txBody>
          <a:bodyPr/>
          <a:lstStyle/>
          <a:p>
            <a:fld id="{A1984DCB-81CA-4D06-B0A6-3970C28695E7}" type="slidenum">
              <a:rPr lang="en-US" smtClean="0"/>
              <a:pPr/>
              <a:t>10</a:t>
            </a:fld>
            <a:endParaRPr lang="en-US" dirty="0"/>
          </a:p>
        </p:txBody>
      </p:sp>
    </p:spTree>
    <p:extLst>
      <p:ext uri="{BB962C8B-B14F-4D97-AF65-F5344CB8AC3E}">
        <p14:creationId xmlns:p14="http://schemas.microsoft.com/office/powerpoint/2010/main" val="169923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Education</a:t>
            </a:r>
            <a:endParaRPr lang="en-US" dirty="0"/>
          </a:p>
        </p:txBody>
      </p:sp>
      <p:sp>
        <p:nvSpPr>
          <p:cNvPr id="5" name="Content Placeholder 4"/>
          <p:cNvSpPr>
            <a:spLocks noGrp="1"/>
          </p:cNvSpPr>
          <p:nvPr>
            <p:ph idx="1"/>
          </p:nvPr>
        </p:nvSpPr>
        <p:spPr>
          <a:xfrm>
            <a:off x="457200" y="1295400"/>
            <a:ext cx="7620000" cy="5105400"/>
          </a:xfrm>
        </p:spPr>
        <p:txBody>
          <a:bodyPr>
            <a:normAutofit fontScale="77500" lnSpcReduction="20000"/>
          </a:bodyPr>
          <a:lstStyle/>
          <a:p>
            <a:pPr marL="114300" indent="0">
              <a:lnSpc>
                <a:spcPct val="120000"/>
              </a:lnSpc>
              <a:buNone/>
            </a:pPr>
            <a:r>
              <a:rPr lang="en-US" dirty="0" smtClean="0"/>
              <a:t>The </a:t>
            </a:r>
            <a:r>
              <a:rPr lang="en-US" dirty="0"/>
              <a:t>U.S. Department of Labor's Office of Disability Employment Policy and </a:t>
            </a:r>
            <a:r>
              <a:rPr lang="en-US" dirty="0" smtClean="0"/>
              <a:t>The </a:t>
            </a:r>
            <a:r>
              <a:rPr lang="en-US" dirty="0"/>
              <a:t>Higher Education Recruitment Consortium, </a:t>
            </a:r>
            <a:r>
              <a:rPr lang="en-US" dirty="0" smtClean="0"/>
              <a:t>signed </a:t>
            </a:r>
            <a:r>
              <a:rPr lang="en-US" dirty="0"/>
              <a:t>an alliance agreement to promote the employment of people with disabilities throughout the higher education community. The two organizations are combining their expertise to increase recruitment, hiring, retention and advancement at colleges, universities, hospitals, research labs, government agencies and related organizations</a:t>
            </a:r>
            <a:r>
              <a:rPr lang="en-US" dirty="0" smtClean="0"/>
              <a:t>.</a:t>
            </a:r>
          </a:p>
          <a:p>
            <a:endParaRPr lang="en-US" dirty="0"/>
          </a:p>
          <a:p>
            <a:r>
              <a:rPr lang="en-US" u="sng" dirty="0">
                <a:hlinkClick r:id="rId3"/>
              </a:rPr>
              <a:t>http://chronicle.com/article/AgencyConsortium-Seek-to/138897/</a:t>
            </a:r>
            <a:r>
              <a:rPr lang="en-US" dirty="0"/>
              <a:t/>
            </a:r>
            <a:br>
              <a:rPr lang="en-US" dirty="0"/>
            </a:br>
            <a:endParaRPr lang="en-US" dirty="0" smtClean="0"/>
          </a:p>
          <a:p>
            <a:r>
              <a:rPr lang="en-US" u="sng" dirty="0" smtClean="0">
                <a:hlinkClick r:id="rId4"/>
              </a:rPr>
              <a:t>http</a:t>
            </a:r>
            <a:r>
              <a:rPr lang="en-US" u="sng" dirty="0">
                <a:hlinkClick r:id="rId4"/>
              </a:rPr>
              <a:t>://www.dol.gov/opa/media/press/odep/odep20130795.htm</a:t>
            </a:r>
            <a:endParaRPr lang="en-US" dirty="0"/>
          </a:p>
        </p:txBody>
      </p:sp>
      <p:sp>
        <p:nvSpPr>
          <p:cNvPr id="3" name="Slide Number Placeholder 2"/>
          <p:cNvSpPr>
            <a:spLocks noGrp="1"/>
          </p:cNvSpPr>
          <p:nvPr>
            <p:ph type="sldNum" sz="quarter" idx="12"/>
          </p:nvPr>
        </p:nvSpPr>
        <p:spPr/>
        <p:txBody>
          <a:bodyPr/>
          <a:lstStyle/>
          <a:p>
            <a:fld id="{A1984DCB-81CA-4D06-B0A6-3970C28695E7}" type="slidenum">
              <a:rPr lang="en-US" smtClean="0"/>
              <a:pPr/>
              <a:t>11</a:t>
            </a:fld>
            <a:endParaRPr lang="en-US" dirty="0"/>
          </a:p>
        </p:txBody>
      </p:sp>
    </p:spTree>
    <p:extLst>
      <p:ext uri="{BB962C8B-B14F-4D97-AF65-F5344CB8AC3E}">
        <p14:creationId xmlns:p14="http://schemas.microsoft.com/office/powerpoint/2010/main" val="1569635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1143000"/>
            <a:ext cx="7924800" cy="4495800"/>
          </a:xfrm>
        </p:spPr>
        <p:txBody>
          <a:bodyPr/>
          <a:lstStyle/>
          <a:p>
            <a:pPr algn="ctr"/>
            <a:r>
              <a:rPr lang="en-US" sz="5400" dirty="0" smtClean="0"/>
              <a:t>Disability = Diversity </a:t>
            </a:r>
            <a:br>
              <a:rPr lang="en-US" sz="5400" dirty="0" smtClean="0"/>
            </a:br>
            <a:r>
              <a:rPr lang="en-US" sz="5400" dirty="0"/>
              <a:t/>
            </a:r>
            <a:br>
              <a:rPr lang="en-US" sz="5400" dirty="0"/>
            </a:br>
            <a:r>
              <a:rPr lang="en-US" sz="5400" dirty="0" smtClean="0"/>
              <a:t>Diversity + Inclusion </a:t>
            </a:r>
            <a:br>
              <a:rPr lang="en-US" sz="5400" dirty="0" smtClean="0"/>
            </a:br>
            <a:r>
              <a:rPr lang="en-US" sz="5400" dirty="0" smtClean="0"/>
              <a:t>= </a:t>
            </a:r>
            <a:br>
              <a:rPr lang="en-US" sz="5400" dirty="0" smtClean="0"/>
            </a:br>
            <a:r>
              <a:rPr lang="en-US" sz="5400" dirty="0" smtClean="0"/>
              <a:t>Innovation </a:t>
            </a:r>
            <a:endParaRPr lang="en-US" sz="5400" dirty="0"/>
          </a:p>
        </p:txBody>
      </p:sp>
      <p:sp>
        <p:nvSpPr>
          <p:cNvPr id="2" name="Slide Number Placeholder 1"/>
          <p:cNvSpPr>
            <a:spLocks noGrp="1"/>
          </p:cNvSpPr>
          <p:nvPr>
            <p:ph type="sldNum" sz="quarter" idx="12"/>
          </p:nvPr>
        </p:nvSpPr>
        <p:spPr/>
        <p:txBody>
          <a:bodyPr/>
          <a:lstStyle/>
          <a:p>
            <a:fld id="{A1984DCB-81CA-4D06-B0A6-3970C28695E7}" type="slidenum">
              <a:rPr lang="en-US" smtClean="0"/>
              <a:pPr/>
              <a:t>12</a:t>
            </a:fld>
            <a:endParaRPr lang="en-US" dirty="0"/>
          </a:p>
        </p:txBody>
      </p:sp>
    </p:spTree>
    <p:extLst>
      <p:ext uri="{BB962C8B-B14F-4D97-AF65-F5344CB8AC3E}">
        <p14:creationId xmlns:p14="http://schemas.microsoft.com/office/powerpoint/2010/main" val="2208948422"/>
      </p:ext>
    </p:extLst>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7620000" cy="1143000"/>
          </a:xfrm>
        </p:spPr>
        <p:txBody>
          <a:bodyPr/>
          <a:lstStyle/>
          <a:p>
            <a:pPr lvl="0"/>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Promising </a:t>
            </a:r>
            <a:r>
              <a:rPr lang="en-US" dirty="0"/>
              <a:t>and Emerging Practices for Enhancing the Employment of Individuals with Disabilities Included in Plans Submitted by Federal Agencies Under Executive Order </a:t>
            </a:r>
            <a:r>
              <a:rPr lang="en-US" dirty="0" smtClean="0"/>
              <a:t>13548</a:t>
            </a:r>
            <a:br>
              <a:rPr lang="en-US" dirty="0" smtClean="0"/>
            </a:br>
            <a:r>
              <a:rPr lang="en-US" dirty="0" smtClean="0"/>
              <a:t/>
            </a:r>
            <a:br>
              <a:rPr lang="en-US" dirty="0" smtClean="0"/>
            </a:br>
            <a:r>
              <a:rPr lang="en-US" u="sng" dirty="0" smtClean="0">
                <a:hlinkClick r:id=""/>
              </a:rPr>
              <a:t>http</a:t>
            </a:r>
            <a:r>
              <a:rPr lang="en-US" u="sng" dirty="0" smtClean="0">
                <a:hlinkClick r:id="rId3"/>
              </a:rPr>
              <a:t>://www.dol.gov/odep/pdf/FAEStrategies.pdf</a:t>
            </a:r>
            <a:r>
              <a:rPr lang="en-US" dirty="0" smtClean="0"/>
              <a:t> </a:t>
            </a:r>
            <a:br>
              <a:rPr lang="en-US" dirty="0" smtClean="0"/>
            </a:br>
            <a:r>
              <a:rPr lang="en-US" dirty="0" smtClean="0"/>
              <a:t/>
            </a:r>
            <a:br>
              <a:rPr lang="en-US" dirty="0" smtClean="0"/>
            </a:br>
            <a:r>
              <a:rPr lang="en-US" u="sng" dirty="0" smtClean="0">
                <a:hlinkClick r:id="rId4"/>
              </a:rPr>
              <a:t>http://www.dol.gov/odep/pdf/2012EO13548.pdf</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13</a:t>
            </a:fld>
            <a:endParaRPr lang="en-US" dirty="0"/>
          </a:p>
        </p:txBody>
      </p:sp>
    </p:spTree>
    <p:extLst>
      <p:ext uri="{BB962C8B-B14F-4D97-AF65-F5344CB8AC3E}">
        <p14:creationId xmlns:p14="http://schemas.microsoft.com/office/powerpoint/2010/main" val="842641793"/>
      </p:ext>
    </p:extLst>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and Practices in </a:t>
            </a:r>
            <a:r>
              <a:rPr lang="en-US" dirty="0" smtClean="0"/>
              <a:t>Private Industry </a:t>
            </a:r>
            <a:endParaRPr lang="en-US" dirty="0"/>
          </a:p>
        </p:txBody>
      </p:sp>
      <p:sp>
        <p:nvSpPr>
          <p:cNvPr id="3" name="Content Placeholder 2"/>
          <p:cNvSpPr>
            <a:spLocks noGrp="1"/>
          </p:cNvSpPr>
          <p:nvPr>
            <p:ph idx="1"/>
          </p:nvPr>
        </p:nvSpPr>
        <p:spPr/>
        <p:txBody>
          <a:bodyPr>
            <a:normAutofit/>
          </a:bodyPr>
          <a:lstStyle/>
          <a:p>
            <a:pPr marL="114300" indent="0" algn="ctr">
              <a:buNone/>
            </a:pPr>
            <a:r>
              <a:rPr lang="en-US" sz="2800" dirty="0" smtClean="0"/>
              <a:t>The Employment Environment: Employer Perspectives, Policies and Practices Regarding the Employment of Persons with Disabilities</a:t>
            </a:r>
          </a:p>
          <a:p>
            <a:pPr marL="114300" indent="0" algn="ctr">
              <a:buNone/>
            </a:pPr>
            <a:endParaRPr lang="en-US" sz="2800" dirty="0" smtClean="0"/>
          </a:p>
          <a:p>
            <a:pPr marL="114300" indent="0" algn="ctr">
              <a:buNone/>
            </a:pPr>
            <a:r>
              <a:rPr lang="en-US" sz="2800" dirty="0" smtClean="0"/>
              <a:t>by Cornell University Employment and Disability Institute</a:t>
            </a:r>
          </a:p>
          <a:p>
            <a:pPr marL="114300" indent="0" algn="ctr">
              <a:buNone/>
            </a:pPr>
            <a:r>
              <a:rPr lang="en-US" sz="2800" dirty="0">
                <a:hlinkClick r:id="rId3"/>
              </a:rPr>
              <a:t>http://</a:t>
            </a:r>
            <a:r>
              <a:rPr lang="en-US" sz="2800" dirty="0" smtClean="0">
                <a:hlinkClick r:id="rId3"/>
              </a:rPr>
              <a:t>digitalcommons.ilr.cornell.edu/cgi/viewcontent.cgi?article=1328&amp;context=edicollect</a:t>
            </a:r>
            <a:r>
              <a:rPr lang="en-US" sz="2800" dirty="0" smtClean="0"/>
              <a:t> </a:t>
            </a:r>
            <a:endParaRPr lang="en-US" sz="2800"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14</a:t>
            </a:fld>
            <a:endParaRPr lang="en-US" dirty="0"/>
          </a:p>
        </p:txBody>
      </p:sp>
    </p:spTree>
    <p:extLst>
      <p:ext uri="{BB962C8B-B14F-4D97-AF65-F5344CB8AC3E}">
        <p14:creationId xmlns:p14="http://schemas.microsoft.com/office/powerpoint/2010/main" val="376405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“Improving the Participation Rate of People with Targeted Disabilities in the Federal Work Force” by the Equal Employment Opportunity Commission </a:t>
            </a:r>
          </a:p>
          <a:p>
            <a:pPr>
              <a:buNone/>
            </a:pPr>
            <a:endParaRPr lang="en-US" dirty="0" smtClean="0">
              <a:hlinkClick r:id="rId3"/>
            </a:endParaRPr>
          </a:p>
          <a:p>
            <a:r>
              <a:rPr lang="en-US" dirty="0" smtClean="0">
                <a:hlinkClick r:id="rId3"/>
              </a:rPr>
              <a:t>http://www.eeoc.gov/federal/reports/pwtd.html</a:t>
            </a:r>
            <a:endParaRPr lang="en-US" dirty="0" smtClean="0"/>
          </a:p>
          <a:p>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15</a:t>
            </a:fld>
            <a:endParaRPr lang="en-US" dirty="0"/>
          </a:p>
        </p:txBody>
      </p:sp>
    </p:spTree>
    <p:extLst>
      <p:ext uri="{BB962C8B-B14F-4D97-AF65-F5344CB8AC3E}">
        <p14:creationId xmlns:p14="http://schemas.microsoft.com/office/powerpoint/2010/main" val="2407270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468562"/>
          </a:xfrm>
        </p:spPr>
        <p:txBody>
          <a:bodyPr/>
          <a:lstStyle/>
          <a:p>
            <a:pPr algn="ctr"/>
            <a:r>
              <a:rPr lang="en-US" dirty="0" smtClean="0"/>
              <a:t>States as Model Employers of People with Disabilities</a:t>
            </a:r>
            <a:endParaRPr lang="en-US" dirty="0"/>
          </a:p>
        </p:txBody>
      </p:sp>
      <p:sp>
        <p:nvSpPr>
          <p:cNvPr id="3" name="Content Placeholder 2"/>
          <p:cNvSpPr>
            <a:spLocks noGrp="1"/>
          </p:cNvSpPr>
          <p:nvPr>
            <p:ph idx="1"/>
          </p:nvPr>
        </p:nvSpPr>
        <p:spPr>
          <a:xfrm>
            <a:off x="457200" y="2667000"/>
            <a:ext cx="7620000" cy="3733800"/>
          </a:xfrm>
        </p:spPr>
        <p:txBody>
          <a:bodyPr/>
          <a:lstStyle/>
          <a:p>
            <a:pPr marL="114300" indent="0" algn="r">
              <a:buNone/>
            </a:pPr>
            <a:r>
              <a:rPr lang="en-US" dirty="0" smtClean="0"/>
              <a:t>By Kathy Krepcio and Savannah Barnett</a:t>
            </a:r>
          </a:p>
          <a:p>
            <a:pPr marL="114300" indent="0" algn="r">
              <a:buNone/>
            </a:pPr>
            <a:r>
              <a:rPr lang="en-US" dirty="0" smtClean="0"/>
              <a:t>John J. Heldrich Center for Workforce Development</a:t>
            </a:r>
          </a:p>
          <a:p>
            <a:pPr marL="114300" indent="0" algn="r">
              <a:buNone/>
            </a:pPr>
            <a:r>
              <a:rPr lang="en-US" dirty="0" smtClean="0"/>
              <a:t>Rutgers, the State University of New Jersey</a:t>
            </a:r>
          </a:p>
          <a:p>
            <a:pPr marL="114300" indent="0" algn="r">
              <a:buNone/>
            </a:pPr>
            <a:r>
              <a:rPr lang="en-US" dirty="0" smtClean="0">
                <a:hlinkClick r:id="rId3"/>
              </a:rPr>
              <a:t>http://askearn.org/docs/StateModel.pdf</a:t>
            </a:r>
            <a:r>
              <a:rPr lang="en-US" dirty="0" smtClean="0"/>
              <a:t> </a:t>
            </a:r>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16</a:t>
            </a:fld>
            <a:endParaRPr lang="en-US" dirty="0"/>
          </a:p>
        </p:txBody>
      </p:sp>
    </p:spTree>
    <p:extLst>
      <p:ext uri="{BB962C8B-B14F-4D97-AF65-F5344CB8AC3E}">
        <p14:creationId xmlns:p14="http://schemas.microsoft.com/office/powerpoint/2010/main" val="3266720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lstStyle/>
          <a:p>
            <a:r>
              <a:rPr lang="en-US" dirty="0" smtClean="0"/>
              <a:t>1. Goals, Accountability &amp; Data</a:t>
            </a:r>
            <a:endParaRPr lang="en-US" dirty="0"/>
          </a:p>
        </p:txBody>
      </p:sp>
      <p:sp>
        <p:nvSpPr>
          <p:cNvPr id="3" name="Content Placeholder 2"/>
          <p:cNvSpPr>
            <a:spLocks noGrp="1"/>
          </p:cNvSpPr>
          <p:nvPr>
            <p:ph idx="1"/>
          </p:nvPr>
        </p:nvSpPr>
        <p:spPr/>
        <p:txBody>
          <a:bodyPr>
            <a:normAutofit/>
          </a:bodyPr>
          <a:lstStyle/>
          <a:p>
            <a:pPr>
              <a:buClrTx/>
            </a:pPr>
            <a:r>
              <a:rPr lang="en-US" dirty="0" smtClean="0"/>
              <a:t>Support self-identification of disability </a:t>
            </a:r>
          </a:p>
          <a:p>
            <a:pPr>
              <a:buClrTx/>
            </a:pPr>
            <a:r>
              <a:rPr lang="en-US" dirty="0" smtClean="0"/>
              <a:t>Set hiring goals </a:t>
            </a:r>
          </a:p>
          <a:p>
            <a:pPr>
              <a:buClrTx/>
            </a:pPr>
            <a:r>
              <a:rPr lang="en-US" dirty="0" smtClean="0"/>
              <a:t>Accountability  </a:t>
            </a:r>
          </a:p>
          <a:p>
            <a:pPr>
              <a:buClrTx/>
            </a:pPr>
            <a:r>
              <a:rPr lang="en-US" dirty="0" smtClean="0"/>
              <a:t>Evaluate </a:t>
            </a:r>
            <a:r>
              <a:rPr lang="en-US" dirty="0"/>
              <a:t>data</a:t>
            </a:r>
          </a:p>
          <a:p>
            <a:endParaRPr lang="en-US" sz="4400"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17</a:t>
            </a:fld>
            <a:endParaRPr lang="en-US" dirty="0"/>
          </a:p>
        </p:txBody>
      </p:sp>
    </p:spTree>
    <p:extLst>
      <p:ext uri="{BB962C8B-B14F-4D97-AF65-F5344CB8AC3E}">
        <p14:creationId xmlns:p14="http://schemas.microsoft.com/office/powerpoint/2010/main" val="1687024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2012 Federal Employee Viewpoint Survey</a:t>
            </a:r>
          </a:p>
        </p:txBody>
      </p:sp>
      <p:sp>
        <p:nvSpPr>
          <p:cNvPr id="3" name="Content Placeholder 2"/>
          <p:cNvSpPr>
            <a:spLocks noGrp="1"/>
          </p:cNvSpPr>
          <p:nvPr>
            <p:ph idx="1"/>
          </p:nvPr>
        </p:nvSpPr>
        <p:spPr/>
        <p:txBody>
          <a:bodyPr/>
          <a:lstStyle/>
          <a:p>
            <a:pPr>
              <a:buFont typeface="Arial" pitchFamily="34" charset="0"/>
              <a:buChar char="•"/>
            </a:pPr>
            <a:endParaRPr lang="en-US" dirty="0" smtClean="0"/>
          </a:p>
          <a:p>
            <a:pPr>
              <a:buFont typeface="Arial" pitchFamily="34" charset="0"/>
              <a:buChar char="•"/>
            </a:pPr>
            <a:r>
              <a:rPr lang="en-US" sz="2400" dirty="0" smtClean="0"/>
              <a:t>In </a:t>
            </a:r>
            <a:r>
              <a:rPr lang="en-US" sz="2400" dirty="0"/>
              <a:t>the 2012 FEVS, Federal employees with disabilities were given an opportunity to confidentially self-identify as a person with a disability and disclose their experience. Based on responses to FEVS workforce demographic questions, approximately 13.10 percent of Federal employees self-identified as having a disability. This, compared to FY 2012 data showing 11.89 percent of the Federal workforce self-identify as a person with a disability, results in an estimated data differential of 1.21 percent. </a:t>
            </a:r>
          </a:p>
        </p:txBody>
      </p:sp>
      <p:sp>
        <p:nvSpPr>
          <p:cNvPr id="4" name="Slide Number Placeholder 3"/>
          <p:cNvSpPr>
            <a:spLocks noGrp="1"/>
          </p:cNvSpPr>
          <p:nvPr>
            <p:ph type="sldNum" sz="quarter" idx="12"/>
          </p:nvPr>
        </p:nvSpPr>
        <p:spPr/>
        <p:txBody>
          <a:bodyPr/>
          <a:lstStyle/>
          <a:p>
            <a:fld id="{A1984DCB-81CA-4D06-B0A6-3970C28695E7}" type="slidenum">
              <a:rPr lang="en-US" smtClean="0"/>
              <a:pPr/>
              <a:t>18</a:t>
            </a:fld>
            <a:endParaRPr lang="en-US" dirty="0"/>
          </a:p>
        </p:txBody>
      </p:sp>
    </p:spTree>
    <p:extLst>
      <p:ext uri="{BB962C8B-B14F-4D97-AF65-F5344CB8AC3E}">
        <p14:creationId xmlns:p14="http://schemas.microsoft.com/office/powerpoint/2010/main" val="3597827587"/>
      </p:ext>
    </p:extLst>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04800" y="152400"/>
            <a:ext cx="8001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2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0" indent="0">
              <a:buFontTx/>
              <a:buNone/>
            </a:pPr>
            <a:r>
              <a:rPr lang="en-US" sz="3200" dirty="0" smtClean="0">
                <a:solidFill>
                  <a:srgbClr val="2F2B20"/>
                </a:solidFill>
                <a:latin typeface="Arial" pitchFamily="34" charset="0"/>
                <a:cs typeface="Arial" pitchFamily="34" charset="0"/>
              </a:rPr>
              <a:t>Will employees with disabilities disclose or self-identify?</a:t>
            </a:r>
          </a:p>
        </p:txBody>
      </p:sp>
      <p:graphicFrame>
        <p:nvGraphicFramePr>
          <p:cNvPr id="2" name="Chart 1"/>
          <p:cNvGraphicFramePr/>
          <p:nvPr>
            <p:extLst>
              <p:ext uri="{D42A27DB-BD31-4B8C-83A1-F6EECF244321}">
                <p14:modId xmlns:p14="http://schemas.microsoft.com/office/powerpoint/2010/main" val="1803262776"/>
              </p:ext>
            </p:extLst>
          </p:nvPr>
        </p:nvGraphicFramePr>
        <p:xfrm>
          <a:off x="933450" y="2362200"/>
          <a:ext cx="6743700"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09600" y="1752600"/>
            <a:ext cx="7315200" cy="461665"/>
          </a:xfrm>
          <a:prstGeom prst="rect">
            <a:avLst/>
          </a:prstGeom>
          <a:noFill/>
        </p:spPr>
        <p:txBody>
          <a:bodyPr wrap="square" rtlCol="0">
            <a:spAutoFit/>
          </a:bodyPr>
          <a:lstStyle/>
          <a:p>
            <a:r>
              <a:rPr lang="en-US" sz="2400" dirty="0">
                <a:solidFill>
                  <a:srgbClr val="2F2B20"/>
                </a:solidFill>
                <a:latin typeface="Arial" pitchFamily="34" charset="0"/>
                <a:cs typeface="Arial" pitchFamily="34" charset="0"/>
              </a:rPr>
              <a:t>Percent of federal employees self-identifying in 2012</a:t>
            </a:r>
          </a:p>
        </p:txBody>
      </p:sp>
      <p:sp>
        <p:nvSpPr>
          <p:cNvPr id="3" name="Slide Number Placeholder 2"/>
          <p:cNvSpPr>
            <a:spLocks noGrp="1"/>
          </p:cNvSpPr>
          <p:nvPr>
            <p:ph type="sldNum" sz="quarter" idx="12"/>
          </p:nvPr>
        </p:nvSpPr>
        <p:spPr/>
        <p:txBody>
          <a:bodyPr/>
          <a:lstStyle/>
          <a:p>
            <a:pPr>
              <a:defRPr/>
            </a:pPr>
            <a:fld id="{3376C83D-7A68-427C-ACBC-512FADBBB636}" type="slidenum">
              <a:rPr lang="en-US" smtClean="0">
                <a:solidFill>
                  <a:schemeClr val="bg1"/>
                </a:solidFill>
              </a:rPr>
              <a:pPr>
                <a:defRPr/>
              </a:pPr>
              <a:t>19</a:t>
            </a:fld>
            <a:endParaRPr lang="en-US" sz="1400" dirty="0">
              <a:solidFill>
                <a:schemeClr val="bg1"/>
              </a:solidFill>
              <a:latin typeface="Times" pitchFamily="18" charset="0"/>
            </a:endParaRPr>
          </a:p>
        </p:txBody>
      </p:sp>
    </p:spTree>
    <p:extLst>
      <p:ext uri="{BB962C8B-B14F-4D97-AF65-F5344CB8AC3E}">
        <p14:creationId xmlns:p14="http://schemas.microsoft.com/office/powerpoint/2010/main" val="75363988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a:xfrm>
            <a:off x="609600" y="304800"/>
            <a:ext cx="7924800" cy="685800"/>
          </a:xfrm>
        </p:spPr>
        <p:txBody>
          <a:bodyPr/>
          <a:lstStyle/>
          <a:p>
            <a:r>
              <a:rPr lang="en-US" dirty="0" smtClean="0">
                <a:ea typeface="ＭＳ Ｐゴシック" pitchFamily="34" charset="-128"/>
              </a:rPr>
              <a:t>Executive Order 13548</a:t>
            </a:r>
          </a:p>
        </p:txBody>
      </p:sp>
      <p:sp>
        <p:nvSpPr>
          <p:cNvPr id="5123" name="Content Placeholder 2"/>
          <p:cNvSpPr>
            <a:spLocks noGrp="1"/>
          </p:cNvSpPr>
          <p:nvPr>
            <p:ph idx="4294967295"/>
          </p:nvPr>
        </p:nvSpPr>
        <p:spPr>
          <a:xfrm>
            <a:off x="152400" y="1066800"/>
            <a:ext cx="8382000" cy="5638800"/>
          </a:xfrm>
        </p:spPr>
        <p:txBody>
          <a:bodyPr>
            <a:normAutofit fontScale="85000" lnSpcReduction="20000"/>
          </a:bodyPr>
          <a:lstStyle/>
          <a:p>
            <a:pPr marL="117475" indent="-3175">
              <a:spcBef>
                <a:spcPts val="0"/>
              </a:spcBef>
              <a:buFont typeface="Wingdings" pitchFamily="2" charset="2"/>
              <a:buNone/>
            </a:pPr>
            <a:r>
              <a:rPr lang="en-US" dirty="0" smtClean="0">
                <a:ea typeface="ＭＳ Ｐゴシック" pitchFamily="34" charset="-128"/>
              </a:rPr>
              <a:t>Increasing Federal Employment of Individuals with Disabilities</a:t>
            </a:r>
          </a:p>
          <a:p>
            <a:pPr>
              <a:spcBef>
                <a:spcPts val="0"/>
              </a:spcBef>
              <a:buFont typeface="Wingdings" pitchFamily="2" charset="2"/>
              <a:buNone/>
            </a:pPr>
            <a:r>
              <a:rPr lang="en-US" dirty="0" smtClean="0">
                <a:ea typeface="ＭＳ Ｐゴシック" pitchFamily="34" charset="-128"/>
              </a:rPr>
              <a:t>	</a:t>
            </a:r>
          </a:p>
          <a:p>
            <a:pPr>
              <a:spcBef>
                <a:spcPts val="0"/>
              </a:spcBef>
              <a:buClrTx/>
              <a:buSzPct val="75000"/>
              <a:buFont typeface="Arial" charset="0"/>
              <a:buChar char="•"/>
            </a:pPr>
            <a:r>
              <a:rPr lang="en-US" dirty="0" smtClean="0">
                <a:ea typeface="ＭＳ Ｐゴシック" pitchFamily="34" charset="-128"/>
              </a:rPr>
              <a:t>Hire an additional 100,000 individuals with disabilities over five years</a:t>
            </a:r>
          </a:p>
          <a:p>
            <a:pPr>
              <a:spcBef>
                <a:spcPts val="0"/>
              </a:spcBef>
              <a:buClrTx/>
              <a:buSzPct val="75000"/>
              <a:buFont typeface="Arial" charset="0"/>
              <a:buChar char="•"/>
            </a:pPr>
            <a:endParaRPr lang="en-US" dirty="0" smtClean="0">
              <a:ea typeface="ＭＳ Ｐゴシック" pitchFamily="34" charset="-128"/>
            </a:endParaRPr>
          </a:p>
          <a:p>
            <a:pPr>
              <a:spcBef>
                <a:spcPts val="0"/>
              </a:spcBef>
              <a:buClrTx/>
              <a:buSzPct val="75000"/>
              <a:buFont typeface="Arial" charset="0"/>
              <a:buChar char="•"/>
            </a:pPr>
            <a:r>
              <a:rPr lang="en-US" dirty="0" smtClean="0">
                <a:ea typeface="ＭＳ Ｐゴシック" pitchFamily="34" charset="-128"/>
              </a:rPr>
              <a:t>Each agency submitted a Disability Employment Plan with the following:</a:t>
            </a:r>
          </a:p>
          <a:p>
            <a:pPr lvl="1">
              <a:spcBef>
                <a:spcPts val="0"/>
              </a:spcBef>
              <a:buClrTx/>
              <a:buSzPct val="75000"/>
              <a:buFont typeface="Courier New" pitchFamily="49" charset="0"/>
              <a:buChar char="o"/>
            </a:pPr>
            <a:r>
              <a:rPr lang="en-US" sz="2200" dirty="0" smtClean="0">
                <a:ea typeface="ＭＳ Ｐゴシック" pitchFamily="34" charset="-128"/>
              </a:rPr>
              <a:t>A designated senior-level agency official to be accountable for enhancing employment opportunities</a:t>
            </a:r>
          </a:p>
          <a:p>
            <a:pPr lvl="1">
              <a:spcBef>
                <a:spcPts val="0"/>
              </a:spcBef>
              <a:buClrTx/>
              <a:buSzPct val="75000"/>
              <a:buFont typeface="Courier New" pitchFamily="49" charset="0"/>
              <a:buChar char="o"/>
            </a:pPr>
            <a:r>
              <a:rPr lang="en-US" sz="2200" dirty="0" smtClean="0">
                <a:ea typeface="ＭＳ Ｐゴシック" pitchFamily="34" charset="-128"/>
              </a:rPr>
              <a:t>Performance targets and numerical goals for employees with disabilities </a:t>
            </a:r>
          </a:p>
          <a:p>
            <a:pPr lvl="1">
              <a:spcBef>
                <a:spcPts val="0"/>
              </a:spcBef>
              <a:buClrTx/>
              <a:buSzPct val="75000"/>
              <a:buFont typeface="Courier New" pitchFamily="49" charset="0"/>
              <a:buChar char="o"/>
            </a:pPr>
            <a:r>
              <a:rPr lang="en-US" sz="2200" dirty="0" smtClean="0">
                <a:ea typeface="ＭＳ Ｐゴシック" pitchFamily="34" charset="-128"/>
              </a:rPr>
              <a:t>Provisions for training and education on disability employment </a:t>
            </a:r>
          </a:p>
          <a:p>
            <a:pPr lvl="1">
              <a:spcBef>
                <a:spcPts val="0"/>
              </a:spcBef>
              <a:buClrTx/>
              <a:buSzPct val="75000"/>
              <a:buFont typeface="Courier New" pitchFamily="49" charset="0"/>
              <a:buChar char="o"/>
            </a:pPr>
            <a:r>
              <a:rPr lang="en-US" sz="2200" dirty="0">
                <a:ea typeface="ＭＳ Ｐゴシック" pitchFamily="34" charset="-128"/>
              </a:rPr>
              <a:t>Provisions for </a:t>
            </a:r>
            <a:r>
              <a:rPr lang="en-US" sz="2200" dirty="0" smtClean="0">
                <a:ea typeface="ＭＳ Ｐゴシック" pitchFamily="34" charset="-128"/>
              </a:rPr>
              <a:t>reasonable accommodations and accessibility</a:t>
            </a:r>
          </a:p>
          <a:p>
            <a:pPr lvl="1">
              <a:spcBef>
                <a:spcPts val="0"/>
              </a:spcBef>
              <a:buClrTx/>
              <a:buSzPct val="75000"/>
              <a:buFont typeface="Courier New" pitchFamily="49" charset="0"/>
              <a:buChar char="o"/>
            </a:pPr>
            <a:r>
              <a:rPr lang="en-US" sz="2200" dirty="0">
                <a:ea typeface="ＭＳ Ｐゴシック" pitchFamily="34" charset="-128"/>
              </a:rPr>
              <a:t>Provisions for </a:t>
            </a:r>
            <a:r>
              <a:rPr lang="en-US" sz="2200" dirty="0" smtClean="0">
                <a:ea typeface="ＭＳ Ｐゴシック" pitchFamily="34" charset="-128"/>
              </a:rPr>
              <a:t>increased retention efforts and providing access to advancement opportunities for employees with disabilities  </a:t>
            </a:r>
          </a:p>
          <a:p>
            <a:pPr lvl="1">
              <a:spcBef>
                <a:spcPts val="0"/>
              </a:spcBef>
              <a:buClrTx/>
              <a:buSzPct val="75000"/>
              <a:buFont typeface="Arial" charset="0"/>
              <a:buChar char="•"/>
            </a:pPr>
            <a:endParaRPr lang="en-US" sz="2200" dirty="0" smtClean="0">
              <a:ea typeface="ＭＳ Ｐゴシック" pitchFamily="34" charset="-128"/>
            </a:endParaRPr>
          </a:p>
          <a:p>
            <a:pPr>
              <a:spcBef>
                <a:spcPts val="0"/>
              </a:spcBef>
              <a:buClrTx/>
              <a:buSzPct val="75000"/>
              <a:buFont typeface="Arial" charset="0"/>
              <a:buChar char="•"/>
            </a:pPr>
            <a:r>
              <a:rPr lang="en-US" dirty="0" smtClean="0">
                <a:ea typeface="ＭＳ Ｐゴシック" pitchFamily="34" charset="-128"/>
              </a:rPr>
              <a:t>OPM’s Website for the Executive Order, supporting model strategies and other related disability employment resources: </a:t>
            </a:r>
            <a:r>
              <a:rPr lang="en-US" dirty="0" smtClean="0">
                <a:ea typeface="ＭＳ Ｐゴシック" pitchFamily="34" charset="-128"/>
                <a:hlinkClick r:id="rId3"/>
              </a:rPr>
              <a:t>www.opm.gov/disability/</a:t>
            </a:r>
            <a:r>
              <a:rPr lang="en-US" dirty="0" smtClean="0">
                <a:ea typeface="ＭＳ Ｐゴシック" pitchFamily="34" charset="-128"/>
              </a:rPr>
              <a:t> </a:t>
            </a:r>
          </a:p>
          <a:p>
            <a:endParaRPr lang="en-US" sz="1800" dirty="0" smtClean="0">
              <a:ea typeface="ＭＳ Ｐゴシック" pitchFamily="34" charset="-128"/>
            </a:endParaRPr>
          </a:p>
          <a:p>
            <a:pPr>
              <a:lnSpc>
                <a:spcPct val="80000"/>
              </a:lnSpc>
              <a:buFont typeface="Wingdings" pitchFamily="2" charset="2"/>
              <a:buNone/>
            </a:pPr>
            <a:endParaRPr lang="en-US" sz="2000" b="1" dirty="0" smtClean="0">
              <a:ea typeface="ＭＳ Ｐゴシック" pitchFamily="34" charset="-128"/>
            </a:endParaRPr>
          </a:p>
          <a:p>
            <a:pPr>
              <a:lnSpc>
                <a:spcPct val="80000"/>
              </a:lnSpc>
              <a:buFontTx/>
              <a:buChar char="•"/>
            </a:pPr>
            <a:endParaRPr lang="en-US" sz="1800" dirty="0" smtClean="0">
              <a:ea typeface="ＭＳ Ｐゴシック" pitchFamily="34" charset="-128"/>
            </a:endParaRPr>
          </a:p>
          <a:p>
            <a:endParaRPr lang="en-US" dirty="0" smtClean="0">
              <a:ea typeface="ＭＳ Ｐゴシック" pitchFamily="34" charset="-128"/>
            </a:endParaRPr>
          </a:p>
        </p:txBody>
      </p:sp>
      <p:sp>
        <p:nvSpPr>
          <p:cNvPr id="2" name="Slide Number Placeholder 1"/>
          <p:cNvSpPr>
            <a:spLocks noGrp="1"/>
          </p:cNvSpPr>
          <p:nvPr>
            <p:ph type="sldNum" sz="quarter" idx="12"/>
          </p:nvPr>
        </p:nvSpPr>
        <p:spPr/>
        <p:txBody>
          <a:bodyPr/>
          <a:lstStyle/>
          <a:p>
            <a:fld id="{A1984DCB-81CA-4D06-B0A6-3970C28695E7}" type="slidenum">
              <a:rPr lang="en-US" smtClean="0"/>
              <a:pPr/>
              <a:t>2</a:t>
            </a:fld>
            <a:endParaRPr lang="en-US" dirty="0"/>
          </a:p>
        </p:txBody>
      </p:sp>
    </p:spTree>
    <p:extLst>
      <p:ext uri="{BB962C8B-B14F-4D97-AF65-F5344CB8AC3E}">
        <p14:creationId xmlns:p14="http://schemas.microsoft.com/office/powerpoint/2010/main" val="111115866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Goals &amp; Accountability:</a:t>
            </a:r>
            <a:endParaRPr lang="en-US" dirty="0"/>
          </a:p>
        </p:txBody>
      </p:sp>
      <p:sp>
        <p:nvSpPr>
          <p:cNvPr id="3" name="Content Placeholder 2"/>
          <p:cNvSpPr>
            <a:spLocks noGrp="1"/>
          </p:cNvSpPr>
          <p:nvPr>
            <p:ph idx="1"/>
          </p:nvPr>
        </p:nvSpPr>
        <p:spPr>
          <a:xfrm>
            <a:off x="0" y="1219200"/>
            <a:ext cx="8534400" cy="5257800"/>
          </a:xfrm>
        </p:spPr>
        <p:txBody>
          <a:bodyPr>
            <a:normAutofit fontScale="92500"/>
          </a:bodyPr>
          <a:lstStyle/>
          <a:p>
            <a:pPr lvl="0">
              <a:buNone/>
            </a:pPr>
            <a:endParaRPr lang="en-US" dirty="0" smtClean="0"/>
          </a:p>
          <a:p>
            <a:pPr lvl="0">
              <a:buNone/>
            </a:pPr>
            <a:r>
              <a:rPr lang="en-US" sz="2400" dirty="0" smtClean="0"/>
              <a:t>E.O</a:t>
            </a:r>
            <a:r>
              <a:rPr lang="en-US" sz="2400" dirty="0"/>
              <a:t>. 13548 is not an isolated effort but works in harmony with </a:t>
            </a:r>
            <a:endParaRPr lang="en-US" sz="2400" dirty="0" smtClean="0"/>
          </a:p>
          <a:p>
            <a:pPr lvl="1"/>
            <a:r>
              <a:rPr lang="en-US" sz="2400" dirty="0" smtClean="0"/>
              <a:t>Equal Employment Opportunity Commission goals;</a:t>
            </a:r>
          </a:p>
          <a:p>
            <a:pPr lvl="1"/>
            <a:r>
              <a:rPr lang="en-US" sz="2400" dirty="0" smtClean="0"/>
              <a:t>E.O</a:t>
            </a:r>
            <a:r>
              <a:rPr lang="en-US" sz="2400" dirty="0"/>
              <a:t>. 13518 on Employment of Veterans in the Federal Government issued on November </a:t>
            </a:r>
            <a:r>
              <a:rPr lang="en-US" sz="2400" dirty="0" smtClean="0"/>
              <a:t>9, </a:t>
            </a:r>
            <a:r>
              <a:rPr lang="en-US" sz="2400" dirty="0"/>
              <a:t>2009; </a:t>
            </a:r>
            <a:endParaRPr lang="en-US" sz="2400" dirty="0" smtClean="0"/>
          </a:p>
          <a:p>
            <a:pPr lvl="1"/>
            <a:r>
              <a:rPr lang="en-US" sz="2400" dirty="0"/>
              <a:t>T</a:t>
            </a:r>
            <a:r>
              <a:rPr lang="en-US" sz="2400" dirty="0" smtClean="0"/>
              <a:t>he </a:t>
            </a:r>
            <a:r>
              <a:rPr lang="en-US" sz="2400" dirty="0"/>
              <a:t>Presidential Memorandum on “Improving the Federal Recruitment and Hiring Process issued on May 11, 2010; </a:t>
            </a:r>
            <a:endParaRPr lang="en-US" sz="2400" dirty="0" smtClean="0"/>
          </a:p>
          <a:p>
            <a:pPr lvl="1"/>
            <a:r>
              <a:rPr lang="en-US" sz="2400" dirty="0" smtClean="0"/>
              <a:t>Presidential </a:t>
            </a:r>
            <a:r>
              <a:rPr lang="en-US" sz="2400" dirty="0"/>
              <a:t>Memorandum on The Presidential POWER Initiative: Protecting Our Workers and Ensuring Reemployment issued on July </a:t>
            </a:r>
            <a:r>
              <a:rPr lang="en-US" sz="2400" dirty="0" smtClean="0"/>
              <a:t>19, 2010;</a:t>
            </a:r>
          </a:p>
          <a:p>
            <a:pPr lvl="1"/>
            <a:r>
              <a:rPr lang="en-US" sz="2400" dirty="0" smtClean="0"/>
              <a:t>E.O</a:t>
            </a:r>
            <a:r>
              <a:rPr lang="en-US" sz="2400" dirty="0"/>
              <a:t>. 13583 on Establishing a Coordinated Government-wide Initiative to Promote Diversity and Inclusion in the Federal Workforce issued on August </a:t>
            </a:r>
            <a:r>
              <a:rPr lang="en-US" sz="2400" dirty="0" smtClean="0"/>
              <a:t>18, </a:t>
            </a:r>
            <a:r>
              <a:rPr lang="en-US" sz="2400" dirty="0"/>
              <a:t>2011, to make sure people with disabilities have a fair shot in the Federal service.</a:t>
            </a:r>
          </a:p>
        </p:txBody>
      </p:sp>
      <p:sp>
        <p:nvSpPr>
          <p:cNvPr id="4" name="Slide Number Placeholder 3"/>
          <p:cNvSpPr>
            <a:spLocks noGrp="1"/>
          </p:cNvSpPr>
          <p:nvPr>
            <p:ph type="sldNum" sz="quarter" idx="12"/>
          </p:nvPr>
        </p:nvSpPr>
        <p:spPr/>
        <p:txBody>
          <a:bodyPr/>
          <a:lstStyle/>
          <a:p>
            <a:fld id="{A1984DCB-81CA-4D06-B0A6-3970C28695E7}" type="slidenum">
              <a:rPr lang="en-US" smtClean="0"/>
              <a:pPr/>
              <a:t>20</a:t>
            </a:fld>
            <a:endParaRPr lang="en-US" dirty="0"/>
          </a:p>
        </p:txBody>
      </p:sp>
    </p:spTree>
    <p:extLst>
      <p:ext uri="{BB962C8B-B14F-4D97-AF65-F5344CB8AC3E}">
        <p14:creationId xmlns:p14="http://schemas.microsoft.com/office/powerpoint/2010/main" val="444260750"/>
      </p:ext>
    </p:extLst>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p:extLst>
              <p:ext uri="{D42A27DB-BD31-4B8C-83A1-F6EECF244321}">
                <p14:modId xmlns:p14="http://schemas.microsoft.com/office/powerpoint/2010/main" val="1028519213"/>
              </p:ext>
            </p:extLst>
          </p:nvPr>
        </p:nvGraphicFramePr>
        <p:xfrm>
          <a:off x="0" y="609607"/>
          <a:ext cx="9144000" cy="6172190"/>
        </p:xfrm>
        <a:graphic>
          <a:graphicData uri="http://schemas.openxmlformats.org/drawingml/2006/table">
            <a:tbl>
              <a:tblPr/>
              <a:tblGrid>
                <a:gridCol w="1600199"/>
                <a:gridCol w="2353963"/>
                <a:gridCol w="1729945"/>
                <a:gridCol w="1707290"/>
                <a:gridCol w="1752603"/>
              </a:tblGrid>
              <a:tr h="713065">
                <a:tc gridSpan="2">
                  <a:txBody>
                    <a:bodyPr/>
                    <a:lstStyle/>
                    <a:p>
                      <a:pPr algn="ctr"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Separation Trends</a:t>
                      </a:r>
                      <a:r>
                        <a:rPr lang="en-US" sz="1600" b="0" i="0" u="none" strike="noStrike" baseline="0" dirty="0" smtClean="0">
                          <a:solidFill>
                            <a:srgbClr val="000000"/>
                          </a:solidFill>
                          <a:effectLst/>
                          <a:latin typeface="Calibri"/>
                        </a:rPr>
                        <a:t> for 2009, 2010, 2011, </a:t>
                      </a:r>
                      <a:r>
                        <a:rPr lang="en-US" sz="1600" b="0" i="0" u="none" strike="noStrike" baseline="0" dirty="0" smtClean="0">
                          <a:solidFill>
                            <a:srgbClr val="000000"/>
                          </a:solidFill>
                          <a:effectLst/>
                          <a:latin typeface="+mn-lt"/>
                        </a:rPr>
                        <a:t>2012 (Percentages Calculated by Disability Status)</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mn-lt"/>
                        </a:rPr>
                        <a:t>No</a:t>
                      </a:r>
                      <a:r>
                        <a:rPr lang="en-US" sz="1600" b="0" i="0" u="none" strike="noStrike" baseline="0" dirty="0" smtClean="0">
                          <a:solidFill>
                            <a:srgbClr val="000000"/>
                          </a:solidFill>
                          <a:effectLst/>
                          <a:latin typeface="+mn-lt"/>
                        </a:rPr>
                        <a:t> Disability</a:t>
                      </a:r>
                      <a:endParaRPr lang="en-US" sz="1600" b="0" i="0" u="none" strike="noStrike" dirty="0" smtClean="0">
                        <a:solidFill>
                          <a:srgbClr val="000000"/>
                        </a:solidFill>
                        <a:effectLst/>
                        <a:latin typeface="+mn-lt"/>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effectLst/>
                          <a:latin typeface="+mn-lt"/>
                        </a:rPr>
                        <a:t>Targeted</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Calibri"/>
                        </a:rPr>
                        <a:t>All Disability </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420">
                <a:tc rowSpan="3">
                  <a:txBody>
                    <a:bodyPr/>
                    <a:lstStyle/>
                    <a:p>
                      <a:pPr algn="l" fontAlgn="ctr"/>
                      <a:r>
                        <a:rPr lang="en-US" sz="1600" b="1" i="0" u="none" strike="noStrike" dirty="0">
                          <a:solidFill>
                            <a:srgbClr val="000000"/>
                          </a:solidFill>
                          <a:effectLst/>
                          <a:latin typeface="Calibri"/>
                        </a:rPr>
                        <a:t>Resignation</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r>
                        <a:rPr lang="en-US" sz="1600" b="0" i="0" u="none" strike="noStrike" dirty="0">
                          <a:solidFill>
                            <a:srgbClr val="000000"/>
                          </a:solidFill>
                          <a:effectLst/>
                          <a:latin typeface="Calibri"/>
                        </a:rPr>
                        <a:t>After Notice</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0.3%</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0.4%</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600" b="0" i="0" u="none" strike="noStrike" dirty="0" smtClean="0">
                          <a:solidFill>
                            <a:srgbClr val="000000"/>
                          </a:solidFill>
                          <a:effectLst/>
                          <a:latin typeface="Calibri"/>
                        </a:rPr>
                        <a:t>Neutral </a:t>
                      </a:r>
                      <a:r>
                        <a:rPr lang="en-US" sz="1600" b="0" i="0" u="none" strike="noStrike" baseline="0" dirty="0" smtClean="0">
                          <a:solidFill>
                            <a:srgbClr val="000000"/>
                          </a:solidFill>
                          <a:effectLst/>
                          <a:latin typeface="Calibri"/>
                        </a:rPr>
                        <a:t> </a:t>
                      </a:r>
                      <a:r>
                        <a:rPr lang="en-US" sz="1600" b="0" i="0" u="none" strike="noStrike" dirty="0" smtClean="0">
                          <a:solidFill>
                            <a:srgbClr val="000000"/>
                          </a:solidFill>
                          <a:effectLst/>
                          <a:latin typeface="Calibri"/>
                        </a:rPr>
                        <a:t>0.3%</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26%</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21%</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600" b="0" i="0" u="none" strike="noStrike" baseline="0" dirty="0" smtClean="0">
                          <a:solidFill>
                            <a:srgbClr val="000000"/>
                          </a:solidFill>
                          <a:effectLst/>
                          <a:latin typeface="Calibri"/>
                        </a:rPr>
                        <a:t>Neutral </a:t>
                      </a:r>
                      <a:r>
                        <a:rPr lang="en-US" sz="1600" b="0" i="0" u="none" strike="noStrike" dirty="0" smtClean="0">
                          <a:solidFill>
                            <a:srgbClr val="000000"/>
                          </a:solidFill>
                          <a:effectLst/>
                          <a:latin typeface="Calibri"/>
                        </a:rPr>
                        <a:t>20%</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26%</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r>
                        <a:rPr lang="en-US" sz="1600" dirty="0" smtClean="0"/>
                        <a:t>Neutral 20%</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20.3%</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73420">
                <a:tc rowSpan="2">
                  <a:txBody>
                    <a:bodyPr/>
                    <a:lstStyle/>
                    <a:p>
                      <a:pPr algn="l" fontAlgn="ctr"/>
                      <a:r>
                        <a:rPr lang="en-US" sz="1600" b="1" i="0" u="none" strike="noStrike" dirty="0">
                          <a:solidFill>
                            <a:srgbClr val="000000"/>
                          </a:solidFill>
                          <a:effectLst/>
                          <a:latin typeface="Calibri"/>
                        </a:rPr>
                        <a:t>Death</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r>
                        <a:rPr lang="en-US" sz="1600" dirty="0" smtClean="0"/>
                        <a:t>Neutral 2%</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r>
                        <a:rPr lang="en-US" sz="1600" dirty="0" smtClean="0"/>
                        <a:t>Neutral 4.5</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4.5%</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Neutral 2%</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Neutral 4.5</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4.5%</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r>
              <a:tr h="273420">
                <a:tc rowSpan="2">
                  <a:txBody>
                    <a:bodyPr/>
                    <a:lstStyle/>
                    <a:p>
                      <a:pPr algn="l" fontAlgn="ctr"/>
                      <a:r>
                        <a:rPr lang="en-US" sz="1600" b="1" i="0" u="none" strike="noStrike" dirty="0" smtClean="0">
                          <a:solidFill>
                            <a:srgbClr val="000000"/>
                          </a:solidFill>
                          <a:effectLst/>
                          <a:latin typeface="Calibri"/>
                        </a:rPr>
                        <a:t>Termination RFI/Funds</a:t>
                      </a:r>
                      <a:endParaRPr lang="en-US" sz="1600" b="1" i="0" u="none" strike="noStrike" dirty="0">
                        <a:solidFill>
                          <a:srgbClr val="000000"/>
                        </a:solidFill>
                        <a:effectLst/>
                        <a:latin typeface="Calibri"/>
                      </a:endParaRP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r>
                        <a:rPr lang="en-US" sz="1600" dirty="0" smtClean="0"/>
                        <a:t>Increase 0.4</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r>
                        <a:rPr lang="en-US" sz="1600" dirty="0" smtClean="0"/>
                        <a:t>Neutral 0.3</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0.2%</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280779">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Increase 0.4</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Neutral 0.3</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0.2%</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273420">
                <a:tc rowSpan="2">
                  <a:txBody>
                    <a:bodyPr/>
                    <a:lstStyle/>
                    <a:p>
                      <a:pPr algn="l" fontAlgn="ctr"/>
                      <a:r>
                        <a:rPr lang="en-US" sz="1600" b="1" i="0" u="none" strike="noStrike" dirty="0">
                          <a:solidFill>
                            <a:srgbClr val="000000"/>
                          </a:solidFill>
                          <a:effectLst/>
                          <a:latin typeface="Calibri"/>
                        </a:rPr>
                        <a:t>New Placement</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r>
                        <a:rPr lang="en-US" sz="1600" dirty="0" smtClean="0"/>
                        <a:t>Neutral 19%</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r>
                        <a:rPr lang="en-US" sz="1600" dirty="0" smtClean="0"/>
                        <a:t>Increase 11%</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600" b="0" i="0" u="none" strike="noStrike" dirty="0" smtClean="0">
                          <a:solidFill>
                            <a:srgbClr val="000000"/>
                          </a:solidFill>
                          <a:effectLst/>
                          <a:latin typeface="Calibri"/>
                        </a:rPr>
                        <a:t>Increase 15%</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Neutral 19%</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Increase 11%</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n-US" sz="1600" b="0" i="0" u="none" strike="noStrike" dirty="0" smtClean="0">
                          <a:solidFill>
                            <a:srgbClr val="000000"/>
                          </a:solidFill>
                          <a:effectLst/>
                          <a:latin typeface="Calibri"/>
                        </a:rPr>
                        <a:t>Increase 15%</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73420">
                <a:tc rowSpan="6">
                  <a:txBody>
                    <a:bodyPr/>
                    <a:lstStyle/>
                    <a:p>
                      <a:pPr algn="l" fontAlgn="ctr"/>
                      <a:r>
                        <a:rPr lang="en-US" sz="1600" b="1" i="0" u="none" strike="noStrike" dirty="0">
                          <a:solidFill>
                            <a:srgbClr val="000000"/>
                          </a:solidFill>
                          <a:effectLst/>
                          <a:latin typeface="Calibri"/>
                        </a:rPr>
                        <a:t>Removal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ctr"/>
                      <a:r>
                        <a:rPr lang="en-US" sz="1600" b="0" i="0" u="none" strike="noStrike" dirty="0">
                          <a:solidFill>
                            <a:srgbClr val="000000"/>
                          </a:solidFill>
                          <a:effectLst/>
                          <a:latin typeface="Calibri"/>
                        </a:rPr>
                        <a:t>Conduct</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Neutral 1.5%</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2.5%</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Calibri"/>
                        </a:rPr>
                        <a:t>Decrease 1.9%</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530206">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Conduct and Performance</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Neutral 0.3%</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0.4%</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mn-lt"/>
                        </a:rPr>
                        <a:t>Decrease 0.4</a:t>
                      </a:r>
                      <a:r>
                        <a:rPr lang="en-US" sz="1600" b="0" i="0" u="none" strike="noStrike" dirty="0" smtClean="0">
                          <a:solidFill>
                            <a:srgbClr val="000000"/>
                          </a:solidFill>
                          <a:effectLst/>
                          <a:latin typeface="Calibri"/>
                        </a:rPr>
                        <a:t>%</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Moved</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Increase 0.3%</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Neutral 0.1%</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Calibri"/>
                        </a:rPr>
                        <a:t>Increase 0.3%</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3%</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a:t>
                      </a:r>
                      <a:r>
                        <a:rPr lang="en-US" sz="1600" baseline="0" dirty="0" smtClean="0"/>
                        <a:t> 5.1%</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mn-lt"/>
                        </a:rPr>
                        <a:t>Decrease </a:t>
                      </a:r>
                      <a:r>
                        <a:rPr lang="en-US" sz="1600" b="0" i="0" u="none" strike="noStrike" dirty="0" smtClean="0">
                          <a:solidFill>
                            <a:srgbClr val="000000"/>
                          </a:solidFill>
                          <a:effectLst/>
                          <a:latin typeface="Calibri"/>
                        </a:rPr>
                        <a:t>4.3%</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Performance</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0.4%</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1%</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mn-lt"/>
                        </a:rPr>
                        <a:t>Decrease </a:t>
                      </a:r>
                      <a:r>
                        <a:rPr lang="en-US" sz="1600" b="0" i="0" u="none" strike="noStrike" dirty="0" smtClean="0">
                          <a:solidFill>
                            <a:srgbClr val="000000"/>
                          </a:solidFill>
                          <a:effectLst/>
                          <a:latin typeface="Calibri"/>
                        </a:rPr>
                        <a:t>0.7%</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 6.5%</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r>
                        <a:rPr lang="en-US" sz="1600" dirty="0" smtClean="0"/>
                        <a:t>Decrease</a:t>
                      </a:r>
                      <a:r>
                        <a:rPr lang="en-US" sz="1600" baseline="0" dirty="0" smtClean="0"/>
                        <a:t> 10%</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c>
                  <a:txBody>
                    <a:bodyPr/>
                    <a:lstStyle/>
                    <a:p>
                      <a:pPr algn="l" fontAlgn="b"/>
                      <a:r>
                        <a:rPr lang="en-US" sz="1600" b="0" i="0" u="none" strike="noStrike" dirty="0" smtClean="0">
                          <a:solidFill>
                            <a:srgbClr val="000000"/>
                          </a:solidFill>
                          <a:effectLst/>
                          <a:latin typeface="+mn-lt"/>
                        </a:rPr>
                        <a:t>Decrease </a:t>
                      </a:r>
                      <a:r>
                        <a:rPr lang="en-US" sz="1600" b="0" i="0" u="none" strike="noStrike" dirty="0" smtClean="0">
                          <a:solidFill>
                            <a:srgbClr val="000000"/>
                          </a:solidFill>
                          <a:effectLst/>
                          <a:latin typeface="Calibri"/>
                        </a:rPr>
                        <a:t>7.9%</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tr>
              <a:tr h="273420">
                <a:tc rowSpan="2">
                  <a:txBody>
                    <a:bodyPr/>
                    <a:lstStyle/>
                    <a:p>
                      <a:pPr algn="l" fontAlgn="ctr"/>
                      <a:r>
                        <a:rPr lang="en-US" sz="1600" b="1"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Increase 2%</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Increase 0.8</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0.8%</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Increase 2%</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Increase 0.8</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baseline="0" dirty="0" smtClean="0">
                          <a:solidFill>
                            <a:srgbClr val="000000"/>
                          </a:solidFill>
                          <a:effectLst/>
                          <a:latin typeface="+mn-lt"/>
                        </a:rPr>
                        <a:t>Neutral </a:t>
                      </a:r>
                      <a:r>
                        <a:rPr lang="en-US" sz="1600" b="0" i="0" u="none" strike="noStrike" dirty="0" smtClean="0">
                          <a:solidFill>
                            <a:srgbClr val="000000"/>
                          </a:solidFill>
                          <a:effectLst/>
                          <a:latin typeface="Calibri"/>
                        </a:rPr>
                        <a:t>0.8%</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420">
                <a:tc rowSpan="2">
                  <a:txBody>
                    <a:bodyPr/>
                    <a:lstStyle/>
                    <a:p>
                      <a:pPr algn="l" fontAlgn="ctr"/>
                      <a:r>
                        <a:rPr lang="en-US" sz="1600" b="1" i="0" u="none" strike="noStrike" dirty="0">
                          <a:solidFill>
                            <a:srgbClr val="000000"/>
                          </a:solidFill>
                          <a:effectLst/>
                          <a:latin typeface="Calibri"/>
                        </a:rPr>
                        <a:t>Retirement</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pPr algn="l" fontAlgn="ctr"/>
                      <a:r>
                        <a:rPr lang="en-US" sz="1600" b="0" i="0" u="none" strike="noStrike" dirty="0">
                          <a:solidFill>
                            <a:srgbClr val="000000"/>
                          </a:solidFill>
                          <a:effectLst/>
                          <a:latin typeface="Calibri"/>
                        </a:rPr>
                        <a:t>Other</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r>
                        <a:rPr lang="en-US" sz="1600" dirty="0" smtClean="0"/>
                        <a:t>Increase 44%</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r>
                        <a:rPr lang="en-US" sz="1600" b="0" i="0" u="none" strike="noStrike" baseline="0" dirty="0" smtClean="0">
                          <a:solidFill>
                            <a:srgbClr val="000000"/>
                          </a:solidFill>
                          <a:effectLst/>
                          <a:latin typeface="+mn-lt"/>
                        </a:rPr>
                        <a:t>Neutral 49%</a:t>
                      </a:r>
                      <a:endParaRPr lang="en-US" sz="1600" dirty="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pPr algn="l" fontAlgn="b"/>
                      <a:r>
                        <a:rPr lang="en-US" sz="1600" b="0" i="0" u="none" strike="noStrike" dirty="0" smtClean="0">
                          <a:solidFill>
                            <a:srgbClr val="000000"/>
                          </a:solidFill>
                          <a:effectLst/>
                          <a:latin typeface="+mn-lt"/>
                        </a:rPr>
                        <a:t>Increase 50</a:t>
                      </a:r>
                      <a:r>
                        <a:rPr lang="en-US" sz="1600" b="0" i="0" u="none" strike="noStrike" dirty="0" smtClean="0">
                          <a:solidFill>
                            <a:srgbClr val="000000"/>
                          </a:solidFill>
                          <a:effectLst/>
                          <a:latin typeface="Calibri"/>
                        </a:rPr>
                        <a:t>%</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r>
              <a:tr h="273420">
                <a:tc vMerge="1">
                  <a:txBody>
                    <a:bodyPr/>
                    <a:lstStyle/>
                    <a:p>
                      <a:endParaRPr lang="en-US"/>
                    </a:p>
                  </a:txBody>
                  <a:tcPr/>
                </a:tc>
                <a:tc>
                  <a:txBody>
                    <a:bodyPr/>
                    <a:lstStyle/>
                    <a:p>
                      <a:pPr algn="l" fontAlgn="ctr"/>
                      <a:r>
                        <a:rPr lang="en-US" sz="1600" b="0" i="0" u="none" strike="noStrike" dirty="0">
                          <a:solidFill>
                            <a:srgbClr val="000000"/>
                          </a:solidFill>
                          <a:effectLst/>
                          <a:latin typeface="Calibri"/>
                        </a:rPr>
                        <a:t>Sub Total</a:t>
                      </a:r>
                    </a:p>
                  </a:txBody>
                  <a:tcPr marL="9045" marR="9045" marT="9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Increase 44%</a:t>
                      </a: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baseline="0" dirty="0" smtClean="0">
                          <a:solidFill>
                            <a:srgbClr val="000000"/>
                          </a:solidFill>
                          <a:effectLst/>
                          <a:latin typeface="+mn-lt"/>
                        </a:rPr>
                        <a:t>Neutral 49%</a:t>
                      </a:r>
                      <a:endParaRPr lang="en-US" sz="1600" dirty="0" smtClean="0"/>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c>
                  <a:txBody>
                    <a:bodyPr/>
                    <a:lstStyle/>
                    <a:p>
                      <a:pPr algn="l" fontAlgn="b"/>
                      <a:r>
                        <a:rPr lang="en-US" sz="1600" b="0" i="0" u="none" strike="noStrike" dirty="0" smtClean="0">
                          <a:solidFill>
                            <a:srgbClr val="000000"/>
                          </a:solidFill>
                          <a:effectLst/>
                          <a:latin typeface="+mn-lt"/>
                        </a:rPr>
                        <a:t>Increase </a:t>
                      </a:r>
                      <a:r>
                        <a:rPr lang="en-US" sz="1600" b="0" i="0" u="none" strike="noStrike" dirty="0" smtClean="0">
                          <a:solidFill>
                            <a:srgbClr val="000000"/>
                          </a:solidFill>
                          <a:effectLst/>
                          <a:latin typeface="Calibri"/>
                        </a:rPr>
                        <a:t>50%</a:t>
                      </a:r>
                      <a:endParaRPr lang="en-US" sz="1600" b="0" i="0" u="none" strike="noStrike" dirty="0">
                        <a:solidFill>
                          <a:srgbClr val="000000"/>
                        </a:solidFill>
                        <a:effectLst/>
                        <a:latin typeface="Calibri"/>
                      </a:endParaRPr>
                    </a:p>
                  </a:txBody>
                  <a:tcPr marL="9045" marR="9045" marT="9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9694"/>
                    </a:solidFill>
                  </a:tcPr>
                </a:tc>
              </a:tr>
            </a:tbl>
          </a:graphicData>
        </a:graphic>
      </p:graphicFrame>
      <p:sp>
        <p:nvSpPr>
          <p:cNvPr id="3" name="Rectangle 2"/>
          <p:cNvSpPr/>
          <p:nvPr/>
        </p:nvSpPr>
        <p:spPr>
          <a:xfrm>
            <a:off x="381000" y="76200"/>
            <a:ext cx="8382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Evaluate Data</a:t>
            </a:r>
          </a:p>
        </p:txBody>
      </p:sp>
    </p:spTree>
    <p:extLst>
      <p:ext uri="{BB962C8B-B14F-4D97-AF65-F5344CB8AC3E}">
        <p14:creationId xmlns:p14="http://schemas.microsoft.com/office/powerpoint/2010/main" val="626024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44562"/>
          </a:xfrm>
        </p:spPr>
        <p:txBody>
          <a:bodyPr/>
          <a:lstStyle/>
          <a:p>
            <a:r>
              <a:rPr lang="en-US" dirty="0" smtClean="0"/>
              <a:t>2. Outreach &amp; Recruitment  </a:t>
            </a:r>
            <a:endParaRPr lang="en-US" dirty="0"/>
          </a:p>
        </p:txBody>
      </p:sp>
      <p:sp>
        <p:nvSpPr>
          <p:cNvPr id="3" name="Content Placeholder 2"/>
          <p:cNvSpPr>
            <a:spLocks noGrp="1"/>
          </p:cNvSpPr>
          <p:nvPr>
            <p:ph idx="1"/>
          </p:nvPr>
        </p:nvSpPr>
        <p:spPr>
          <a:xfrm>
            <a:off x="381000" y="1447800"/>
            <a:ext cx="7962900" cy="5029200"/>
          </a:xfrm>
        </p:spPr>
        <p:txBody>
          <a:bodyPr>
            <a:normAutofit/>
          </a:bodyPr>
          <a:lstStyle/>
          <a:p>
            <a:pPr>
              <a:buClrTx/>
              <a:buFont typeface="Arial" pitchFamily="34" charset="0"/>
              <a:buChar char="•"/>
            </a:pPr>
            <a:r>
              <a:rPr lang="en-US" sz="2800" dirty="0"/>
              <a:t>Designate a task force or advisory body</a:t>
            </a:r>
          </a:p>
          <a:p>
            <a:pPr>
              <a:buClrTx/>
              <a:buFont typeface="Arial" pitchFamily="34" charset="0"/>
              <a:buChar char="•"/>
            </a:pPr>
            <a:r>
              <a:rPr lang="en-US" sz="2800" dirty="0"/>
              <a:t>Ensure websites and other materials are welcoming, accessible, and easy to navigate</a:t>
            </a:r>
          </a:p>
          <a:p>
            <a:pPr>
              <a:buClrTx/>
              <a:buFont typeface="Arial" pitchFamily="34" charset="0"/>
              <a:buChar char="•"/>
            </a:pPr>
            <a:r>
              <a:rPr lang="en-US" sz="2800" dirty="0"/>
              <a:t>Formalize partnerships </a:t>
            </a:r>
            <a:r>
              <a:rPr lang="en-US" sz="2800" dirty="0" smtClean="0"/>
              <a:t>with state </a:t>
            </a:r>
            <a:r>
              <a:rPr lang="en-US" sz="2800" dirty="0"/>
              <a:t>agencies that work with people with disabilities</a:t>
            </a:r>
          </a:p>
          <a:p>
            <a:pPr>
              <a:buClrTx/>
              <a:buFont typeface="Arial" pitchFamily="34" charset="0"/>
              <a:buChar char="•"/>
            </a:pPr>
            <a:r>
              <a:rPr lang="en-US" sz="2800" dirty="0"/>
              <a:t>Create opportunities for work </a:t>
            </a:r>
            <a:r>
              <a:rPr lang="en-US" sz="2800" dirty="0" smtClean="0"/>
              <a:t>experiences</a:t>
            </a:r>
            <a:endParaRPr lang="en-US" sz="2800" dirty="0"/>
          </a:p>
          <a:p>
            <a:pPr>
              <a:buClrTx/>
              <a:buFont typeface="Arial" pitchFamily="34" charset="0"/>
              <a:buChar char="•"/>
            </a:pPr>
            <a:r>
              <a:rPr lang="en-US" sz="2800" dirty="0" smtClean="0"/>
              <a:t>Use the Schedule A Hiring Authority for People with Disabilities (OPM Shared List, Workforce Recruitment Program)</a:t>
            </a:r>
            <a:endParaRPr lang="en-US" sz="2800"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22</a:t>
            </a:fld>
            <a:endParaRPr lang="en-US" dirty="0"/>
          </a:p>
        </p:txBody>
      </p:sp>
    </p:spTree>
    <p:extLst>
      <p:ext uri="{BB962C8B-B14F-4D97-AF65-F5344CB8AC3E}">
        <p14:creationId xmlns:p14="http://schemas.microsoft.com/office/powerpoint/2010/main" val="3460414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371600"/>
            <a:ext cx="7543800" cy="4343400"/>
          </a:xfrm>
        </p:spPr>
        <p:txBody>
          <a:bodyPr/>
          <a:lstStyle/>
          <a:p>
            <a:pPr algn="ctr"/>
            <a:r>
              <a:rPr lang="en-US" dirty="0" smtClean="0"/>
              <a:t>The Schedule A Hiring Authority for People with Disabilities</a:t>
            </a:r>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23</a:t>
            </a:fld>
            <a:endParaRPr lang="en-US" dirty="0"/>
          </a:p>
        </p:txBody>
      </p:sp>
    </p:spTree>
    <p:extLst>
      <p:ext uri="{BB962C8B-B14F-4D97-AF65-F5344CB8AC3E}">
        <p14:creationId xmlns:p14="http://schemas.microsoft.com/office/powerpoint/2010/main" val="1271522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p:cNvSpPr>
          <p:nvPr>
            <p:ph type="title"/>
          </p:nvPr>
        </p:nvSpPr>
        <p:spPr>
          <a:xfrm>
            <a:off x="533400" y="228600"/>
            <a:ext cx="8610600" cy="685800"/>
          </a:xfrm>
          <a:noFill/>
        </p:spPr>
        <p:txBody>
          <a:bodyPr/>
          <a:lstStyle/>
          <a:p>
            <a:r>
              <a:rPr lang="en-US" sz="3200" dirty="0" smtClean="0"/>
              <a:t>Excepted Service Appointing Authorities</a:t>
            </a:r>
          </a:p>
        </p:txBody>
      </p:sp>
      <p:sp>
        <p:nvSpPr>
          <p:cNvPr id="5124" name="Rectangle 3"/>
          <p:cNvSpPr>
            <a:spLocks noGrp="1"/>
          </p:cNvSpPr>
          <p:nvPr>
            <p:ph type="body" idx="1"/>
          </p:nvPr>
        </p:nvSpPr>
        <p:spPr>
          <a:xfrm>
            <a:off x="533400" y="1143000"/>
            <a:ext cx="7696200" cy="5486400"/>
          </a:xfrm>
          <a:noFill/>
        </p:spPr>
        <p:txBody>
          <a:bodyPr>
            <a:normAutofit fontScale="92500"/>
          </a:bodyPr>
          <a:lstStyle/>
          <a:p>
            <a:pPr marL="347472">
              <a:lnSpc>
                <a:spcPts val="2300"/>
              </a:lnSpc>
              <a:spcBef>
                <a:spcPts val="0"/>
              </a:spcBef>
              <a:buClrTx/>
            </a:pPr>
            <a:r>
              <a:rPr lang="en-US" sz="2800" dirty="0"/>
              <a:t>The Executive branch has three civilian service systems; the competitive service, the excepted service and the Senior Executive Service</a:t>
            </a:r>
            <a:r>
              <a:rPr lang="en-US" sz="2800" dirty="0" smtClean="0"/>
              <a:t>.</a:t>
            </a:r>
          </a:p>
          <a:p>
            <a:pPr marL="347472">
              <a:lnSpc>
                <a:spcPts val="2300"/>
              </a:lnSpc>
              <a:spcBef>
                <a:spcPts val="0"/>
              </a:spcBef>
              <a:buClrTx/>
            </a:pPr>
            <a:endParaRPr lang="en-US" sz="2800" dirty="0"/>
          </a:p>
          <a:p>
            <a:pPr marL="347472">
              <a:lnSpc>
                <a:spcPts val="2300"/>
              </a:lnSpc>
              <a:spcBef>
                <a:spcPts val="0"/>
              </a:spcBef>
              <a:buClrTx/>
            </a:pPr>
            <a:r>
              <a:rPr lang="en-US" sz="2800" dirty="0" smtClean="0"/>
              <a:t>Excepted by Statute, Executive Order, or OPM action</a:t>
            </a:r>
          </a:p>
          <a:p>
            <a:pPr marL="347472">
              <a:lnSpc>
                <a:spcPts val="2300"/>
              </a:lnSpc>
              <a:spcBef>
                <a:spcPts val="0"/>
              </a:spcBef>
              <a:buClrTx/>
            </a:pPr>
            <a:endParaRPr lang="en-US" sz="2800" dirty="0" smtClean="0"/>
          </a:p>
          <a:p>
            <a:pPr marL="347472">
              <a:lnSpc>
                <a:spcPts val="2300"/>
              </a:lnSpc>
              <a:spcBef>
                <a:spcPts val="0"/>
              </a:spcBef>
              <a:buClrTx/>
            </a:pPr>
            <a:r>
              <a:rPr lang="en-US" sz="2800" dirty="0" smtClean="0"/>
              <a:t>OPM’s Government-wide excepted authorities listed under Schedules A, B, C, and D</a:t>
            </a:r>
          </a:p>
          <a:p>
            <a:pPr marL="347472">
              <a:lnSpc>
                <a:spcPts val="2300"/>
              </a:lnSpc>
              <a:spcBef>
                <a:spcPts val="0"/>
              </a:spcBef>
              <a:buClrTx/>
            </a:pPr>
            <a:endParaRPr lang="en-US" sz="2800" dirty="0" smtClean="0"/>
          </a:p>
          <a:p>
            <a:pPr marL="347472">
              <a:lnSpc>
                <a:spcPts val="2300"/>
              </a:lnSpc>
              <a:spcBef>
                <a:spcPts val="0"/>
              </a:spcBef>
              <a:buClrTx/>
            </a:pPr>
            <a:r>
              <a:rPr lang="en-US" sz="2800" dirty="0"/>
              <a:t>Cannot use traditional examining methods and not subject to OPM </a:t>
            </a:r>
            <a:r>
              <a:rPr lang="en-US" sz="2800" dirty="0" smtClean="0"/>
              <a:t>qualifications</a:t>
            </a:r>
          </a:p>
          <a:p>
            <a:pPr marL="347472">
              <a:lnSpc>
                <a:spcPts val="2300"/>
              </a:lnSpc>
              <a:spcBef>
                <a:spcPts val="0"/>
              </a:spcBef>
              <a:buClrTx/>
            </a:pPr>
            <a:endParaRPr lang="en-US" sz="2800" dirty="0"/>
          </a:p>
          <a:p>
            <a:pPr marL="347472">
              <a:lnSpc>
                <a:spcPts val="2300"/>
              </a:lnSpc>
              <a:spcBef>
                <a:spcPts val="0"/>
              </a:spcBef>
              <a:buClrTx/>
            </a:pPr>
            <a:r>
              <a:rPr lang="en-US" sz="2800" dirty="0" smtClean="0"/>
              <a:t>5 CFR 213.3102 (u) appointing authority for people </a:t>
            </a:r>
            <a:r>
              <a:rPr lang="en-US" sz="2800" dirty="0"/>
              <a:t>with intellectual disabilities, severe physical disabilities, and psychiatric disabilities </a:t>
            </a:r>
          </a:p>
          <a:p>
            <a:pPr marL="347472">
              <a:lnSpc>
                <a:spcPts val="2300"/>
              </a:lnSpc>
              <a:spcBef>
                <a:spcPts val="0"/>
              </a:spcBef>
              <a:buClrTx/>
            </a:pPr>
            <a:endParaRPr lang="en-US" sz="2800" dirty="0" smtClean="0"/>
          </a:p>
          <a:p>
            <a:pPr marL="347472">
              <a:lnSpc>
                <a:spcPts val="2300"/>
              </a:lnSpc>
              <a:spcBef>
                <a:spcPts val="0"/>
              </a:spcBef>
              <a:buClrTx/>
            </a:pPr>
            <a:r>
              <a:rPr lang="en-US" sz="2800" dirty="0" smtClean="0"/>
              <a:t>Excepted by Executive </a:t>
            </a:r>
            <a:r>
              <a:rPr lang="en-US" sz="2800" dirty="0"/>
              <a:t>Orders 12125 and 13124 </a:t>
            </a:r>
            <a:endParaRPr lang="en-US" sz="2800" dirty="0" smtClean="0"/>
          </a:p>
          <a:p>
            <a:pPr>
              <a:lnSpc>
                <a:spcPct val="80000"/>
              </a:lnSpc>
              <a:buClrTx/>
            </a:pPr>
            <a:endParaRPr lang="en-US" sz="2800" dirty="0" smtClean="0"/>
          </a:p>
        </p:txBody>
      </p:sp>
      <p:sp>
        <p:nvSpPr>
          <p:cNvPr id="2" name="Rectangle 1"/>
          <p:cNvSpPr/>
          <p:nvPr/>
        </p:nvSpPr>
        <p:spPr>
          <a:xfrm>
            <a:off x="8534400" y="5638800"/>
            <a:ext cx="418704" cy="369332"/>
          </a:xfrm>
          <a:prstGeom prst="rect">
            <a:avLst/>
          </a:prstGeom>
        </p:spPr>
        <p:txBody>
          <a:bodyPr wrap="none">
            <a:spAutoFit/>
          </a:bodyPr>
          <a:lstStyle/>
          <a:p>
            <a:fld id="{A1984DCB-81CA-4D06-B0A6-3970C28695E7}" type="slidenum">
              <a:rPr lang="en-US"/>
              <a:pPr/>
              <a:t>24</a:t>
            </a:fld>
            <a:endParaRPr lang="en-US" dirty="0"/>
          </a:p>
        </p:txBody>
      </p:sp>
    </p:spTree>
    <p:extLst>
      <p:ext uri="{BB962C8B-B14F-4D97-AF65-F5344CB8AC3E}">
        <p14:creationId xmlns:p14="http://schemas.microsoft.com/office/powerpoint/2010/main" val="34198167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4294967295"/>
          </p:nvPr>
        </p:nvSpPr>
        <p:spPr>
          <a:xfrm>
            <a:off x="7239000" y="6356350"/>
            <a:ext cx="1447800" cy="365125"/>
          </a:xfrm>
          <a:prstGeom prst="rect">
            <a:avLst/>
          </a:prstGeom>
        </p:spPr>
        <p:txBody>
          <a:bodyPr/>
          <a:lstStyle/>
          <a:p>
            <a:pPr>
              <a:defRPr/>
            </a:pPr>
            <a:endParaRPr lang="en-US" dirty="0"/>
          </a:p>
        </p:txBody>
      </p:sp>
      <p:sp>
        <p:nvSpPr>
          <p:cNvPr id="6147" name="Rectangle 2"/>
          <p:cNvSpPr>
            <a:spLocks noGrp="1"/>
          </p:cNvSpPr>
          <p:nvPr>
            <p:ph type="title"/>
          </p:nvPr>
        </p:nvSpPr>
        <p:spPr>
          <a:xfrm>
            <a:off x="609600" y="304800"/>
            <a:ext cx="8229600" cy="1066800"/>
          </a:xfrm>
          <a:noFill/>
        </p:spPr>
        <p:txBody>
          <a:bodyPr/>
          <a:lstStyle/>
          <a:p>
            <a:r>
              <a:rPr lang="en-US" sz="3200" dirty="0" smtClean="0"/>
              <a:t>Schedule A – Appointment of Persons with Disabilities</a:t>
            </a:r>
          </a:p>
        </p:txBody>
      </p:sp>
      <p:sp>
        <p:nvSpPr>
          <p:cNvPr id="6148" name="Rectangle 3"/>
          <p:cNvSpPr>
            <a:spLocks noGrp="1"/>
          </p:cNvSpPr>
          <p:nvPr>
            <p:ph type="body" idx="1"/>
          </p:nvPr>
        </p:nvSpPr>
        <p:spPr>
          <a:xfrm>
            <a:off x="457200" y="1524000"/>
            <a:ext cx="8001000" cy="4800600"/>
          </a:xfrm>
          <a:noFill/>
        </p:spPr>
        <p:txBody>
          <a:bodyPr>
            <a:normAutofit/>
          </a:bodyPr>
          <a:lstStyle/>
          <a:p>
            <a:pPr>
              <a:lnSpc>
                <a:spcPct val="90000"/>
              </a:lnSpc>
              <a:buClrTx/>
            </a:pPr>
            <a:r>
              <a:rPr lang="en-US" sz="2800" dirty="0" smtClean="0"/>
              <a:t>Applies to appointment of persons with severe physical, intellectual, or psychological disabilities </a:t>
            </a:r>
          </a:p>
          <a:p>
            <a:pPr>
              <a:lnSpc>
                <a:spcPct val="90000"/>
              </a:lnSpc>
              <a:buClrTx/>
            </a:pPr>
            <a:endParaRPr lang="en-US" sz="2800" dirty="0" smtClean="0"/>
          </a:p>
          <a:p>
            <a:pPr>
              <a:lnSpc>
                <a:spcPct val="90000"/>
              </a:lnSpc>
              <a:buClrTx/>
            </a:pPr>
            <a:r>
              <a:rPr lang="en-US" sz="2800" dirty="0" smtClean="0"/>
              <a:t>Improves the Federal Government’s ability to hire persons with these disabilities</a:t>
            </a:r>
          </a:p>
          <a:p>
            <a:pPr>
              <a:lnSpc>
                <a:spcPct val="90000"/>
              </a:lnSpc>
              <a:buClrTx/>
            </a:pPr>
            <a:endParaRPr lang="en-US" sz="2800" dirty="0" smtClean="0"/>
          </a:p>
          <a:p>
            <a:pPr>
              <a:lnSpc>
                <a:spcPct val="90000"/>
              </a:lnSpc>
              <a:buClrTx/>
            </a:pPr>
            <a:r>
              <a:rPr lang="en-US" sz="2800" dirty="0" smtClean="0"/>
              <a:t>Designed to remove barriers and increase employment opportunities for these individuals </a:t>
            </a:r>
          </a:p>
          <a:p>
            <a:pPr marL="114300" indent="0">
              <a:lnSpc>
                <a:spcPct val="90000"/>
              </a:lnSpc>
              <a:buClrTx/>
              <a:buNone/>
            </a:pPr>
            <a:endParaRPr lang="en-US" sz="2800" dirty="0" smtClean="0"/>
          </a:p>
        </p:txBody>
      </p:sp>
      <p:sp>
        <p:nvSpPr>
          <p:cNvPr id="2" name="Rectangle 1"/>
          <p:cNvSpPr/>
          <p:nvPr/>
        </p:nvSpPr>
        <p:spPr>
          <a:xfrm>
            <a:off x="8610600" y="5638800"/>
            <a:ext cx="418704" cy="369332"/>
          </a:xfrm>
          <a:prstGeom prst="rect">
            <a:avLst/>
          </a:prstGeom>
        </p:spPr>
        <p:txBody>
          <a:bodyPr wrap="none">
            <a:spAutoFit/>
          </a:bodyPr>
          <a:lstStyle/>
          <a:p>
            <a:fld id="{A1984DCB-81CA-4D06-B0A6-3970C28695E7}" type="slidenum">
              <a:rPr lang="en-US"/>
              <a:pPr/>
              <a:t>25</a:t>
            </a:fld>
            <a:endParaRPr lang="en-US" dirty="0"/>
          </a:p>
        </p:txBody>
      </p:sp>
    </p:spTree>
    <p:extLst>
      <p:ext uri="{BB962C8B-B14F-4D97-AF65-F5344CB8AC3E}">
        <p14:creationId xmlns:p14="http://schemas.microsoft.com/office/powerpoint/2010/main" val="3588023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p:cNvSpPr>
          <p:nvPr>
            <p:ph type="title"/>
          </p:nvPr>
        </p:nvSpPr>
        <p:spPr>
          <a:xfrm>
            <a:off x="762000" y="228600"/>
            <a:ext cx="7620000" cy="685800"/>
          </a:xfrm>
          <a:noFill/>
        </p:spPr>
        <p:txBody>
          <a:bodyPr/>
          <a:lstStyle/>
          <a:p>
            <a:r>
              <a:rPr lang="en-US" sz="3200" dirty="0" smtClean="0"/>
              <a:t>Schedule A – Appointment of Persons </a:t>
            </a:r>
            <a:br>
              <a:rPr lang="en-US" sz="3200" dirty="0" smtClean="0"/>
            </a:br>
            <a:r>
              <a:rPr lang="en-US" sz="3200" dirty="0" smtClean="0"/>
              <a:t>with Disabilities</a:t>
            </a:r>
          </a:p>
        </p:txBody>
      </p:sp>
      <p:sp>
        <p:nvSpPr>
          <p:cNvPr id="10244" name="Rectangle 3"/>
          <p:cNvSpPr>
            <a:spLocks noGrp="1"/>
          </p:cNvSpPr>
          <p:nvPr>
            <p:ph type="body" idx="1"/>
          </p:nvPr>
        </p:nvSpPr>
        <p:spPr>
          <a:xfrm>
            <a:off x="152400" y="1143000"/>
            <a:ext cx="8305800" cy="5410200"/>
          </a:xfrm>
          <a:noFill/>
        </p:spPr>
        <p:txBody>
          <a:bodyPr>
            <a:normAutofit/>
          </a:bodyPr>
          <a:lstStyle/>
          <a:p>
            <a:pPr marL="225425" indent="-225425">
              <a:buClrTx/>
            </a:pPr>
            <a:r>
              <a:rPr lang="en-US" dirty="0"/>
              <a:t>No public notice requirement</a:t>
            </a:r>
          </a:p>
          <a:p>
            <a:pPr marL="225425" indent="-225425">
              <a:buClrTx/>
            </a:pPr>
            <a:r>
              <a:rPr lang="en-US" dirty="0" smtClean="0"/>
              <a:t>Employment options:</a:t>
            </a:r>
          </a:p>
          <a:p>
            <a:pPr marL="573088" lvl="1" indent="-233363">
              <a:buClrTx/>
              <a:buFont typeface="Courier New" pitchFamily="49" charset="0"/>
              <a:buChar char="o"/>
            </a:pPr>
            <a:r>
              <a:rPr lang="en-US" dirty="0" smtClean="0"/>
              <a:t>Temporary appointments </a:t>
            </a:r>
          </a:p>
          <a:p>
            <a:pPr marL="573088" lvl="1" indent="-233363">
              <a:buClrTx/>
              <a:buFont typeface="Courier New" pitchFamily="49" charset="0"/>
              <a:buChar char="o"/>
            </a:pPr>
            <a:r>
              <a:rPr lang="en-US" dirty="0" smtClean="0"/>
              <a:t>Time limited appointments </a:t>
            </a:r>
          </a:p>
          <a:p>
            <a:pPr marL="573088" lvl="1" indent="-233363">
              <a:buClrTx/>
              <a:buFont typeface="Courier New" pitchFamily="49" charset="0"/>
              <a:buChar char="o"/>
            </a:pPr>
            <a:r>
              <a:rPr lang="en-US" dirty="0" smtClean="0"/>
              <a:t>Permanent appointments</a:t>
            </a:r>
          </a:p>
          <a:p>
            <a:pPr lvl="0" indent="-342900">
              <a:buClrTx/>
              <a:tabLst>
                <a:tab pos="457200" algn="l"/>
              </a:tabLst>
            </a:pPr>
            <a:r>
              <a:rPr lang="en-US" dirty="0" smtClean="0">
                <a:solidFill>
                  <a:srgbClr val="000000"/>
                </a:solidFill>
              </a:rPr>
              <a:t>Time-in </a:t>
            </a:r>
            <a:r>
              <a:rPr lang="en-US" dirty="0">
                <a:solidFill>
                  <a:srgbClr val="000000"/>
                </a:solidFill>
              </a:rPr>
              <a:t>grade restrictions do not apply to promotions in the excepted service.</a:t>
            </a:r>
            <a:endParaRPr lang="en-US" b="1" dirty="0">
              <a:solidFill>
                <a:srgbClr val="000000"/>
              </a:solidFill>
            </a:endParaRPr>
          </a:p>
          <a:p>
            <a:pPr lvl="0" indent="-342900">
              <a:buClrTx/>
              <a:tabLst>
                <a:tab pos="457200" algn="l"/>
              </a:tabLst>
            </a:pPr>
            <a:r>
              <a:rPr lang="en-US" dirty="0">
                <a:solidFill>
                  <a:srgbClr val="000000"/>
                </a:solidFill>
              </a:rPr>
              <a:t>Agencies can determine their own qualifications for positions under Schedule A, providing for an extra measure of flexibility. </a:t>
            </a:r>
            <a:endParaRPr lang="en-US" b="1" dirty="0">
              <a:solidFill>
                <a:srgbClr val="000000"/>
              </a:solidFill>
            </a:endParaRPr>
          </a:p>
          <a:p>
            <a:pPr marL="339725" lvl="1" indent="0">
              <a:buNone/>
            </a:pPr>
            <a:endParaRPr lang="en-US" sz="2800" dirty="0" smtClean="0"/>
          </a:p>
          <a:p>
            <a:pPr marL="573088" lvl="1" indent="-233363"/>
            <a:endParaRPr lang="en-US" sz="2800" dirty="0" smtClean="0"/>
          </a:p>
          <a:p>
            <a:pPr marL="573088" lvl="1" indent="-233363"/>
            <a:endParaRPr lang="en-US" sz="2800" dirty="0"/>
          </a:p>
          <a:p>
            <a:pPr marL="573088" lvl="1" indent="-233363"/>
            <a:endParaRPr lang="en-US" sz="2800" dirty="0" smtClean="0"/>
          </a:p>
          <a:p>
            <a:pPr marL="573088" lvl="1" indent="-233363"/>
            <a:endParaRPr lang="en-US" dirty="0" smtClean="0"/>
          </a:p>
        </p:txBody>
      </p:sp>
      <p:sp>
        <p:nvSpPr>
          <p:cNvPr id="2" name="Rectangle 1"/>
          <p:cNvSpPr/>
          <p:nvPr/>
        </p:nvSpPr>
        <p:spPr>
          <a:xfrm>
            <a:off x="8638210" y="5638800"/>
            <a:ext cx="418704" cy="369332"/>
          </a:xfrm>
          <a:prstGeom prst="rect">
            <a:avLst/>
          </a:prstGeom>
        </p:spPr>
        <p:txBody>
          <a:bodyPr wrap="none">
            <a:spAutoFit/>
          </a:bodyPr>
          <a:lstStyle/>
          <a:p>
            <a:fld id="{A1984DCB-81CA-4D06-B0A6-3970C28695E7}" type="slidenum">
              <a:rPr lang="en-US"/>
              <a:pPr/>
              <a:t>26</a:t>
            </a:fld>
            <a:endParaRPr lang="en-US" dirty="0"/>
          </a:p>
        </p:txBody>
      </p:sp>
    </p:spTree>
    <p:extLst>
      <p:ext uri="{BB962C8B-B14F-4D97-AF65-F5344CB8AC3E}">
        <p14:creationId xmlns:p14="http://schemas.microsoft.com/office/powerpoint/2010/main" val="332117624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A and the </a:t>
            </a:r>
            <a:r>
              <a:rPr lang="en-US" dirty="0"/>
              <a:t>Senior Executive Service</a:t>
            </a:r>
          </a:p>
        </p:txBody>
      </p:sp>
      <p:sp>
        <p:nvSpPr>
          <p:cNvPr id="3" name="Content Placeholder 2"/>
          <p:cNvSpPr>
            <a:spLocks noGrp="1"/>
          </p:cNvSpPr>
          <p:nvPr>
            <p:ph idx="1"/>
          </p:nvPr>
        </p:nvSpPr>
        <p:spPr/>
        <p:txBody>
          <a:bodyPr/>
          <a:lstStyle/>
          <a:p>
            <a:pPr marL="117475" indent="-3175">
              <a:buNone/>
            </a:pPr>
            <a:r>
              <a:rPr lang="en-US" dirty="0"/>
              <a:t>The Executive branch has three civilian service systems; the competitive service, the excepted service and the Senior Executive Service.  Employees can be appointed to any of the three services using appropriate authorities for each particular service.</a:t>
            </a:r>
          </a:p>
          <a:p>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27</a:t>
            </a:fld>
            <a:endParaRPr lang="en-US" dirty="0"/>
          </a:p>
        </p:txBody>
      </p:sp>
    </p:spTree>
    <p:extLst>
      <p:ext uri="{BB962C8B-B14F-4D97-AF65-F5344CB8AC3E}">
        <p14:creationId xmlns:p14="http://schemas.microsoft.com/office/powerpoint/2010/main" val="128172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xfrm>
            <a:off x="533400" y="228600"/>
            <a:ext cx="8305800" cy="685800"/>
          </a:xfrm>
          <a:noFill/>
        </p:spPr>
        <p:txBody>
          <a:bodyPr/>
          <a:lstStyle/>
          <a:p>
            <a:r>
              <a:rPr lang="en-US" sz="3200" dirty="0" smtClean="0"/>
              <a:t>Schedule A – Proof of Disability</a:t>
            </a:r>
          </a:p>
        </p:txBody>
      </p:sp>
      <p:sp>
        <p:nvSpPr>
          <p:cNvPr id="7172" name="Rectangle 3"/>
          <p:cNvSpPr>
            <a:spLocks noGrp="1"/>
          </p:cNvSpPr>
          <p:nvPr>
            <p:ph type="body" idx="1"/>
          </p:nvPr>
        </p:nvSpPr>
        <p:spPr>
          <a:xfrm>
            <a:off x="304800" y="1143000"/>
            <a:ext cx="8001000" cy="5410200"/>
          </a:xfrm>
          <a:noFill/>
        </p:spPr>
        <p:txBody>
          <a:bodyPr>
            <a:normAutofit fontScale="92500" lnSpcReduction="10000"/>
          </a:bodyPr>
          <a:lstStyle/>
          <a:p>
            <a:pPr>
              <a:buClrTx/>
            </a:pPr>
            <a:r>
              <a:rPr lang="en-US" sz="2800" dirty="0"/>
              <a:t>The following is a list of examples (not all-inclusive) of acceptable documentation of an intellectual disability, a severe physical disability or a psychiatric disability:    </a:t>
            </a:r>
          </a:p>
          <a:p>
            <a:pPr lvl="1">
              <a:buClrTx/>
              <a:buFont typeface="Courier New" pitchFamily="49" charset="0"/>
              <a:buChar char="o"/>
            </a:pPr>
            <a:r>
              <a:rPr lang="en-US" sz="2600" dirty="0"/>
              <a:t>Statements or letters on a licensed physician’s/medical professional’s letterhead  stationery.</a:t>
            </a:r>
          </a:p>
          <a:p>
            <a:pPr lvl="1">
              <a:buClrTx/>
              <a:buFont typeface="Courier New" pitchFamily="49" charset="0"/>
              <a:buChar char="o"/>
            </a:pPr>
            <a:r>
              <a:rPr lang="en-US" sz="2600" dirty="0"/>
              <a:t>Statements, records or letters from a Federal Government agency that issues or provides disability benefits.   </a:t>
            </a:r>
          </a:p>
          <a:p>
            <a:pPr lvl="1">
              <a:buClrTx/>
              <a:buFont typeface="Courier New" pitchFamily="49" charset="0"/>
              <a:buChar char="o"/>
            </a:pPr>
            <a:r>
              <a:rPr lang="en-US" sz="2600" dirty="0"/>
              <a:t>Statements, records or letters from a licensed State Vocational Rehabilitation Agency counselor.  </a:t>
            </a:r>
          </a:p>
          <a:p>
            <a:pPr lvl="1">
              <a:buClrTx/>
              <a:buFont typeface="Courier New" pitchFamily="49" charset="0"/>
              <a:buChar char="o"/>
            </a:pPr>
            <a:r>
              <a:rPr lang="en-US" sz="2600" dirty="0"/>
              <a:t>Certification from a private licensed Vocational Rehabilitation or other licensed Counselor that issues or provides disability benefits.</a:t>
            </a:r>
          </a:p>
          <a:p>
            <a:pPr marL="350838" indent="-350838">
              <a:buFont typeface="Wingdings" pitchFamily="2" charset="2"/>
              <a:buNone/>
            </a:pPr>
            <a:endParaRPr lang="en-US" sz="2800" dirty="0" smtClean="0"/>
          </a:p>
        </p:txBody>
      </p:sp>
      <p:sp>
        <p:nvSpPr>
          <p:cNvPr id="2" name="Rectangle 1"/>
          <p:cNvSpPr/>
          <p:nvPr/>
        </p:nvSpPr>
        <p:spPr>
          <a:xfrm>
            <a:off x="8534400" y="5638800"/>
            <a:ext cx="418704" cy="369332"/>
          </a:xfrm>
          <a:prstGeom prst="rect">
            <a:avLst/>
          </a:prstGeom>
        </p:spPr>
        <p:txBody>
          <a:bodyPr wrap="none">
            <a:spAutoFit/>
          </a:bodyPr>
          <a:lstStyle/>
          <a:p>
            <a:fld id="{A1984DCB-81CA-4D06-B0A6-3970C28695E7}" type="slidenum">
              <a:rPr lang="en-US"/>
              <a:pPr/>
              <a:t>28</a:t>
            </a:fld>
            <a:endParaRPr lang="en-US" dirty="0"/>
          </a:p>
        </p:txBody>
      </p:sp>
    </p:spTree>
    <p:extLst>
      <p:ext uri="{BB962C8B-B14F-4D97-AF65-F5344CB8AC3E}">
        <p14:creationId xmlns:p14="http://schemas.microsoft.com/office/powerpoint/2010/main" val="380543149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xfrm>
            <a:off x="533400" y="228600"/>
            <a:ext cx="8305800" cy="685800"/>
          </a:xfrm>
          <a:noFill/>
        </p:spPr>
        <p:txBody>
          <a:bodyPr/>
          <a:lstStyle/>
          <a:p>
            <a:r>
              <a:rPr lang="en-US" sz="3200" dirty="0" smtClean="0"/>
              <a:t>Schedule A – Proof of Disability</a:t>
            </a:r>
          </a:p>
        </p:txBody>
      </p:sp>
      <p:sp>
        <p:nvSpPr>
          <p:cNvPr id="7172" name="Rectangle 3"/>
          <p:cNvSpPr>
            <a:spLocks noGrp="1"/>
          </p:cNvSpPr>
          <p:nvPr>
            <p:ph type="body" idx="1"/>
          </p:nvPr>
        </p:nvSpPr>
        <p:spPr>
          <a:xfrm>
            <a:off x="304800" y="1143000"/>
            <a:ext cx="8001000" cy="5410200"/>
          </a:xfrm>
          <a:noFill/>
        </p:spPr>
        <p:txBody>
          <a:bodyPr>
            <a:normAutofit lnSpcReduction="10000"/>
          </a:bodyPr>
          <a:lstStyle/>
          <a:p>
            <a:pPr marL="350838" indent="-350838">
              <a:buFont typeface="Wingdings" pitchFamily="2" charset="2"/>
              <a:buNone/>
            </a:pPr>
            <a:r>
              <a:rPr lang="en-US" sz="2800" dirty="0" smtClean="0"/>
              <a:t>Certifying entities:</a:t>
            </a:r>
          </a:p>
          <a:p>
            <a:pPr marL="457200" indent="-457200">
              <a:buClrTx/>
            </a:pPr>
            <a:r>
              <a:rPr lang="en-US" sz="2800" dirty="0" smtClean="0"/>
              <a:t>A licensed medical professional (e.g., a physician or other medical professional certified by a State, the District of Columbia, or a U.S. territory to practice medicine) </a:t>
            </a:r>
          </a:p>
          <a:p>
            <a:pPr marL="114300" lvl="1" indent="0">
              <a:buClrTx/>
              <a:buNone/>
            </a:pPr>
            <a:endParaRPr lang="en-US" sz="2800" dirty="0" smtClean="0"/>
          </a:p>
          <a:p>
            <a:pPr marL="571500" lvl="1" indent="-457200">
              <a:buClrTx/>
            </a:pPr>
            <a:r>
              <a:rPr lang="en-US" sz="2800" dirty="0" smtClean="0"/>
              <a:t>A </a:t>
            </a:r>
            <a:r>
              <a:rPr lang="en-US" sz="2800" dirty="0"/>
              <a:t>licensed vocational rehabilitation specialist (i.e., State or private) </a:t>
            </a:r>
          </a:p>
          <a:p>
            <a:pPr marL="517525" lvl="1" indent="-403225">
              <a:buClrTx/>
              <a:buFont typeface="Wingdings" pitchFamily="2" charset="2"/>
              <a:buChar char="Ø"/>
            </a:pPr>
            <a:endParaRPr lang="en-US" sz="2800" dirty="0"/>
          </a:p>
          <a:p>
            <a:pPr marL="571500" lvl="1" indent="-457200">
              <a:buClrTx/>
            </a:pPr>
            <a:r>
              <a:rPr lang="en-US" sz="2800" dirty="0"/>
              <a:t>Any Federal agency, State agency, or agency of the District of Columbia or a U.S. territory that issues or provides disability benefits</a:t>
            </a:r>
          </a:p>
          <a:p>
            <a:pPr marL="350838" indent="-350838">
              <a:buFont typeface="Wingdings" pitchFamily="2" charset="2"/>
              <a:buNone/>
            </a:pPr>
            <a:endParaRPr lang="en-US" sz="2800" dirty="0" smtClean="0"/>
          </a:p>
        </p:txBody>
      </p:sp>
      <p:sp>
        <p:nvSpPr>
          <p:cNvPr id="2" name="Rectangle 1"/>
          <p:cNvSpPr/>
          <p:nvPr/>
        </p:nvSpPr>
        <p:spPr>
          <a:xfrm>
            <a:off x="8534400" y="5638800"/>
            <a:ext cx="418704" cy="369332"/>
          </a:xfrm>
          <a:prstGeom prst="rect">
            <a:avLst/>
          </a:prstGeom>
        </p:spPr>
        <p:txBody>
          <a:bodyPr wrap="none">
            <a:spAutoFit/>
          </a:bodyPr>
          <a:lstStyle/>
          <a:p>
            <a:fld id="{A1984DCB-81CA-4D06-B0A6-3970C28695E7}" type="slidenum">
              <a:rPr lang="en-US"/>
              <a:pPr/>
              <a:t>29</a:t>
            </a:fld>
            <a:endParaRPr lang="en-US" dirty="0"/>
          </a:p>
        </p:txBody>
      </p:sp>
    </p:spTree>
    <p:extLst>
      <p:ext uri="{BB962C8B-B14F-4D97-AF65-F5344CB8AC3E}">
        <p14:creationId xmlns:p14="http://schemas.microsoft.com/office/powerpoint/2010/main" val="101355361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867400" y="838200"/>
            <a:ext cx="3276600" cy="4800600"/>
          </a:xfrm>
        </p:spPr>
        <p:txBody>
          <a:bodyPr/>
          <a:lstStyle/>
          <a:p>
            <a:pPr algn="ctr">
              <a:defRPr/>
            </a:pPr>
            <a:r>
              <a:rPr lang="en-US" dirty="0" smtClean="0"/>
              <a:t>Disability New Hires </a:t>
            </a:r>
            <a:br>
              <a:rPr lang="en-US" dirty="0" smtClean="0"/>
            </a:br>
            <a:r>
              <a:rPr lang="en-US" dirty="0" smtClean="0"/>
              <a:t>(1980-2012)</a:t>
            </a:r>
            <a:br>
              <a:rPr lang="en-US" dirty="0" smtClean="0"/>
            </a:br>
            <a:r>
              <a:rPr lang="en-US" dirty="0" smtClean="0"/>
              <a:t/>
            </a:r>
            <a:br>
              <a:rPr lang="en-US" dirty="0" smtClean="0"/>
            </a:br>
            <a:r>
              <a:rPr lang="en-US" sz="3200" dirty="0"/>
              <a:t>In the past </a:t>
            </a:r>
            <a:r>
              <a:rPr lang="en-US" sz="3200" dirty="0" smtClean="0"/>
              <a:t>32 </a:t>
            </a:r>
            <a:r>
              <a:rPr lang="en-US" sz="3200" dirty="0"/>
              <a:t>years, people with disabilities have not been hired at such a high percentage in the Federal Government.</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74657799"/>
              </p:ext>
            </p:extLst>
          </p:nvPr>
        </p:nvGraphicFramePr>
        <p:xfrm>
          <a:off x="1" y="-6"/>
          <a:ext cx="5943598" cy="6858022"/>
        </p:xfrm>
        <a:graphic>
          <a:graphicData uri="http://schemas.openxmlformats.org/drawingml/2006/table">
            <a:tbl>
              <a:tblPr firstRow="1" firstCol="1" bandRow="1"/>
              <a:tblGrid>
                <a:gridCol w="622182"/>
                <a:gridCol w="887123"/>
                <a:gridCol w="780883"/>
                <a:gridCol w="622182"/>
                <a:gridCol w="794161"/>
                <a:gridCol w="622182"/>
                <a:gridCol w="992703"/>
                <a:gridCol w="622182"/>
              </a:tblGrid>
              <a:tr h="640459">
                <a:tc>
                  <a:txBody>
                    <a:bodyPr/>
                    <a:lstStyle/>
                    <a:p>
                      <a:pPr marL="0" marR="0" algn="ctr">
                        <a:spcBef>
                          <a:spcPts val="0"/>
                        </a:spcBef>
                        <a:spcAft>
                          <a:spcPts val="0"/>
                        </a:spcAft>
                      </a:pPr>
                      <a:r>
                        <a:rPr lang="en-US" sz="800" dirty="0">
                          <a:solidFill>
                            <a:srgbClr val="000000"/>
                          </a:solidFill>
                          <a:effectLst/>
                          <a:latin typeface="Calibri"/>
                          <a:ea typeface="Times New Roman"/>
                        </a:rPr>
                        <a:t>FISCAL YEAR</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5BE97"/>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ALL NEW HIRES</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TARGETED DISABILITY</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79646"/>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79646"/>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ALL DISABILITY</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9795"/>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9795"/>
                    </a:solidFill>
                  </a:tcPr>
                </a:tc>
                <a:tc>
                  <a:txBody>
                    <a:bodyPr/>
                    <a:lstStyle/>
                    <a:p>
                      <a:pPr marL="0" marR="0" algn="ctr">
                        <a:spcBef>
                          <a:spcPts val="0"/>
                        </a:spcBef>
                        <a:spcAft>
                          <a:spcPts val="0"/>
                        </a:spcAft>
                      </a:pPr>
                      <a:r>
                        <a:rPr lang="en-US" sz="700" dirty="0">
                          <a:solidFill>
                            <a:srgbClr val="000000"/>
                          </a:solidFill>
                          <a:effectLst/>
                          <a:latin typeface="Calibri"/>
                          <a:ea typeface="Times New Roman"/>
                        </a:rPr>
                        <a:t>ALL DISABILITY INCLUDING 30% OR MORE VETERANS</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2D69A"/>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2D69A"/>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163,827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994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7,452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8,079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139,447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825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6,388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4.58%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7,277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121,466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761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5,106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4.20%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4.91%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115,447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763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4,825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4.18%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4.86%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142,019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982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5,998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6,959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4.90%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151,866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6,285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4.14%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7,231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4.76%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128,372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902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4.37%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6,428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5.01%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136,491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938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5,653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4.14%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6,500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4.76%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127,130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928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5,486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4.32%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6,246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4.91%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1989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148,583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7,854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5.29%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117,222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844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5,684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4.85%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6,304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5.38%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124,099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6,793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5.47%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7,597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102,411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1,134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6,409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6.26%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7,330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70,358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757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5,122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5,731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8.15%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57,457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519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3,662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4,263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121,235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1,596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7,945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8,620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53,303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316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3,056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5.73%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3,736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59,470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423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3,555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4,275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65,381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479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3,927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6.01%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4,754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1999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68,129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585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0.86%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4,065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5,112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7.50%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80,822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4,712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5.83%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5,957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94,698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5,871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6.20%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7.88%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132,968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7,653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5.76%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9,412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204,399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1,043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9,859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4.82%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13,080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88,679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530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5,003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7,343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8.28%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100,408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544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5,549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5.53%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8,774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8.74%</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102,949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5,727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5.56%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9,437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9.17%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112,669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6,552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5.82%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10,819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9.60%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152,257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1,053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9,027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15,407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2009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156,306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1,071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9,148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5.85%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16,706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10.69%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2010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151,999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1,178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0.78%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9,712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6.39%</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18,926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2011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127,487</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1,122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0.88%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10,148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7.96%</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18,675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14.65%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8411">
                <a:tc>
                  <a:txBody>
                    <a:bodyPr/>
                    <a:lstStyle/>
                    <a:p>
                      <a:pPr marL="0" marR="0">
                        <a:spcBef>
                          <a:spcPts val="0"/>
                        </a:spcBef>
                        <a:spcAft>
                          <a:spcPts val="0"/>
                        </a:spcAft>
                      </a:pPr>
                      <a:r>
                        <a:rPr lang="en-US" sz="800" dirty="0">
                          <a:solidFill>
                            <a:srgbClr val="000000"/>
                          </a:solidFill>
                          <a:effectLst/>
                          <a:latin typeface="Calibri"/>
                          <a:ea typeface="Times New Roman"/>
                        </a:rPr>
                        <a:t>2012</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102,093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1,101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1.08%</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9,750</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9.55%</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16,653</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16.31%</a:t>
                      </a:r>
                      <a:endParaRPr lang="en-US" sz="900" dirty="0">
                        <a:effectLst/>
                        <a:latin typeface="Times New Roman"/>
                        <a:ea typeface="Times New Roman"/>
                      </a:endParaRPr>
                    </a:p>
                  </a:txBody>
                  <a:tcPr marL="52175" marR="521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
        <p:nvSpPr>
          <p:cNvPr id="3" name="Slide Number Placeholder 2"/>
          <p:cNvSpPr>
            <a:spLocks noGrp="1"/>
          </p:cNvSpPr>
          <p:nvPr>
            <p:ph type="sldNum" sz="quarter" idx="12"/>
          </p:nvPr>
        </p:nvSpPr>
        <p:spPr/>
        <p:txBody>
          <a:bodyPr/>
          <a:lstStyle/>
          <a:p>
            <a:fld id="{A1984DCB-81CA-4D06-B0A6-3970C28695E7}" type="slidenum">
              <a:rPr lang="en-US" smtClean="0"/>
              <a:pPr/>
              <a:t>3</a:t>
            </a:fld>
            <a:endParaRPr lang="en-US" dirty="0"/>
          </a:p>
        </p:txBody>
      </p:sp>
    </p:spTree>
    <p:extLst>
      <p:ext uri="{BB962C8B-B14F-4D97-AF65-F5344CB8AC3E}">
        <p14:creationId xmlns:p14="http://schemas.microsoft.com/office/powerpoint/2010/main" val="1849174422"/>
      </p:ext>
    </p:extLst>
  </p:cSld>
  <p:clrMapOvr>
    <a:masterClrMapping/>
  </p:clrMapOvr>
  <p:transition xmlns:p14="http://schemas.microsoft.com/office/powerpoint/2010/mai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1066800"/>
          </a:xfrm>
        </p:spPr>
        <p:txBody>
          <a:bodyPr/>
          <a:lstStyle/>
          <a:p>
            <a:r>
              <a:rPr lang="en-US" dirty="0" smtClean="0"/>
              <a:t>Applying Using Schedule A</a:t>
            </a:r>
            <a:endParaRPr lang="en-US" dirty="0"/>
          </a:p>
        </p:txBody>
      </p:sp>
      <p:sp>
        <p:nvSpPr>
          <p:cNvPr id="3" name="Content Placeholder 2"/>
          <p:cNvSpPr>
            <a:spLocks noGrp="1"/>
          </p:cNvSpPr>
          <p:nvPr>
            <p:ph idx="1"/>
          </p:nvPr>
        </p:nvSpPr>
        <p:spPr>
          <a:xfrm>
            <a:off x="152400" y="1143000"/>
            <a:ext cx="8229600" cy="5257800"/>
          </a:xfrm>
        </p:spPr>
        <p:txBody>
          <a:bodyPr>
            <a:normAutofit/>
          </a:bodyPr>
          <a:lstStyle/>
          <a:p>
            <a:pPr marL="114300" indent="0">
              <a:buNone/>
            </a:pPr>
            <a:r>
              <a:rPr lang="en-US" dirty="0" smtClean="0"/>
              <a:t>Individuals </a:t>
            </a:r>
            <a:r>
              <a:rPr lang="en-US" dirty="0"/>
              <a:t>interested in applying under Schedule A should begin by taking the following steps:</a:t>
            </a:r>
          </a:p>
          <a:p>
            <a:pPr>
              <a:buClrTx/>
            </a:pPr>
            <a:r>
              <a:rPr lang="en-US" dirty="0"/>
              <a:t>Identify an open position you want to apply for or an agency you would like to work for.</a:t>
            </a:r>
          </a:p>
          <a:p>
            <a:pPr lvl="1">
              <a:buClrTx/>
              <a:buFont typeface="Courier New" pitchFamily="49" charset="0"/>
              <a:buChar char="o"/>
            </a:pPr>
            <a:r>
              <a:rPr lang="en-US" dirty="0"/>
              <a:t>Check USAJOBS at </a:t>
            </a:r>
            <a:r>
              <a:rPr lang="en-US" u="sng" dirty="0">
                <a:hlinkClick r:id="rId3"/>
              </a:rPr>
              <a:t>www.usajobs.gov</a:t>
            </a:r>
            <a:r>
              <a:rPr lang="en-US" dirty="0"/>
              <a:t> </a:t>
            </a:r>
          </a:p>
          <a:p>
            <a:pPr lvl="1">
              <a:buClrTx/>
              <a:buFont typeface="Courier New" pitchFamily="49" charset="0"/>
              <a:buChar char="o"/>
            </a:pPr>
            <a:r>
              <a:rPr lang="en-US" dirty="0"/>
              <a:t>Check agency websites for additional information and job openings</a:t>
            </a:r>
          </a:p>
          <a:p>
            <a:pPr>
              <a:buClrTx/>
            </a:pPr>
            <a:r>
              <a:rPr lang="en-US" dirty="0" smtClean="0"/>
              <a:t>Prepare </a:t>
            </a:r>
            <a:r>
              <a:rPr lang="en-US" dirty="0"/>
              <a:t>your </a:t>
            </a:r>
            <a:r>
              <a:rPr lang="en-US" dirty="0" smtClean="0"/>
              <a:t>application. This </a:t>
            </a:r>
            <a:r>
              <a:rPr lang="en-US" dirty="0"/>
              <a:t>should include</a:t>
            </a:r>
            <a:r>
              <a:rPr lang="en-US" b="1" dirty="0"/>
              <a:t>:</a:t>
            </a:r>
            <a:endParaRPr lang="en-US" dirty="0"/>
          </a:p>
          <a:p>
            <a:pPr lvl="1">
              <a:buClrTx/>
              <a:buFont typeface="Courier New" pitchFamily="49" charset="0"/>
              <a:buChar char="o"/>
            </a:pPr>
            <a:r>
              <a:rPr lang="en-US" dirty="0"/>
              <a:t>Resume and any other documentation requested in the job announcement, such as a writing sample, college transcript, etc.</a:t>
            </a:r>
          </a:p>
          <a:p>
            <a:pPr lvl="1">
              <a:buClrTx/>
              <a:buFont typeface="Courier New" pitchFamily="49" charset="0"/>
              <a:buChar char="o"/>
            </a:pPr>
            <a:r>
              <a:rPr lang="en-US" dirty="0"/>
              <a:t>Proof of disability.</a:t>
            </a:r>
          </a:p>
          <a:p>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30</a:t>
            </a:fld>
            <a:endParaRPr lang="en-US" dirty="0"/>
          </a:p>
        </p:txBody>
      </p:sp>
    </p:spTree>
    <p:extLst>
      <p:ext uri="{BB962C8B-B14F-4D97-AF65-F5344CB8AC3E}">
        <p14:creationId xmlns:p14="http://schemas.microsoft.com/office/powerpoint/2010/main" val="8800400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Using Schedule A</a:t>
            </a:r>
          </a:p>
        </p:txBody>
      </p:sp>
      <p:sp>
        <p:nvSpPr>
          <p:cNvPr id="3" name="Content Placeholder 2"/>
          <p:cNvSpPr>
            <a:spLocks noGrp="1"/>
          </p:cNvSpPr>
          <p:nvPr>
            <p:ph idx="1"/>
          </p:nvPr>
        </p:nvSpPr>
        <p:spPr>
          <a:xfrm>
            <a:off x="152400" y="1600200"/>
            <a:ext cx="7924800" cy="4800600"/>
          </a:xfrm>
        </p:spPr>
        <p:txBody>
          <a:bodyPr>
            <a:normAutofit fontScale="92500" lnSpcReduction="10000"/>
          </a:bodyPr>
          <a:lstStyle/>
          <a:p>
            <a:pPr marL="114300" indent="0">
              <a:buNone/>
            </a:pPr>
            <a:r>
              <a:rPr lang="en-US" dirty="0" smtClean="0"/>
              <a:t>Once you have the appropriate documentation, you can:</a:t>
            </a:r>
          </a:p>
          <a:p>
            <a:pPr marL="411480" lvl="1" indent="0">
              <a:buNone/>
            </a:pPr>
            <a:r>
              <a:rPr lang="en-US" dirty="0" smtClean="0"/>
              <a:t>1</a:t>
            </a:r>
            <a:r>
              <a:rPr lang="en-US" dirty="0"/>
              <a:t>. Apply through the competitive hiring process for a specific job and note in the application that you are eligible to be considered under Schedule A.</a:t>
            </a:r>
            <a:r>
              <a:rPr lang="en-US" b="1" dirty="0"/>
              <a:t> </a:t>
            </a:r>
            <a:endParaRPr lang="en-US" dirty="0"/>
          </a:p>
          <a:p>
            <a:pPr marL="411480" lvl="1" indent="0">
              <a:buNone/>
            </a:pPr>
            <a:r>
              <a:rPr lang="en-US" dirty="0"/>
              <a:t>2. Contact a Disability Program Manager (DPM), Selective Placement Program Coordinator (SPPC) or agency equivalent at the agency where you plan to apply and give them your resume and documentation. You can ask to be considered for any current or future hires at the agency that you would be qualified for. Contact information will be on the hiring announcement or you can search a directory of SPPCs on the Office of Personnel Management website. </a:t>
            </a:r>
            <a:r>
              <a:rPr lang="en-US" u="sng" dirty="0">
                <a:hlinkClick r:id="rId3"/>
              </a:rPr>
              <a:t>http://apps.opm.gov/sppc_directory</a:t>
            </a:r>
            <a:r>
              <a:rPr lang="en-US" dirty="0"/>
              <a:t> </a:t>
            </a:r>
          </a:p>
          <a:p>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31</a:t>
            </a:fld>
            <a:endParaRPr lang="en-US" dirty="0"/>
          </a:p>
        </p:txBody>
      </p:sp>
    </p:spTree>
    <p:extLst>
      <p:ext uri="{BB962C8B-B14F-4D97-AF65-F5344CB8AC3E}">
        <p14:creationId xmlns:p14="http://schemas.microsoft.com/office/powerpoint/2010/main" val="26969658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4294967295"/>
          </p:nvPr>
        </p:nvSpPr>
        <p:spPr>
          <a:xfrm>
            <a:off x="7239000" y="6356350"/>
            <a:ext cx="1447800" cy="365125"/>
          </a:xfrm>
          <a:prstGeom prst="rect">
            <a:avLst/>
          </a:prstGeom>
        </p:spPr>
        <p:txBody>
          <a:bodyPr/>
          <a:lstStyle/>
          <a:p>
            <a:pPr>
              <a:defRPr/>
            </a:pPr>
            <a:endParaRPr lang="en-US" dirty="0"/>
          </a:p>
        </p:txBody>
      </p:sp>
      <p:sp>
        <p:nvSpPr>
          <p:cNvPr id="7171" name="Rectangle 2"/>
          <p:cNvSpPr>
            <a:spLocks noGrp="1"/>
          </p:cNvSpPr>
          <p:nvPr>
            <p:ph type="title"/>
          </p:nvPr>
        </p:nvSpPr>
        <p:spPr>
          <a:xfrm>
            <a:off x="533400" y="228600"/>
            <a:ext cx="8305800" cy="685800"/>
          </a:xfrm>
          <a:noFill/>
        </p:spPr>
        <p:txBody>
          <a:bodyPr/>
          <a:lstStyle/>
          <a:p>
            <a:r>
              <a:rPr lang="en-US" sz="3200" dirty="0" smtClean="0"/>
              <a:t>Schedule A - Conversion</a:t>
            </a:r>
          </a:p>
        </p:txBody>
      </p:sp>
      <p:sp>
        <p:nvSpPr>
          <p:cNvPr id="7172" name="Rectangle 3"/>
          <p:cNvSpPr>
            <a:spLocks noGrp="1"/>
          </p:cNvSpPr>
          <p:nvPr>
            <p:ph type="body" idx="1"/>
          </p:nvPr>
        </p:nvSpPr>
        <p:spPr>
          <a:xfrm>
            <a:off x="304800" y="1143000"/>
            <a:ext cx="8001000" cy="5410200"/>
          </a:xfrm>
          <a:noFill/>
        </p:spPr>
        <p:txBody>
          <a:bodyPr>
            <a:normAutofit fontScale="92500"/>
          </a:bodyPr>
          <a:lstStyle/>
          <a:p>
            <a:pPr>
              <a:buClrTx/>
            </a:pPr>
            <a:r>
              <a:rPr lang="en-US" sz="2800" dirty="0"/>
              <a:t>An agency may noncompetitively convert to a career or career conditional appointment in the competitive service an employee who: </a:t>
            </a:r>
          </a:p>
          <a:p>
            <a:pPr lvl="1">
              <a:buClrTx/>
              <a:buFont typeface="Courier New" pitchFamily="49" charset="0"/>
              <a:buChar char="o"/>
            </a:pPr>
            <a:r>
              <a:rPr lang="en-US" sz="2600" dirty="0" smtClean="0"/>
              <a:t>Completes </a:t>
            </a:r>
            <a:r>
              <a:rPr lang="en-US" sz="2600" dirty="0"/>
              <a:t>2 or more years of satisfactory service, without a break of more than 30 days, under nontemporary Schedule A appointments;</a:t>
            </a:r>
          </a:p>
          <a:p>
            <a:pPr lvl="1">
              <a:buClrTx/>
              <a:buFont typeface="Courier New" pitchFamily="49" charset="0"/>
              <a:buChar char="o"/>
            </a:pPr>
            <a:r>
              <a:rPr lang="en-US" sz="2600" dirty="0" smtClean="0"/>
              <a:t>Is </a:t>
            </a:r>
            <a:r>
              <a:rPr lang="en-US" sz="2600" dirty="0"/>
              <a:t>recommended for conversion by their supervisors;</a:t>
            </a:r>
          </a:p>
          <a:p>
            <a:pPr lvl="1">
              <a:buClrTx/>
              <a:buFont typeface="Courier New" pitchFamily="49" charset="0"/>
              <a:buChar char="o"/>
            </a:pPr>
            <a:r>
              <a:rPr lang="en-US" sz="2600" dirty="0" smtClean="0"/>
              <a:t>Meets </a:t>
            </a:r>
            <a:r>
              <a:rPr lang="en-US" sz="2600" dirty="0"/>
              <a:t>all requirements and conditions governing career and career-conditional appointment except those requirements concerning competitive selection from a register and medical qualifications; and</a:t>
            </a:r>
          </a:p>
          <a:p>
            <a:pPr lvl="1">
              <a:buClrTx/>
              <a:buFont typeface="Courier New" pitchFamily="49" charset="0"/>
              <a:buChar char="o"/>
            </a:pPr>
            <a:r>
              <a:rPr lang="en-US" sz="2600" dirty="0" smtClean="0"/>
              <a:t>Is </a:t>
            </a:r>
            <a:r>
              <a:rPr lang="en-US" sz="2600" dirty="0"/>
              <a:t>converted without a break in service of one workday (Refer to 5 CFR 315.709</a:t>
            </a:r>
            <a:r>
              <a:rPr lang="en-US" sz="2600" dirty="0" smtClean="0"/>
              <a:t>).</a:t>
            </a:r>
            <a:endParaRPr lang="en-US" sz="2800" dirty="0"/>
          </a:p>
          <a:p>
            <a:pPr marL="350838" indent="-350838">
              <a:buFont typeface="Wingdings" pitchFamily="2" charset="2"/>
              <a:buNone/>
            </a:pPr>
            <a:endParaRPr lang="en-US" sz="2800" dirty="0" smtClean="0"/>
          </a:p>
        </p:txBody>
      </p:sp>
      <p:sp>
        <p:nvSpPr>
          <p:cNvPr id="2" name="Rectangle 1"/>
          <p:cNvSpPr/>
          <p:nvPr/>
        </p:nvSpPr>
        <p:spPr>
          <a:xfrm>
            <a:off x="8534400" y="5638800"/>
            <a:ext cx="418704" cy="369332"/>
          </a:xfrm>
          <a:prstGeom prst="rect">
            <a:avLst/>
          </a:prstGeom>
        </p:spPr>
        <p:txBody>
          <a:bodyPr wrap="none">
            <a:spAutoFit/>
          </a:bodyPr>
          <a:lstStyle/>
          <a:p>
            <a:fld id="{A1984DCB-81CA-4D06-B0A6-3970C28695E7}" type="slidenum">
              <a:rPr lang="en-US"/>
              <a:pPr/>
              <a:t>32</a:t>
            </a:fld>
            <a:endParaRPr lang="en-US" dirty="0"/>
          </a:p>
        </p:txBody>
      </p:sp>
    </p:spTree>
    <p:extLst>
      <p:ext uri="{BB962C8B-B14F-4D97-AF65-F5344CB8AC3E}">
        <p14:creationId xmlns:p14="http://schemas.microsoft.com/office/powerpoint/2010/main" val="300025477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4294967295"/>
          </p:nvPr>
        </p:nvSpPr>
        <p:spPr>
          <a:xfrm>
            <a:off x="152400" y="1371600"/>
            <a:ext cx="8305800" cy="5029200"/>
          </a:xfrm>
        </p:spPr>
        <p:txBody>
          <a:bodyPr>
            <a:normAutofit fontScale="77500" lnSpcReduction="20000"/>
          </a:bodyPr>
          <a:lstStyle/>
          <a:p>
            <a:pPr>
              <a:lnSpc>
                <a:spcPct val="120000"/>
              </a:lnSpc>
              <a:buClrTx/>
            </a:pPr>
            <a:r>
              <a:rPr lang="en-US" dirty="0"/>
              <a:t>The Chief Human Capital Officers Council developed a list of people with disabilities who are seeking jobs in a number of professions.  The OPM Chief Human Capital Officers’ Shared List of People with Disabilities is a database of candidates with disabilities who are eligible to apply for employment through the Schedule A hiring authority.  </a:t>
            </a:r>
            <a:endParaRPr lang="en-US" dirty="0" smtClean="0"/>
          </a:p>
          <a:p>
            <a:pPr>
              <a:lnSpc>
                <a:spcPct val="120000"/>
              </a:lnSpc>
              <a:buClrTx/>
            </a:pPr>
            <a:endParaRPr lang="en-US" dirty="0" smtClean="0"/>
          </a:p>
          <a:p>
            <a:pPr>
              <a:lnSpc>
                <a:spcPct val="120000"/>
              </a:lnSpc>
              <a:buClrTx/>
            </a:pPr>
            <a:r>
              <a:rPr lang="en-US" dirty="0" smtClean="0"/>
              <a:t>Job </a:t>
            </a:r>
            <a:r>
              <a:rPr lang="en-US" dirty="0"/>
              <a:t>seekers with disabilities can learn more about this opportunity at </a:t>
            </a:r>
            <a:r>
              <a:rPr lang="en-US" u="sng" dirty="0">
                <a:hlinkClick r:id="rId3"/>
              </a:rPr>
              <a:t>http://www.benderconsult.com/employers/government-agencies</a:t>
            </a:r>
            <a:r>
              <a:rPr lang="en-US" dirty="0"/>
              <a:t>. Interested job seekers with disabilities may submit résumés to Bender Consulting Services via e-mail at </a:t>
            </a:r>
            <a:r>
              <a:rPr lang="en-US" u="sng" dirty="0">
                <a:hlinkClick r:id="rId4"/>
              </a:rPr>
              <a:t>resume@benderconsult.com</a:t>
            </a:r>
            <a:r>
              <a:rPr lang="en-US" dirty="0"/>
              <a:t> or online at </a:t>
            </a:r>
            <a:r>
              <a:rPr lang="en-US" u="sng" dirty="0">
                <a:hlinkClick r:id="rId5"/>
              </a:rPr>
              <a:t>http://www.benderconsult.com/careers/submit-resume</a:t>
            </a:r>
            <a:r>
              <a:rPr lang="en-US" dirty="0"/>
              <a:t>.  </a:t>
            </a:r>
          </a:p>
          <a:p>
            <a:pPr marL="0" indent="0">
              <a:buClrTx/>
              <a:buSzPct val="75000"/>
              <a:buFont typeface="Wingdings" pitchFamily="2" charset="2"/>
              <a:buNone/>
              <a:defRPr/>
            </a:pPr>
            <a:endParaRPr lang="en-US" dirty="0" smtClean="0">
              <a:ea typeface="ＭＳ Ｐゴシック" pitchFamily="34" charset="-128"/>
              <a:cs typeface="Times New Roman" pitchFamily="18" charset="0"/>
            </a:endParaRPr>
          </a:p>
        </p:txBody>
      </p:sp>
      <p:sp>
        <p:nvSpPr>
          <p:cNvPr id="14339" name="Rectangle 3"/>
          <p:cNvSpPr>
            <a:spLocks noChangeArrowheads="1"/>
          </p:cNvSpPr>
          <p:nvPr/>
        </p:nvSpPr>
        <p:spPr bwMode="auto">
          <a:xfrm>
            <a:off x="457200" y="266700"/>
            <a:ext cx="7924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lnSpc>
                <a:spcPct val="90000"/>
              </a:lnSpc>
              <a:spcBef>
                <a:spcPct val="0"/>
              </a:spcBef>
              <a:spcAft>
                <a:spcPct val="0"/>
              </a:spcAft>
            </a:pPr>
            <a:r>
              <a:rPr lang="en-US" sz="3200" dirty="0">
                <a:latin typeface="Arial" pitchFamily="34" charset="0"/>
                <a:ea typeface="ＭＳ Ｐゴシック" pitchFamily="34" charset="-128"/>
                <a:cs typeface="Arial" pitchFamily="34" charset="0"/>
              </a:rPr>
              <a:t>OPM Shared </a:t>
            </a:r>
            <a:r>
              <a:rPr lang="en-US" sz="3200" dirty="0" smtClean="0">
                <a:latin typeface="Arial" pitchFamily="34" charset="0"/>
                <a:ea typeface="ＭＳ Ｐゴシック" pitchFamily="34" charset="-128"/>
                <a:cs typeface="Arial" pitchFamily="34" charset="0"/>
              </a:rPr>
              <a:t>List</a:t>
            </a:r>
            <a:endParaRPr lang="en-US" sz="3200" dirty="0">
              <a:latin typeface="Arial" pitchFamily="34" charset="0"/>
              <a:ea typeface="ＭＳ Ｐゴシック" pitchFamily="34" charset="-128"/>
              <a:cs typeface="Arial" pitchFamily="34" charset="0"/>
            </a:endParaRPr>
          </a:p>
        </p:txBody>
      </p:sp>
      <p:sp>
        <p:nvSpPr>
          <p:cNvPr id="2" name="Slide Number Placeholder 1"/>
          <p:cNvSpPr>
            <a:spLocks noGrp="1"/>
          </p:cNvSpPr>
          <p:nvPr>
            <p:ph type="sldNum" sz="quarter" idx="12"/>
          </p:nvPr>
        </p:nvSpPr>
        <p:spPr/>
        <p:txBody>
          <a:bodyPr/>
          <a:lstStyle/>
          <a:p>
            <a:fld id="{A1984DCB-81CA-4D06-B0A6-3970C28695E7}" type="slidenum">
              <a:rPr lang="en-US" smtClean="0"/>
              <a:pPr/>
              <a:t>33</a:t>
            </a:fld>
            <a:endParaRPr lang="en-US" dirty="0"/>
          </a:p>
        </p:txBody>
      </p:sp>
    </p:spTree>
    <p:extLst>
      <p:ext uri="{BB962C8B-B14F-4D97-AF65-F5344CB8AC3E}">
        <p14:creationId xmlns:p14="http://schemas.microsoft.com/office/powerpoint/2010/main" val="2683317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4294967295"/>
          </p:nvPr>
        </p:nvSpPr>
        <p:spPr>
          <a:xfrm>
            <a:off x="533400" y="1371600"/>
            <a:ext cx="7924800" cy="5029200"/>
          </a:xfrm>
        </p:spPr>
        <p:txBody>
          <a:bodyPr>
            <a:normAutofit fontScale="92500" lnSpcReduction="10000"/>
          </a:bodyPr>
          <a:lstStyle/>
          <a:p>
            <a:pPr marL="241300" indent="-241300">
              <a:buClrTx/>
              <a:buSzPct val="75000"/>
              <a:buFontTx/>
              <a:buChar char="•"/>
              <a:defRPr/>
            </a:pPr>
            <a:r>
              <a:rPr lang="en-US" b="1" dirty="0" smtClean="0">
                <a:ea typeface="ＭＳ Ｐゴシック" pitchFamily="34" charset="-128"/>
                <a:cs typeface="Times New Roman" pitchFamily="18" charset="0"/>
              </a:rPr>
              <a:t>OPM</a:t>
            </a:r>
            <a:r>
              <a:rPr lang="en-US" dirty="0" smtClean="0">
                <a:ea typeface="ＭＳ Ｐゴシック" pitchFamily="34" charset="-128"/>
                <a:cs typeface="Times New Roman" pitchFamily="18" charset="0"/>
              </a:rPr>
              <a:t> has contracted with Bender Consulting Services to populate a shared list of applicants, who are Schedule A eligible and have an interest in working for federal agencies.</a:t>
            </a:r>
            <a:endParaRPr lang="en-US" b="1" dirty="0" smtClean="0">
              <a:ea typeface="ＭＳ Ｐゴシック" pitchFamily="34" charset="-128"/>
              <a:cs typeface="Times New Roman" pitchFamily="18" charset="0"/>
            </a:endParaRPr>
          </a:p>
          <a:p>
            <a:pPr marL="241300" indent="-241300">
              <a:buClrTx/>
              <a:buSzPct val="75000"/>
              <a:buFontTx/>
              <a:buChar char="•"/>
              <a:defRPr/>
            </a:pPr>
            <a:r>
              <a:rPr lang="en-US" dirty="0" smtClean="0">
                <a:ea typeface="ＭＳ Ｐゴシック" pitchFamily="34" charset="-128"/>
                <a:cs typeface="Times New Roman" pitchFamily="18" charset="0"/>
              </a:rPr>
              <a:t>Bender Consulting recruits, screens and directs a approximately  </a:t>
            </a:r>
            <a:r>
              <a:rPr lang="en-US" dirty="0">
                <a:ea typeface="ＭＳ Ｐゴシック" pitchFamily="34" charset="-128"/>
                <a:cs typeface="Times New Roman" pitchFamily="18" charset="0"/>
              </a:rPr>
              <a:t>5</a:t>
            </a:r>
            <a:r>
              <a:rPr lang="en-US" dirty="0" smtClean="0">
                <a:ea typeface="ＭＳ Ｐゴシック" pitchFamily="34" charset="-128"/>
                <a:cs typeface="Times New Roman" pitchFamily="18" charset="0"/>
              </a:rPr>
              <a:t>0 qualified candidates with disabilities, on a monthly basis.</a:t>
            </a:r>
          </a:p>
          <a:p>
            <a:pPr marL="241300" indent="-241300">
              <a:buClrTx/>
              <a:buSzPct val="75000"/>
              <a:buFontTx/>
              <a:buChar char="•"/>
              <a:defRPr/>
            </a:pPr>
            <a:r>
              <a:rPr lang="en-US" dirty="0" smtClean="0">
                <a:ea typeface="ＭＳ Ｐゴシック" pitchFamily="34" charset="-128"/>
                <a:cs typeface="Times New Roman" pitchFamily="18" charset="0"/>
              </a:rPr>
              <a:t>The OPM Shared List of People with Disabilities database is available on the Max Federal Community</a:t>
            </a:r>
          </a:p>
          <a:p>
            <a:pPr marL="241300" indent="-241300">
              <a:buClrTx/>
              <a:buSzPct val="75000"/>
              <a:buFontTx/>
              <a:buChar char="•"/>
              <a:defRPr/>
            </a:pPr>
            <a:r>
              <a:rPr lang="en-US" dirty="0" smtClean="0">
                <a:ea typeface="ＭＳ Ｐゴシック" pitchFamily="34" charset="-128"/>
                <a:cs typeface="Times New Roman" pitchFamily="18" charset="0"/>
              </a:rPr>
              <a:t>Agency representatives may access the database by registering for a user id on </a:t>
            </a:r>
            <a:r>
              <a:rPr lang="en-US" u="sng" dirty="0" smtClean="0">
                <a:ea typeface="ＭＳ Ｐゴシック" pitchFamily="34" charset="-128"/>
                <a:cs typeface="Times New Roman" pitchFamily="18" charset="0"/>
                <a:hlinkClick r:id="rId3"/>
              </a:rPr>
              <a:t>www.max.gov</a:t>
            </a:r>
            <a:endParaRPr lang="en-US" u="sng" dirty="0">
              <a:ea typeface="ＭＳ Ｐゴシック" pitchFamily="34" charset="-128"/>
              <a:cs typeface="Times New Roman" pitchFamily="18" charset="0"/>
            </a:endParaRPr>
          </a:p>
          <a:p>
            <a:pPr marL="698500" lvl="1" indent="-241300">
              <a:buClrTx/>
              <a:buSzPct val="75000"/>
              <a:buFont typeface="Courier New" pitchFamily="49" charset="0"/>
              <a:buChar char="o"/>
              <a:defRPr/>
            </a:pPr>
            <a:r>
              <a:rPr lang="en-US" dirty="0" smtClean="0">
                <a:ea typeface="ＭＳ Ｐゴシック" pitchFamily="34" charset="-128"/>
                <a:cs typeface="Times New Roman" pitchFamily="18" charset="0"/>
              </a:rPr>
              <a:t>Search for “Shared List of People with Disabilities”</a:t>
            </a:r>
          </a:p>
          <a:p>
            <a:pPr marL="0" indent="0">
              <a:buSzPct val="75000"/>
              <a:buFont typeface="Wingdings" pitchFamily="2" charset="2"/>
              <a:buNone/>
              <a:defRPr/>
            </a:pPr>
            <a:endParaRPr lang="en-US" dirty="0" smtClean="0">
              <a:ea typeface="ＭＳ Ｐゴシック" pitchFamily="34" charset="-128"/>
              <a:cs typeface="Times New Roman" pitchFamily="18" charset="0"/>
            </a:endParaRPr>
          </a:p>
        </p:txBody>
      </p:sp>
      <p:sp>
        <p:nvSpPr>
          <p:cNvPr id="14339" name="Rectangle 3"/>
          <p:cNvSpPr>
            <a:spLocks noChangeArrowheads="1"/>
          </p:cNvSpPr>
          <p:nvPr/>
        </p:nvSpPr>
        <p:spPr bwMode="auto">
          <a:xfrm>
            <a:off x="609600" y="7620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lnSpc>
                <a:spcPct val="90000"/>
              </a:lnSpc>
            </a:pPr>
            <a:r>
              <a:rPr lang="en-US" sz="3000" dirty="0">
                <a:latin typeface="Arial" pitchFamily="34" charset="0"/>
                <a:cs typeface="Arial" pitchFamily="34" charset="0"/>
              </a:rPr>
              <a:t>OPM Shared List Process</a:t>
            </a:r>
          </a:p>
        </p:txBody>
      </p:sp>
    </p:spTree>
    <p:extLst>
      <p:ext uri="{BB962C8B-B14F-4D97-AF65-F5344CB8AC3E}">
        <p14:creationId xmlns:p14="http://schemas.microsoft.com/office/powerpoint/2010/main" val="827574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7620000" cy="868362"/>
          </a:xfrm>
        </p:spPr>
        <p:txBody>
          <a:bodyPr/>
          <a:lstStyle/>
          <a:p>
            <a:r>
              <a:rPr lang="en-US" dirty="0" smtClean="0">
                <a:ea typeface="ＭＳ Ｐゴシック" pitchFamily="34" charset="-128"/>
              </a:rPr>
              <a:t>Bender Consulting Background</a:t>
            </a:r>
          </a:p>
        </p:txBody>
      </p:sp>
      <p:sp>
        <p:nvSpPr>
          <p:cNvPr id="3" name="Content Placeholder 2"/>
          <p:cNvSpPr>
            <a:spLocks noGrp="1"/>
          </p:cNvSpPr>
          <p:nvPr>
            <p:ph idx="1"/>
          </p:nvPr>
        </p:nvSpPr>
        <p:spPr>
          <a:xfrm>
            <a:off x="609600" y="1295400"/>
            <a:ext cx="7772400" cy="4648200"/>
          </a:xfrm>
        </p:spPr>
        <p:txBody>
          <a:bodyPr>
            <a:normAutofit fontScale="92500" lnSpcReduction="20000"/>
          </a:bodyPr>
          <a:lstStyle/>
          <a:p>
            <a:pPr>
              <a:buClrTx/>
              <a:buFont typeface="Arial" pitchFamily="34" charset="0"/>
              <a:buChar char="•"/>
              <a:defRPr/>
            </a:pPr>
            <a:r>
              <a:rPr lang="en-US" sz="2600" dirty="0"/>
              <a:t>National leader in recruitment and hiring of people with disabilities for professional positions in the public and private </a:t>
            </a:r>
            <a:r>
              <a:rPr lang="en-US" sz="2600" dirty="0" smtClean="0"/>
              <a:t>sectors</a:t>
            </a:r>
          </a:p>
          <a:p>
            <a:pPr>
              <a:buClrTx/>
              <a:buFont typeface="Arial" pitchFamily="34" charset="0"/>
              <a:buChar char="•"/>
              <a:defRPr/>
            </a:pPr>
            <a:r>
              <a:rPr lang="en-US" sz="2600" dirty="0" smtClean="0"/>
              <a:t>Headquartered </a:t>
            </a:r>
            <a:r>
              <a:rPr lang="en-US" sz="2600" dirty="0"/>
              <a:t>in Pittsburgh, PA with a national </a:t>
            </a:r>
            <a:r>
              <a:rPr lang="en-US" sz="2600" dirty="0" smtClean="0"/>
              <a:t>network</a:t>
            </a:r>
          </a:p>
          <a:p>
            <a:pPr>
              <a:buClrTx/>
              <a:buFont typeface="Arial" pitchFamily="34" charset="0"/>
              <a:buChar char="•"/>
              <a:defRPr/>
            </a:pPr>
            <a:r>
              <a:rPr lang="en-US" sz="2600" dirty="0" smtClean="0"/>
              <a:t>CEO </a:t>
            </a:r>
            <a:r>
              <a:rPr lang="en-US" sz="2600" dirty="0"/>
              <a:t>/ President, Joyce Bender – immediate past-chair, national Epilepsy </a:t>
            </a:r>
            <a:r>
              <a:rPr lang="en-US" sz="2600" dirty="0" smtClean="0"/>
              <a:t>Foundation and the American </a:t>
            </a:r>
            <a:r>
              <a:rPr lang="en-US" sz="2600" dirty="0"/>
              <a:t>Association of People with </a:t>
            </a:r>
            <a:r>
              <a:rPr lang="en-US" sz="2600" dirty="0" smtClean="0"/>
              <a:t>Disabilities</a:t>
            </a:r>
          </a:p>
          <a:p>
            <a:pPr>
              <a:buClrTx/>
              <a:buFont typeface="Arial" pitchFamily="34" charset="0"/>
              <a:buChar char="•"/>
              <a:defRPr/>
            </a:pPr>
            <a:r>
              <a:rPr lang="en-US" sz="2600" dirty="0" smtClean="0"/>
              <a:t>Federal </a:t>
            </a:r>
            <a:r>
              <a:rPr lang="en-US" sz="2600" dirty="0"/>
              <a:t>government experience – NSA; FAA; NAVSUP; NAVAIR; US Fish and Wildlife Service; Veterans </a:t>
            </a:r>
            <a:r>
              <a:rPr lang="en-US" sz="2600" dirty="0" smtClean="0"/>
              <a:t>Affairs</a:t>
            </a:r>
          </a:p>
          <a:p>
            <a:pPr>
              <a:buClrTx/>
              <a:buFont typeface="Arial" pitchFamily="34" charset="0"/>
              <a:buChar char="•"/>
              <a:defRPr/>
            </a:pPr>
            <a:r>
              <a:rPr lang="en-US" sz="2600" dirty="0" smtClean="0"/>
              <a:t>Private </a:t>
            </a:r>
            <a:r>
              <a:rPr lang="en-US" sz="2600" dirty="0"/>
              <a:t>sector experience – Highmark, Bayer Corporation, CSC, WellPoint and others</a:t>
            </a:r>
          </a:p>
          <a:p>
            <a:pPr>
              <a:defRPr/>
            </a:pPr>
            <a:endParaRPr lang="en-US" dirty="0"/>
          </a:p>
        </p:txBody>
      </p:sp>
    </p:spTree>
    <p:extLst>
      <p:ext uri="{BB962C8B-B14F-4D97-AF65-F5344CB8AC3E}">
        <p14:creationId xmlns:p14="http://schemas.microsoft.com/office/powerpoint/2010/main" val="29829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ea typeface="ＭＳ Ｐゴシック" pitchFamily="34" charset="-128"/>
              </a:rPr>
              <a:t>OPM Shared List Features</a:t>
            </a:r>
          </a:p>
        </p:txBody>
      </p:sp>
      <p:sp>
        <p:nvSpPr>
          <p:cNvPr id="3" name="Content Placeholder 2"/>
          <p:cNvSpPr>
            <a:spLocks noGrp="1"/>
          </p:cNvSpPr>
          <p:nvPr>
            <p:ph idx="1"/>
          </p:nvPr>
        </p:nvSpPr>
        <p:spPr>
          <a:xfrm>
            <a:off x="609600" y="1143000"/>
            <a:ext cx="7848600" cy="5105400"/>
          </a:xfrm>
        </p:spPr>
        <p:txBody>
          <a:bodyPr/>
          <a:lstStyle/>
          <a:p>
            <a:pPr marL="0" indent="0" algn="ctr">
              <a:buFont typeface="Wingdings" pitchFamily="2" charset="2"/>
              <a:buNone/>
              <a:defRPr/>
            </a:pPr>
            <a:r>
              <a:rPr lang="en-US" i="1" dirty="0" smtClean="0"/>
              <a:t>OPM Shared List of People with Disabilities </a:t>
            </a:r>
            <a:r>
              <a:rPr lang="en-US" dirty="0" smtClean="0"/>
              <a:t>is located on the OMB Max Federal Community</a:t>
            </a:r>
          </a:p>
          <a:p>
            <a:pPr marL="0" indent="0" algn="ctr">
              <a:buFont typeface="Wingdings" pitchFamily="2" charset="2"/>
              <a:buNone/>
              <a:defRPr/>
            </a:pPr>
            <a:endParaRPr lang="en-US" dirty="0" smtClean="0"/>
          </a:p>
          <a:p>
            <a:pPr marL="598932" lvl="1" indent="-342900">
              <a:buClrTx/>
              <a:buFont typeface="Arial" pitchFamily="34" charset="0"/>
              <a:buChar char="•"/>
              <a:defRPr/>
            </a:pPr>
            <a:r>
              <a:rPr lang="en-US" sz="2400" dirty="0" smtClean="0"/>
              <a:t>Screened, qualified “Schedule A Eligible” applicants</a:t>
            </a:r>
          </a:p>
          <a:p>
            <a:pPr marL="598932" lvl="1" indent="-342900">
              <a:buClrTx/>
              <a:buFont typeface="Arial" pitchFamily="34" charset="0"/>
              <a:buChar char="•"/>
              <a:defRPr/>
            </a:pPr>
            <a:r>
              <a:rPr lang="en-US" sz="2400" dirty="0" smtClean="0"/>
              <a:t>Direct access to applicant information, including resumes</a:t>
            </a:r>
          </a:p>
          <a:p>
            <a:pPr marL="598932" lvl="1" indent="-342900">
              <a:buClrTx/>
              <a:buFont typeface="Arial" pitchFamily="34" charset="0"/>
              <a:buChar char="•"/>
              <a:defRPr/>
            </a:pPr>
            <a:r>
              <a:rPr lang="en-US" sz="2400" dirty="0" smtClean="0"/>
              <a:t>Allows searching for applicants based on geography and job occupation</a:t>
            </a:r>
          </a:p>
          <a:p>
            <a:pPr marL="598932" lvl="1" indent="-342900">
              <a:buClrTx/>
              <a:buFont typeface="Arial" pitchFamily="34" charset="0"/>
              <a:buChar char="•"/>
              <a:defRPr/>
            </a:pPr>
            <a:r>
              <a:rPr lang="en-US" sz="2400" dirty="0" smtClean="0"/>
              <a:t>Can be accessed through </a:t>
            </a:r>
            <a:r>
              <a:rPr lang="en-US" sz="2400" dirty="0" smtClean="0">
                <a:hlinkClick r:id="rId3"/>
              </a:rPr>
              <a:t>www.max.gov</a:t>
            </a:r>
            <a:r>
              <a:rPr lang="en-US" sz="2400" dirty="0" smtClean="0"/>
              <a:t>; search for “shared list”</a:t>
            </a:r>
          </a:p>
          <a:p>
            <a:pPr marL="598932" lvl="1" indent="-342900">
              <a:buClrTx/>
              <a:buFont typeface="Arial" pitchFamily="34" charset="0"/>
              <a:buChar char="•"/>
              <a:defRPr/>
            </a:pPr>
            <a:r>
              <a:rPr lang="en-US" sz="2400" dirty="0" smtClean="0"/>
              <a:t>OPM Shared “GIFT”</a:t>
            </a:r>
          </a:p>
          <a:p>
            <a:pPr>
              <a:defRPr/>
            </a:pPr>
            <a:endParaRPr lang="en-US" dirty="0" smtClean="0">
              <a:latin typeface="Times New Roman" pitchFamily="18" charset="0"/>
              <a:cs typeface="Times New Roman" pitchFamily="18" charset="0"/>
            </a:endParaRPr>
          </a:p>
          <a:p>
            <a:pPr>
              <a:defRPr/>
            </a:pPr>
            <a:endParaRPr lang="en-US" dirty="0"/>
          </a:p>
        </p:txBody>
      </p:sp>
    </p:spTree>
    <p:extLst>
      <p:ext uri="{BB962C8B-B14F-4D97-AF65-F5344CB8AC3E}">
        <p14:creationId xmlns:p14="http://schemas.microsoft.com/office/powerpoint/2010/main" val="4021264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152400"/>
            <a:ext cx="7620000" cy="1143000"/>
          </a:xfrm>
        </p:spPr>
        <p:txBody>
          <a:bodyPr/>
          <a:lstStyle/>
          <a:p>
            <a:r>
              <a:rPr lang="en-US" sz="3200" dirty="0" smtClean="0">
                <a:ea typeface="ＭＳ Ｐゴシック" pitchFamily="34" charset="-128"/>
              </a:rPr>
              <a:t>OPM Shared List Activity (As of Jan 2014)</a:t>
            </a:r>
          </a:p>
        </p:txBody>
      </p:sp>
      <p:sp>
        <p:nvSpPr>
          <p:cNvPr id="16" name="Content Placeholder 15"/>
          <p:cNvSpPr>
            <a:spLocks noGrp="1"/>
          </p:cNvSpPr>
          <p:nvPr>
            <p:ph idx="1"/>
          </p:nvPr>
        </p:nvSpPr>
        <p:spPr>
          <a:xfrm>
            <a:off x="381000" y="1371600"/>
            <a:ext cx="8077199" cy="4038600"/>
          </a:xfrm>
        </p:spPr>
        <p:txBody>
          <a:bodyPr>
            <a:normAutofit fontScale="77500" lnSpcReduction="20000"/>
          </a:bodyPr>
          <a:lstStyle/>
          <a:p>
            <a:pPr marL="0" indent="0">
              <a:buFont typeface="Wingdings" pitchFamily="2" charset="2"/>
              <a:buNone/>
              <a:defRPr/>
            </a:pPr>
            <a:r>
              <a:rPr lang="en-US" dirty="0" smtClean="0">
                <a:cs typeface="Times New Roman" pitchFamily="18" charset="0"/>
              </a:rPr>
              <a:t>OPM </a:t>
            </a:r>
            <a:r>
              <a:rPr lang="en-US" dirty="0">
                <a:cs typeface="Times New Roman" pitchFamily="18" charset="0"/>
              </a:rPr>
              <a:t>Shared List of </a:t>
            </a:r>
            <a:r>
              <a:rPr lang="en-US" dirty="0" smtClean="0">
                <a:cs typeface="Times New Roman" pitchFamily="18" charset="0"/>
              </a:rPr>
              <a:t>People with </a:t>
            </a:r>
            <a:r>
              <a:rPr lang="en-US" dirty="0">
                <a:cs typeface="Times New Roman" pitchFamily="18" charset="0"/>
              </a:rPr>
              <a:t>Disabilities database available on </a:t>
            </a:r>
            <a:r>
              <a:rPr lang="en-US" dirty="0" smtClean="0">
                <a:cs typeface="Times New Roman" pitchFamily="18" charset="0"/>
              </a:rPr>
              <a:t>max.gov</a:t>
            </a:r>
            <a:endParaRPr lang="en-US" dirty="0">
              <a:cs typeface="Times New Roman" pitchFamily="18" charset="0"/>
            </a:endParaRPr>
          </a:p>
          <a:p>
            <a:pPr>
              <a:buClrTx/>
              <a:buFont typeface="Arial" pitchFamily="34" charset="0"/>
              <a:buChar char="•"/>
              <a:defRPr/>
            </a:pPr>
            <a:r>
              <a:rPr lang="en-US" dirty="0" smtClean="0">
                <a:cs typeface="Times New Roman" pitchFamily="18" charset="0"/>
              </a:rPr>
              <a:t>1,137 </a:t>
            </a:r>
            <a:r>
              <a:rPr lang="en-US" dirty="0">
                <a:cs typeface="Times New Roman" pitchFamily="18" charset="0"/>
              </a:rPr>
              <a:t>active </a:t>
            </a:r>
            <a:r>
              <a:rPr lang="en-US" dirty="0" smtClean="0">
                <a:cs typeface="Times New Roman" pitchFamily="18" charset="0"/>
              </a:rPr>
              <a:t>candidates</a:t>
            </a:r>
          </a:p>
          <a:p>
            <a:pPr>
              <a:buClrTx/>
              <a:defRPr/>
            </a:pPr>
            <a:r>
              <a:rPr lang="en-US" dirty="0"/>
              <a:t>Agencies have used the list over </a:t>
            </a:r>
            <a:r>
              <a:rPr lang="en-US" dirty="0" smtClean="0"/>
              <a:t>12,914 </a:t>
            </a:r>
            <a:r>
              <a:rPr lang="en-US" dirty="0"/>
              <a:t>times over the past </a:t>
            </a:r>
            <a:r>
              <a:rPr lang="en-US" dirty="0" smtClean="0"/>
              <a:t>four </a:t>
            </a:r>
            <a:r>
              <a:rPr lang="en-US" dirty="0"/>
              <a:t>years</a:t>
            </a:r>
            <a:r>
              <a:rPr lang="en-US" dirty="0" smtClean="0"/>
              <a:t>.</a:t>
            </a:r>
          </a:p>
          <a:p>
            <a:pPr>
              <a:buClrTx/>
              <a:defRPr/>
            </a:pPr>
            <a:r>
              <a:rPr lang="en-US" dirty="0">
                <a:cs typeface="Times New Roman" pitchFamily="18" charset="0"/>
              </a:rPr>
              <a:t>In general, the Shared List contractor screens 3 candidates for every 1 candidate that is entered into the Shared List. </a:t>
            </a:r>
            <a:endParaRPr lang="en-US" dirty="0" smtClean="0">
              <a:cs typeface="Times New Roman" pitchFamily="18" charset="0"/>
            </a:endParaRPr>
          </a:p>
          <a:p>
            <a:pPr>
              <a:buClrTx/>
              <a:defRPr/>
            </a:pPr>
            <a:r>
              <a:rPr lang="en-US" dirty="0" smtClean="0">
                <a:cs typeface="Times New Roman" pitchFamily="18" charset="0"/>
              </a:rPr>
              <a:t>Every candidate </a:t>
            </a:r>
            <a:r>
              <a:rPr lang="en-US" dirty="0">
                <a:cs typeface="Times New Roman" pitchFamily="18" charset="0"/>
              </a:rPr>
              <a:t>vetted for the Shared List </a:t>
            </a:r>
            <a:r>
              <a:rPr lang="en-US" dirty="0" smtClean="0">
                <a:cs typeface="Times New Roman" pitchFamily="18" charset="0"/>
              </a:rPr>
              <a:t>is afforded </a:t>
            </a:r>
            <a:r>
              <a:rPr lang="en-US" dirty="0">
                <a:cs typeface="Times New Roman" pitchFamily="18" charset="0"/>
              </a:rPr>
              <a:t>valuable </a:t>
            </a:r>
            <a:r>
              <a:rPr lang="en-US" dirty="0" smtClean="0">
                <a:cs typeface="Times New Roman" pitchFamily="18" charset="0"/>
              </a:rPr>
              <a:t>support and training on </a:t>
            </a:r>
            <a:r>
              <a:rPr lang="en-US" dirty="0">
                <a:cs typeface="Times New Roman" pitchFamily="18" charset="0"/>
              </a:rPr>
              <a:t>interview </a:t>
            </a:r>
            <a:r>
              <a:rPr lang="en-US" dirty="0" smtClean="0">
                <a:cs typeface="Times New Roman" pitchFamily="18" charset="0"/>
              </a:rPr>
              <a:t>preparation, the hiring process (competitive and non-competitive ) </a:t>
            </a:r>
            <a:r>
              <a:rPr lang="en-US" dirty="0">
                <a:cs typeface="Times New Roman" pitchFamily="18" charset="0"/>
              </a:rPr>
              <a:t>and resume </a:t>
            </a:r>
            <a:r>
              <a:rPr lang="en-US" dirty="0" smtClean="0">
                <a:cs typeface="Times New Roman" pitchFamily="18" charset="0"/>
              </a:rPr>
              <a:t>development, </a:t>
            </a:r>
            <a:r>
              <a:rPr lang="en-US" dirty="0">
                <a:cs typeface="Times New Roman" pitchFamily="18" charset="0"/>
              </a:rPr>
              <a:t>better preparing them to seize employment opportunities. </a:t>
            </a:r>
          </a:p>
          <a:p>
            <a:pPr>
              <a:defRPr/>
            </a:pPr>
            <a:endParaRPr lang="en-US" dirty="0">
              <a:latin typeface="+mj-lt"/>
              <a:cs typeface="Times New Roman" pitchFamily="18" charset="0"/>
            </a:endParaRPr>
          </a:p>
        </p:txBody>
      </p:sp>
      <p:pic>
        <p:nvPicPr>
          <p:cNvPr id="17413" name="Picture 2"/>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676400" y="5562600"/>
            <a:ext cx="5105399"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0680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a typeface="ＭＳ Ｐゴシック" pitchFamily="34" charset="-128"/>
              </a:rPr>
              <a:t>OPM Shared List </a:t>
            </a:r>
            <a:r>
              <a:rPr lang="en-US" sz="3200" dirty="0" smtClean="0">
                <a:ea typeface="ＭＳ Ｐゴシック" pitchFamily="34" charset="-128"/>
              </a:rPr>
              <a:t>Activity (As </a:t>
            </a:r>
            <a:r>
              <a:rPr lang="en-US" sz="3200" dirty="0">
                <a:ea typeface="ＭＳ Ｐゴシック" pitchFamily="34" charset="-128"/>
              </a:rPr>
              <a:t>of Jan 2014)</a:t>
            </a:r>
            <a:endParaRPr lang="en-US" sz="3200" dirty="0"/>
          </a:p>
        </p:txBody>
      </p:sp>
      <p:sp>
        <p:nvSpPr>
          <p:cNvPr id="3" name="Content Placeholder 2"/>
          <p:cNvSpPr>
            <a:spLocks noGrp="1"/>
          </p:cNvSpPr>
          <p:nvPr>
            <p:ph idx="1"/>
          </p:nvPr>
        </p:nvSpPr>
        <p:spPr>
          <a:xfrm>
            <a:off x="457200" y="1447800"/>
            <a:ext cx="7620000" cy="5181600"/>
          </a:xfrm>
        </p:spPr>
        <p:txBody>
          <a:bodyPr>
            <a:normAutofit fontScale="85000" lnSpcReduction="10000"/>
          </a:bodyPr>
          <a:lstStyle/>
          <a:p>
            <a:pPr marL="114300" indent="0">
              <a:lnSpc>
                <a:spcPts val="2000"/>
              </a:lnSpc>
              <a:spcBef>
                <a:spcPts val="600"/>
              </a:spcBef>
              <a:buNone/>
            </a:pPr>
            <a:r>
              <a:rPr lang="en-US" sz="2400" dirty="0" smtClean="0"/>
              <a:t>Candidates </a:t>
            </a:r>
            <a:r>
              <a:rPr lang="en-US" sz="2400" dirty="0"/>
              <a:t>have been hired from the OPM Shared </a:t>
            </a:r>
            <a:r>
              <a:rPr lang="en-US" sz="2400" dirty="0" smtClean="0"/>
              <a:t>List at levels ranging from </a:t>
            </a:r>
            <a:r>
              <a:rPr lang="en-US" sz="2400" dirty="0" smtClean="0">
                <a:cs typeface="Times New Roman" pitchFamily="18" charset="0"/>
              </a:rPr>
              <a:t>GS-3 </a:t>
            </a:r>
            <a:r>
              <a:rPr lang="en-US" sz="2400" dirty="0">
                <a:cs typeface="Times New Roman" pitchFamily="18" charset="0"/>
              </a:rPr>
              <a:t>to </a:t>
            </a:r>
            <a:r>
              <a:rPr lang="en-US" sz="2400" dirty="0" smtClean="0">
                <a:cs typeface="Times New Roman" pitchFamily="18" charset="0"/>
              </a:rPr>
              <a:t>GS-15.</a:t>
            </a:r>
            <a:endParaRPr lang="en-US" sz="2400" dirty="0">
              <a:cs typeface="Times New Roman" pitchFamily="18" charset="0"/>
            </a:endParaRPr>
          </a:p>
          <a:p>
            <a:pPr marL="114300" lvl="0" indent="0">
              <a:lnSpc>
                <a:spcPts val="2000"/>
              </a:lnSpc>
              <a:spcBef>
                <a:spcPts val="600"/>
              </a:spcBef>
              <a:buNone/>
            </a:pPr>
            <a:r>
              <a:rPr lang="en-US" sz="2400" dirty="0" smtClean="0"/>
              <a:t>Many agencies have hired candidates from the Shared List, including: </a:t>
            </a:r>
            <a:r>
              <a:rPr lang="en-US" sz="2400" dirty="0"/>
              <a:t>Centers for Disease Control and Prevention; Defense Contract Audit Agency; Defense Contract Management Agency; Defense Logistics Agency; Department of Agriculture; Department of Commerce; Department of Defense; Department of Education; Department of Energy; Department of Health and Human Services; Department of Homeland Security; Department of Housing and Urban Development; Department of the Interior; Department of Justice; Department of Labor; Department of the Navy; Department of Transportation; Department of the Treasury; Federal Aviation Administration; Federal Mine Safety and Health Review Commission; Food and Drug Administration; General Services Administration; Internal Revenue Service; National Oceanic and Atmospheric Administration; Office of Personnel Management; Social Security Administration; Veterans Affairs; National Security </a:t>
            </a:r>
            <a:r>
              <a:rPr lang="en-US" sz="2400" dirty="0" smtClean="0"/>
              <a:t>Agency</a:t>
            </a:r>
          </a:p>
          <a:p>
            <a:pPr marL="114300" lvl="0" indent="0" algn="r">
              <a:buNone/>
            </a:pPr>
            <a:r>
              <a:rPr lang="en-US" sz="2400" dirty="0"/>
              <a:t>	</a:t>
            </a:r>
            <a:r>
              <a:rPr lang="en-US" sz="2100" dirty="0" smtClean="0"/>
              <a:t>Note: The above is not an exhaustive list. </a:t>
            </a:r>
            <a:endParaRPr lang="en-US" sz="2100" dirty="0"/>
          </a:p>
          <a:p>
            <a:pPr marL="0" indent="0">
              <a:buFont typeface="Wingdings" pitchFamily="2" charset="2"/>
              <a:buNone/>
              <a:defRPr/>
            </a:pPr>
            <a:endParaRPr lang="en-US" sz="2800" dirty="0">
              <a:cs typeface="Times New Roman" pitchFamily="18" charset="0"/>
            </a:endParaRPr>
          </a:p>
          <a:p>
            <a:endParaRPr lang="en-US" dirty="0"/>
          </a:p>
        </p:txBody>
      </p:sp>
    </p:spTree>
    <p:extLst>
      <p:ext uri="{BB962C8B-B14F-4D97-AF65-F5344CB8AC3E}">
        <p14:creationId xmlns:p14="http://schemas.microsoft.com/office/powerpoint/2010/main" val="24712926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en-US" sz="3200" dirty="0" smtClean="0">
                <a:ea typeface="ＭＳ Ｐゴシック" pitchFamily="34" charset="-128"/>
              </a:rPr>
              <a:t>OPM Shared List Job Occupations</a:t>
            </a:r>
            <a:r>
              <a:rPr lang="en-US" dirty="0" smtClean="0">
                <a:ea typeface="ＭＳ Ｐゴシック" pitchFamily="34" charset="-128"/>
              </a:rPr>
              <a:t/>
            </a:r>
            <a:br>
              <a:rPr lang="en-US" dirty="0" smtClean="0">
                <a:ea typeface="ＭＳ Ｐゴシック" pitchFamily="34" charset="-128"/>
              </a:rPr>
            </a:br>
            <a:endParaRPr lang="en-US" sz="2400" dirty="0" smtClean="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1170644671"/>
              </p:ext>
            </p:extLst>
          </p:nvPr>
        </p:nvGraphicFramePr>
        <p:xfrm>
          <a:off x="457201" y="1295399"/>
          <a:ext cx="7848600" cy="4495801"/>
        </p:xfrm>
        <a:graphic>
          <a:graphicData uri="http://schemas.openxmlformats.org/drawingml/2006/table">
            <a:tbl>
              <a:tblPr firstRow="1" bandRow="1">
                <a:tableStyleId>{BC89EF96-8CEA-46FF-86C4-4CE0E7609802}</a:tableStyleId>
              </a:tblPr>
              <a:tblGrid>
                <a:gridCol w="2616200"/>
                <a:gridCol w="2349241"/>
                <a:gridCol w="2883159"/>
              </a:tblGrid>
              <a:tr h="925606">
                <a:tc>
                  <a:txBody>
                    <a:bodyPr/>
                    <a:lstStyle/>
                    <a:p>
                      <a:pPr>
                        <a:buFont typeface="Arial" pitchFamily="34" charset="0"/>
                        <a:buNone/>
                      </a:pPr>
                      <a:endParaRPr lang="en-US" sz="1600" b="0" baseline="0" dirty="0" smtClean="0">
                        <a:latin typeface="Arial" pitchFamily="34" charset="0"/>
                        <a:cs typeface="Arial" pitchFamily="34" charset="0"/>
                      </a:endParaRPr>
                    </a:p>
                    <a:p>
                      <a:pPr>
                        <a:buFont typeface="Arial" pitchFamily="34" charset="0"/>
                        <a:buChar char="•"/>
                      </a:pPr>
                      <a:r>
                        <a:rPr lang="en-US" sz="1600" b="0" baseline="0" dirty="0" smtClean="0">
                          <a:latin typeface="Arial" pitchFamily="34" charset="0"/>
                          <a:cs typeface="Arial" pitchFamily="34" charset="0"/>
                        </a:rPr>
                        <a:t> Accountant</a:t>
                      </a:r>
                      <a:endParaRPr lang="en-US" sz="1600" b="0" dirty="0">
                        <a:latin typeface="Arial" pitchFamily="34" charset="0"/>
                        <a:cs typeface="Arial" pitchFamily="34" charset="0"/>
                      </a:endParaRPr>
                    </a:p>
                  </a:txBody>
                  <a:tcPr/>
                </a:tc>
                <a:tc>
                  <a:txBody>
                    <a:bodyPr/>
                    <a:lstStyle/>
                    <a:p>
                      <a:pPr>
                        <a:buFont typeface="Arial" pitchFamily="34" charset="0"/>
                        <a:buNone/>
                      </a:pPr>
                      <a:endParaRPr lang="en-US" sz="1600" b="0" baseline="0" dirty="0" smtClean="0">
                        <a:latin typeface="Arial" pitchFamily="34" charset="0"/>
                        <a:cs typeface="Arial" pitchFamily="34" charset="0"/>
                      </a:endParaRPr>
                    </a:p>
                    <a:p>
                      <a:pPr>
                        <a:buFont typeface="Arial" pitchFamily="34" charset="0"/>
                        <a:buChar char="•"/>
                      </a:pPr>
                      <a:r>
                        <a:rPr lang="en-US" sz="1600" b="0" baseline="0" dirty="0" smtClean="0">
                          <a:latin typeface="Arial" pitchFamily="34" charset="0"/>
                          <a:cs typeface="Arial" pitchFamily="34" charset="0"/>
                        </a:rPr>
                        <a:t> Budget Analyst</a:t>
                      </a:r>
                      <a:endParaRPr lang="en-US" sz="1600" b="0" dirty="0">
                        <a:latin typeface="Arial" pitchFamily="34" charset="0"/>
                        <a:cs typeface="Arial" pitchFamily="34" charset="0"/>
                      </a:endParaRPr>
                    </a:p>
                  </a:txBody>
                  <a:tcPr/>
                </a:tc>
                <a:tc>
                  <a:txBody>
                    <a:bodyPr/>
                    <a:lstStyle/>
                    <a:p>
                      <a:pPr>
                        <a:buFont typeface="Arial" pitchFamily="34" charset="0"/>
                        <a:buChar char="•"/>
                      </a:pPr>
                      <a:endParaRPr lang="en-US" sz="1600" b="0" dirty="0" smtClean="0">
                        <a:latin typeface="Arial" pitchFamily="34" charset="0"/>
                        <a:cs typeface="Arial" pitchFamily="34" charset="0"/>
                      </a:endParaRPr>
                    </a:p>
                    <a:p>
                      <a:pPr>
                        <a:buFont typeface="Arial" pitchFamily="34" charset="0"/>
                        <a:buChar char="•"/>
                      </a:pPr>
                      <a:r>
                        <a:rPr lang="en-US" sz="1600" b="0" dirty="0" smtClean="0">
                          <a:latin typeface="Arial" pitchFamily="34" charset="0"/>
                          <a:cs typeface="Arial" pitchFamily="34" charset="0"/>
                        </a:rPr>
                        <a:t> Contact</a:t>
                      </a:r>
                      <a:r>
                        <a:rPr lang="en-US" sz="1600" b="0" baseline="0" dirty="0" smtClean="0">
                          <a:latin typeface="Arial" pitchFamily="34" charset="0"/>
                          <a:cs typeface="Arial" pitchFamily="34" charset="0"/>
                        </a:rPr>
                        <a:t> Representative</a:t>
                      </a:r>
                      <a:endParaRPr lang="en-US" sz="1600" b="0" dirty="0">
                        <a:latin typeface="Arial" pitchFamily="34" charset="0"/>
                        <a:cs typeface="Arial" pitchFamily="34" charset="0"/>
                      </a:endParaRPr>
                    </a:p>
                  </a:txBody>
                  <a:tcPr/>
                </a:tc>
              </a:tr>
              <a:tr h="1190065">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Contract</a:t>
                      </a:r>
                      <a:r>
                        <a:rPr lang="en-US" sz="1600" baseline="0" dirty="0" smtClean="0">
                          <a:latin typeface="Arial" pitchFamily="34" charset="0"/>
                          <a:cs typeface="Arial" pitchFamily="34" charset="0"/>
                        </a:rPr>
                        <a:t> Specialist</a:t>
                      </a:r>
                      <a:endParaRPr lang="en-US" sz="1600" dirty="0">
                        <a:latin typeface="Arial" pitchFamily="34" charset="0"/>
                        <a:cs typeface="Arial" pitchFamily="34" charset="0"/>
                      </a:endParaRPr>
                    </a:p>
                  </a:txBody>
                  <a:tcPr>
                    <a:noFill/>
                  </a:tcPr>
                </a:tc>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Human Resources Specialist</a:t>
                      </a:r>
                      <a:endParaRPr lang="en-US" sz="1600" dirty="0">
                        <a:latin typeface="Arial" pitchFamily="34" charset="0"/>
                        <a:cs typeface="Arial" pitchFamily="34" charset="0"/>
                      </a:endParaRPr>
                    </a:p>
                  </a:txBody>
                  <a:tcPr>
                    <a:noFill/>
                  </a:tcPr>
                </a:tc>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Financial</a:t>
                      </a:r>
                      <a:r>
                        <a:rPr lang="en-US" sz="1600" baseline="0" dirty="0" smtClean="0">
                          <a:latin typeface="Arial" pitchFamily="34" charset="0"/>
                          <a:cs typeface="Arial" pitchFamily="34" charset="0"/>
                        </a:rPr>
                        <a:t> Management Specialist</a:t>
                      </a:r>
                      <a:endParaRPr lang="en-US" sz="1600" dirty="0">
                        <a:latin typeface="Arial" pitchFamily="34" charset="0"/>
                        <a:cs typeface="Arial" pitchFamily="34" charset="0"/>
                      </a:endParaRPr>
                    </a:p>
                  </a:txBody>
                  <a:tcPr>
                    <a:noFill/>
                  </a:tcPr>
                </a:tc>
              </a:tr>
              <a:tr h="1190065">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Information</a:t>
                      </a:r>
                      <a:r>
                        <a:rPr lang="en-US" sz="1600" baseline="0" dirty="0" smtClean="0">
                          <a:latin typeface="Arial" pitchFamily="34" charset="0"/>
                          <a:cs typeface="Arial" pitchFamily="34" charset="0"/>
                        </a:rPr>
                        <a:t> Technology Specialist</a:t>
                      </a:r>
                      <a:endParaRPr lang="en-US" sz="1600" dirty="0">
                        <a:latin typeface="Arial" pitchFamily="34" charset="0"/>
                        <a:cs typeface="Arial" pitchFamily="34" charset="0"/>
                      </a:endParaRPr>
                    </a:p>
                  </a:txBody>
                  <a:tcPr/>
                </a:tc>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Secretary</a:t>
                      </a:r>
                      <a:endParaRPr lang="en-US" sz="1600" dirty="0">
                        <a:latin typeface="Arial" pitchFamily="34" charset="0"/>
                        <a:cs typeface="Arial" pitchFamily="34" charset="0"/>
                      </a:endParaRPr>
                    </a:p>
                  </a:txBody>
                  <a:tcPr/>
                </a:tc>
                <a:tc>
                  <a:txBody>
                    <a:bodyPr/>
                    <a:lstStyle/>
                    <a:p>
                      <a:endParaRPr lang="en-US" sz="1600" dirty="0" smtClean="0">
                        <a:latin typeface="Arial" pitchFamily="34" charset="0"/>
                        <a:cs typeface="Arial" pitchFamily="34" charset="0"/>
                      </a:endParaRPr>
                    </a:p>
                    <a:p>
                      <a:pPr>
                        <a:buFont typeface="Arial" pitchFamily="34" charset="0"/>
                        <a:buChar char="•"/>
                      </a:pPr>
                      <a:r>
                        <a:rPr lang="en-US" sz="1600" dirty="0" smtClean="0">
                          <a:latin typeface="Arial" pitchFamily="34" charset="0"/>
                          <a:cs typeface="Arial" pitchFamily="34" charset="0"/>
                        </a:rPr>
                        <a:t> Miscellaneous</a:t>
                      </a:r>
                      <a:r>
                        <a:rPr lang="en-US" sz="1600" baseline="0" dirty="0" smtClean="0">
                          <a:latin typeface="Arial" pitchFamily="34" charset="0"/>
                          <a:cs typeface="Arial" pitchFamily="34" charset="0"/>
                        </a:rPr>
                        <a:t> Clerk and Assistant</a:t>
                      </a:r>
                      <a:endParaRPr lang="en-US" sz="1600" dirty="0">
                        <a:latin typeface="Arial" pitchFamily="34" charset="0"/>
                        <a:cs typeface="Arial" pitchFamily="34" charset="0"/>
                      </a:endParaRPr>
                    </a:p>
                  </a:txBody>
                  <a:tcPr/>
                </a:tc>
              </a:tr>
              <a:tr h="1190065">
                <a:tc>
                  <a:txBody>
                    <a:bodyPr/>
                    <a:lstStyle/>
                    <a:p>
                      <a:endParaRPr lang="en-US" sz="1600" dirty="0" smtClean="0">
                        <a:latin typeface="Arial" pitchFamily="34" charset="0"/>
                        <a:cs typeface="Arial" pitchFamily="34" charset="0"/>
                      </a:endParaRPr>
                    </a:p>
                    <a:p>
                      <a:pPr>
                        <a:buFont typeface="Arial" pitchFamily="34" charset="0"/>
                        <a:buChar char="•"/>
                      </a:pPr>
                      <a:r>
                        <a:rPr lang="en-US" sz="1600" baseline="0" dirty="0" smtClean="0">
                          <a:latin typeface="Arial" pitchFamily="34" charset="0"/>
                          <a:cs typeface="Arial" pitchFamily="34" charset="0"/>
                        </a:rPr>
                        <a:t> Human Resources Assistant</a:t>
                      </a:r>
                      <a:endParaRPr lang="en-US" sz="1600" dirty="0">
                        <a:latin typeface="Arial" pitchFamily="34" charset="0"/>
                        <a:cs typeface="Arial" pitchFamily="34" charset="0"/>
                      </a:endParaRPr>
                    </a:p>
                  </a:txBody>
                  <a:tcPr>
                    <a:noFill/>
                  </a:tcPr>
                </a:tc>
                <a:tc>
                  <a:txBody>
                    <a:bodyPr/>
                    <a:lstStyle/>
                    <a:p>
                      <a:r>
                        <a:rPr lang="en-US" sz="1600" dirty="0" smtClean="0">
                          <a:latin typeface="Arial" pitchFamily="34" charset="0"/>
                          <a:cs typeface="Arial" pitchFamily="34" charset="0"/>
                        </a:rPr>
                        <a:t>Sciences</a:t>
                      </a:r>
                      <a:r>
                        <a:rPr lang="en-US" sz="1600" baseline="0" dirty="0" smtClean="0">
                          <a:latin typeface="Arial" pitchFamily="34" charset="0"/>
                          <a:cs typeface="Arial" pitchFamily="34" charset="0"/>
                        </a:rPr>
                        <a:t> – US FWS BPA**</a:t>
                      </a:r>
                      <a:endParaRPr lang="en-US" sz="1600" dirty="0" smtClean="0">
                        <a:latin typeface="Arial" pitchFamily="34" charset="0"/>
                        <a:cs typeface="Arial" pitchFamily="34" charset="0"/>
                      </a:endParaRPr>
                    </a:p>
                    <a:p>
                      <a:pPr>
                        <a:buFont typeface="Arial" pitchFamily="34" charset="0"/>
                        <a:buNone/>
                      </a:pPr>
                      <a:endParaRPr lang="en-US" sz="1600" dirty="0">
                        <a:latin typeface="Arial" pitchFamily="34" charset="0"/>
                        <a:cs typeface="Arial" pitchFamily="34" charset="0"/>
                      </a:endParaRPr>
                    </a:p>
                  </a:txBody>
                  <a:tcPr>
                    <a:solidFill>
                      <a:schemeClr val="tx1">
                        <a:lumMod val="85000"/>
                        <a:lumOff val="15000"/>
                        <a:alpha val="20000"/>
                      </a:schemeClr>
                    </a:solidFill>
                  </a:tcPr>
                </a:tc>
                <a:tc>
                  <a:txBody>
                    <a:bodyPr/>
                    <a:lstStyle/>
                    <a:p>
                      <a:r>
                        <a:rPr lang="en-US" sz="1600" dirty="0" smtClean="0">
                          <a:latin typeface="Arial" pitchFamily="34" charset="0"/>
                          <a:cs typeface="Arial" pitchFamily="34" charset="0"/>
                        </a:rPr>
                        <a:t>Medical Fields</a:t>
                      </a:r>
                      <a:r>
                        <a:rPr lang="en-US" sz="1600" baseline="0" dirty="0" smtClean="0">
                          <a:latin typeface="Arial" pitchFamily="34" charset="0"/>
                          <a:cs typeface="Arial" pitchFamily="34" charset="0"/>
                        </a:rPr>
                        <a:t> – VA BPA**</a:t>
                      </a:r>
                      <a:endParaRPr lang="en-US" sz="1600" dirty="0" smtClean="0">
                        <a:latin typeface="Arial" pitchFamily="34" charset="0"/>
                        <a:cs typeface="Arial" pitchFamily="34" charset="0"/>
                      </a:endParaRPr>
                    </a:p>
                    <a:p>
                      <a:pPr>
                        <a:buFont typeface="Arial" pitchFamily="34" charset="0"/>
                        <a:buNone/>
                      </a:pPr>
                      <a:endParaRPr lang="en-US" sz="1600" dirty="0">
                        <a:latin typeface="Arial" pitchFamily="34" charset="0"/>
                        <a:cs typeface="Arial" pitchFamily="34" charset="0"/>
                      </a:endParaRPr>
                    </a:p>
                  </a:txBody>
                  <a:tcPr>
                    <a:solidFill>
                      <a:schemeClr val="tx1">
                        <a:lumMod val="85000"/>
                        <a:lumOff val="15000"/>
                        <a:alpha val="20000"/>
                      </a:schemeClr>
                    </a:solidFill>
                  </a:tcPr>
                </a:tc>
              </a:tr>
            </a:tbl>
          </a:graphicData>
        </a:graphic>
      </p:graphicFrame>
      <p:sp>
        <p:nvSpPr>
          <p:cNvPr id="18457" name="Title 1"/>
          <p:cNvSpPr txBox="1">
            <a:spLocks/>
          </p:cNvSpPr>
          <p:nvPr/>
        </p:nvSpPr>
        <p:spPr bwMode="auto">
          <a:xfrm>
            <a:off x="609600" y="5943600"/>
            <a:ext cx="7924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2400">
                <a:solidFill>
                  <a:schemeClr val="tx1"/>
                </a:solidFill>
                <a:latin typeface="Arial" charset="0"/>
                <a:ea typeface="ＭＳ Ｐゴシック" pitchFamily="34" charset="-128"/>
              </a:defRPr>
            </a:lvl9pPr>
          </a:lstStyle>
          <a:p>
            <a:pPr>
              <a:lnSpc>
                <a:spcPct val="90000"/>
              </a:lnSpc>
            </a:pPr>
            <a:r>
              <a:rPr lang="en-US" sz="1800" b="1" dirty="0">
                <a:solidFill>
                  <a:srgbClr val="005397"/>
                </a:solidFill>
              </a:rPr>
              <a:t>** Blanket Purchase Agreements (BPA) for customized recruitment</a:t>
            </a:r>
          </a:p>
        </p:txBody>
      </p:sp>
    </p:spTree>
    <p:extLst>
      <p:ext uri="{BB962C8B-B14F-4D97-AF65-F5344CB8AC3E}">
        <p14:creationId xmlns:p14="http://schemas.microsoft.com/office/powerpoint/2010/main" val="919910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0" y="609600"/>
            <a:ext cx="3048000" cy="5105400"/>
          </a:xfrm>
        </p:spPr>
        <p:txBody>
          <a:bodyPr/>
          <a:lstStyle/>
          <a:p>
            <a:pPr algn="ctr"/>
            <a:r>
              <a:rPr lang="en-US" dirty="0" smtClean="0"/>
              <a:t>Permanent Federal Workforce</a:t>
            </a:r>
            <a:br>
              <a:rPr lang="en-US" dirty="0" smtClean="0"/>
            </a:br>
            <a:r>
              <a:rPr lang="en-US" dirty="0"/>
              <a:t/>
            </a:r>
            <a:br>
              <a:rPr lang="en-US" dirty="0"/>
            </a:br>
            <a:r>
              <a:rPr lang="en-US" sz="3200" dirty="0"/>
              <a:t>More people with disabilities work for the Federal Government now than in the past </a:t>
            </a:r>
            <a:r>
              <a:rPr lang="en-US" sz="3200" dirty="0" smtClean="0"/>
              <a:t>32 </a:t>
            </a:r>
            <a:r>
              <a:rPr lang="en-US" sz="3200" dirty="0"/>
              <a:t>years.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47841222"/>
              </p:ext>
            </p:extLst>
          </p:nvPr>
        </p:nvGraphicFramePr>
        <p:xfrm>
          <a:off x="-1" y="10"/>
          <a:ext cx="6096002" cy="6857997"/>
        </p:xfrm>
        <a:graphic>
          <a:graphicData uri="http://schemas.openxmlformats.org/drawingml/2006/table">
            <a:tbl>
              <a:tblPr firstRow="1" firstCol="1" bandRow="1"/>
              <a:tblGrid>
                <a:gridCol w="638629"/>
                <a:gridCol w="908424"/>
                <a:gridCol w="817581"/>
                <a:gridCol w="638629"/>
                <a:gridCol w="818264"/>
                <a:gridCol w="614723"/>
                <a:gridCol w="1045029"/>
                <a:gridCol w="614723"/>
              </a:tblGrid>
              <a:tr h="735936">
                <a:tc>
                  <a:txBody>
                    <a:bodyPr/>
                    <a:lstStyle/>
                    <a:p>
                      <a:pPr marL="0" marR="0" algn="ctr">
                        <a:spcBef>
                          <a:spcPts val="0"/>
                        </a:spcBef>
                        <a:spcAft>
                          <a:spcPts val="0"/>
                        </a:spcAft>
                      </a:pPr>
                      <a:r>
                        <a:rPr lang="en-US" sz="800" dirty="0">
                          <a:solidFill>
                            <a:srgbClr val="000000"/>
                          </a:solidFill>
                          <a:effectLst/>
                          <a:latin typeface="Calibri"/>
                          <a:ea typeface="Times New Roman"/>
                        </a:rPr>
                        <a:t>FISCAL YEAR</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5BE97"/>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ALL ON BOARD</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TARGETED DISABILITY</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79646"/>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79646"/>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ALL DISABILITY</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9795"/>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9795"/>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ALL DISABILITY INCLUDING 30% OR MORE VETERANS</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2D69A"/>
                    </a:solidFill>
                  </a:tcPr>
                </a:tc>
                <a:tc>
                  <a:txBody>
                    <a:bodyPr/>
                    <a:lstStyle/>
                    <a:p>
                      <a:pPr marL="0" marR="0" algn="ctr">
                        <a:spcBef>
                          <a:spcPts val="0"/>
                        </a:spcBef>
                        <a:spcAft>
                          <a:spcPts val="0"/>
                        </a:spcAft>
                      </a:pPr>
                      <a:r>
                        <a:rPr lang="en-US" sz="800" dirty="0">
                          <a:solidFill>
                            <a:srgbClr val="000000"/>
                          </a:solidFill>
                          <a:effectLst/>
                          <a:latin typeface="Calibri"/>
                          <a:ea typeface="Times New Roman"/>
                        </a:rPr>
                        <a:t>%</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2D69A"/>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1,779,834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14,624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0.82%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121,013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125,067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1,772,572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15,260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0.86%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118,254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6.67%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124,364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1,779,131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15,723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116,149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123,850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1,764,968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16,557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114,828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124,169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1,780,789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17,708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116,389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126,742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1,809,339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18,883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117,336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129,001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1,789,529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19,347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115,587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127,900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1,822,004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20,151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116,392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6.39%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129,321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1,821,824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20,570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117,614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6.46%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130,745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1,845,876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21,288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121,628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6.59%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134,930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1,848,435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21,693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124,932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6.76%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138,099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1,877,323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22,493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129,743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143,023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7.62%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1,879,894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23,036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137,699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150,809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1,823,193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22,713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135,146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148,043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8.12%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1,755,221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21,989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129,227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142,191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8.10%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1,693,177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21,245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124,031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7.33%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137,050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1,640,258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20,212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118,268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7.21%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131,683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1,585,408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19,190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112,983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126,831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1,556,531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18,507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109,479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123,957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1999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1,536,156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18,051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107,392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122,571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7.98%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1,524,883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17,730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105,898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121,756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7.98%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1,536,627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17,564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106,102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123,088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1,579,254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17,417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108,828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127,417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1,582,636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17,187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110,127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129,782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8.20%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1,602,773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16,917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110,222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134,025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8.36%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1,611,400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16,458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110,213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137,578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8.54%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1,608,157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16,048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109,777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140,622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8.74%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1,618,159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15,910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111,251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145,486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1,673,249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16,030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114,654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6.85%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154,555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9.24%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2009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1,757,105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16,560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121,750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6.93%</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169,530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9.65%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2010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1,831,719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17,445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129,546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7.07%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187,068</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10.21%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2011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1,856,580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17,845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0.96%</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137,551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7.41%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203,694</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10.97%</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85517">
                <a:tc>
                  <a:txBody>
                    <a:bodyPr/>
                    <a:lstStyle/>
                    <a:p>
                      <a:pPr marL="0" marR="0">
                        <a:spcBef>
                          <a:spcPts val="0"/>
                        </a:spcBef>
                        <a:spcAft>
                          <a:spcPts val="0"/>
                        </a:spcAft>
                      </a:pPr>
                      <a:r>
                        <a:rPr lang="en-US" sz="800" dirty="0">
                          <a:solidFill>
                            <a:srgbClr val="000000"/>
                          </a:solidFill>
                          <a:effectLst/>
                          <a:latin typeface="Calibri"/>
                          <a:ea typeface="Times New Roman"/>
                        </a:rPr>
                        <a:t>2012</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1,850,311</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18,319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0.99%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148,009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8.00%</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DDC"/>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219,975</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r">
                        <a:spcBef>
                          <a:spcPts val="0"/>
                        </a:spcBef>
                        <a:spcAft>
                          <a:spcPts val="0"/>
                        </a:spcAft>
                      </a:pPr>
                      <a:r>
                        <a:rPr lang="en-US" sz="800" dirty="0">
                          <a:solidFill>
                            <a:srgbClr val="000000"/>
                          </a:solidFill>
                          <a:effectLst/>
                          <a:latin typeface="Calibri"/>
                          <a:ea typeface="Times New Roman"/>
                        </a:rPr>
                        <a:t>11.89%</a:t>
                      </a:r>
                      <a:endParaRPr lang="en-US" sz="1000" dirty="0">
                        <a:effectLst/>
                        <a:latin typeface="Times New Roman"/>
                        <a:ea typeface="Times New Roman"/>
                      </a:endParaRPr>
                    </a:p>
                  </a:txBody>
                  <a:tcPr marL="57955" marR="579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
        <p:nvSpPr>
          <p:cNvPr id="3" name="Slide Number Placeholder 2"/>
          <p:cNvSpPr>
            <a:spLocks noGrp="1"/>
          </p:cNvSpPr>
          <p:nvPr>
            <p:ph type="sldNum" sz="quarter" idx="12"/>
          </p:nvPr>
        </p:nvSpPr>
        <p:spPr/>
        <p:txBody>
          <a:bodyPr/>
          <a:lstStyle/>
          <a:p>
            <a:fld id="{A1984DCB-81CA-4D06-B0A6-3970C28695E7}" type="slidenum">
              <a:rPr lang="en-US" smtClean="0"/>
              <a:pPr/>
              <a:t>4</a:t>
            </a:fld>
            <a:endParaRPr lang="en-US" dirty="0"/>
          </a:p>
        </p:txBody>
      </p:sp>
    </p:spTree>
    <p:extLst>
      <p:ext uri="{BB962C8B-B14F-4D97-AF65-F5344CB8AC3E}">
        <p14:creationId xmlns:p14="http://schemas.microsoft.com/office/powerpoint/2010/main" val="3934942859"/>
      </p:ext>
    </p:extLst>
  </p:cSld>
  <p:clrMapOvr>
    <a:masterClrMapping/>
  </p:clrMapOvr>
  <p:transition xmlns:p14="http://schemas.microsoft.com/office/powerpoint/2010/mai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ea typeface="ＭＳ Ｐゴシック" pitchFamily="34" charset="-128"/>
              </a:rPr>
              <a:t>Bender Recruitment Process</a:t>
            </a:r>
          </a:p>
        </p:txBody>
      </p:sp>
      <p:pic>
        <p:nvPicPr>
          <p:cNvPr id="20483" name="Picture 3"/>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261938" y="1524001"/>
            <a:ext cx="8120061"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2592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ea typeface="ＭＳ Ｐゴシック" pitchFamily="34" charset="-128"/>
              </a:rPr>
              <a:t>Bender Recruitment Process</a:t>
            </a:r>
          </a:p>
        </p:txBody>
      </p:sp>
      <p:pic>
        <p:nvPicPr>
          <p:cNvPr id="19459" name="Picture 2"/>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533400" y="1295400"/>
            <a:ext cx="7924800" cy="505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3563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ea typeface="ＭＳ Ｐゴシック" pitchFamily="34" charset="-128"/>
              </a:rPr>
              <a:t>Candidate Screening</a:t>
            </a:r>
          </a:p>
        </p:txBody>
      </p:sp>
      <p:sp>
        <p:nvSpPr>
          <p:cNvPr id="21507" name="Content Placeholder 2"/>
          <p:cNvSpPr>
            <a:spLocks noGrp="1"/>
          </p:cNvSpPr>
          <p:nvPr>
            <p:ph idx="1"/>
          </p:nvPr>
        </p:nvSpPr>
        <p:spPr>
          <a:xfrm>
            <a:off x="381000" y="1371600"/>
            <a:ext cx="4054475" cy="4876800"/>
          </a:xfrm>
        </p:spPr>
        <p:txBody>
          <a:bodyPr/>
          <a:lstStyle/>
          <a:p>
            <a:pPr>
              <a:buClrTx/>
              <a:buSzPct val="75000"/>
              <a:buFont typeface="Arial" charset="0"/>
              <a:buChar char="•"/>
            </a:pPr>
            <a:r>
              <a:rPr lang="en-US" sz="2800" dirty="0" smtClean="0">
                <a:ea typeface="ＭＳ Ｐゴシック" pitchFamily="34" charset="-128"/>
              </a:rPr>
              <a:t>Education</a:t>
            </a:r>
          </a:p>
          <a:p>
            <a:pPr lvl="1">
              <a:buClrTx/>
              <a:buSzPct val="75000"/>
              <a:buFont typeface="Courier New" pitchFamily="49" charset="0"/>
              <a:buChar char="o"/>
            </a:pPr>
            <a:r>
              <a:rPr lang="en-US" sz="2800" dirty="0" smtClean="0">
                <a:ea typeface="ＭＳ Ｐゴシック" pitchFamily="34" charset="-128"/>
              </a:rPr>
              <a:t>QPA/GPA</a:t>
            </a:r>
          </a:p>
          <a:p>
            <a:pPr lvl="1">
              <a:buClrTx/>
              <a:buSzPct val="75000"/>
              <a:buFont typeface="Courier New" pitchFamily="49" charset="0"/>
              <a:buChar char="o"/>
            </a:pPr>
            <a:r>
              <a:rPr lang="en-US" sz="2800" dirty="0" smtClean="0">
                <a:ea typeface="ＭＳ Ｐゴシック" pitchFamily="34" charset="-128"/>
              </a:rPr>
              <a:t>Degree</a:t>
            </a:r>
          </a:p>
          <a:p>
            <a:pPr>
              <a:buClrTx/>
              <a:buSzPct val="75000"/>
              <a:buFont typeface="Arial" charset="0"/>
              <a:buChar char="•"/>
            </a:pPr>
            <a:r>
              <a:rPr lang="en-US" sz="2800" dirty="0" smtClean="0">
                <a:ea typeface="ＭＳ Ｐゴシック" pitchFamily="34" charset="-128"/>
              </a:rPr>
              <a:t>Experience</a:t>
            </a:r>
          </a:p>
          <a:p>
            <a:pPr>
              <a:buClrTx/>
              <a:buSzPct val="75000"/>
              <a:buFont typeface="Arial" charset="0"/>
              <a:buChar char="•"/>
            </a:pPr>
            <a:r>
              <a:rPr lang="en-US" sz="2800" dirty="0" smtClean="0">
                <a:ea typeface="ＭＳ Ｐゴシック" pitchFamily="34" charset="-128"/>
              </a:rPr>
              <a:t>Position Requirements Match</a:t>
            </a:r>
          </a:p>
        </p:txBody>
      </p:sp>
      <p:pic>
        <p:nvPicPr>
          <p:cNvPr id="21508" name="Picture 2"/>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81000" y="5715000"/>
            <a:ext cx="3886199"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4"/>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648201" y="5715000"/>
            <a:ext cx="37338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Content Placeholder 2"/>
          <p:cNvSpPr txBox="1">
            <a:spLocks/>
          </p:cNvSpPr>
          <p:nvPr/>
        </p:nvSpPr>
        <p:spPr bwMode="auto">
          <a:xfrm>
            <a:off x="4648200" y="1295400"/>
            <a:ext cx="4054475"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algn="ctr"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algn="ctr"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algn="ctr"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algn="ctr" eaLnBrk="0" fontAlgn="base" hangingPunct="0">
              <a:spcBef>
                <a:spcPct val="0"/>
              </a:spcBef>
              <a:spcAft>
                <a:spcPct val="0"/>
              </a:spcAft>
              <a:defRPr sz="2400">
                <a:solidFill>
                  <a:schemeClr val="tx1"/>
                </a:solidFill>
                <a:latin typeface="Arial" charset="0"/>
                <a:ea typeface="ＭＳ Ｐゴシック" pitchFamily="34" charset="-128"/>
              </a:defRPr>
            </a:lvl9pPr>
          </a:lstStyle>
          <a:p>
            <a:pPr algn="l">
              <a:spcBef>
                <a:spcPct val="30000"/>
              </a:spcBef>
              <a:buSzPct val="75000"/>
              <a:buFont typeface="Arial" charset="0"/>
              <a:buChar char="•"/>
            </a:pPr>
            <a:r>
              <a:rPr lang="en-US" sz="2800" dirty="0">
                <a:latin typeface="Arial" pitchFamily="34" charset="0"/>
                <a:cs typeface="Arial" pitchFamily="34" charset="0"/>
              </a:rPr>
              <a:t>Position preference</a:t>
            </a:r>
          </a:p>
          <a:p>
            <a:pPr algn="l">
              <a:spcBef>
                <a:spcPct val="30000"/>
              </a:spcBef>
              <a:buSzPct val="75000"/>
              <a:buFont typeface="Arial" charset="0"/>
              <a:buChar char="•"/>
            </a:pPr>
            <a:r>
              <a:rPr lang="en-US" sz="2800" dirty="0">
                <a:latin typeface="Arial" pitchFamily="34" charset="0"/>
                <a:cs typeface="Arial" pitchFamily="34" charset="0"/>
              </a:rPr>
              <a:t>Geographic preference</a:t>
            </a:r>
          </a:p>
          <a:p>
            <a:pPr algn="l">
              <a:spcBef>
                <a:spcPct val="30000"/>
              </a:spcBef>
              <a:buSzPct val="75000"/>
              <a:buFont typeface="Arial" charset="0"/>
              <a:buChar char="•"/>
            </a:pPr>
            <a:r>
              <a:rPr lang="en-US" sz="2800" dirty="0">
                <a:latin typeface="Arial" pitchFamily="34" charset="0"/>
                <a:cs typeface="Arial" pitchFamily="34" charset="0"/>
              </a:rPr>
              <a:t>Attitude</a:t>
            </a:r>
          </a:p>
          <a:p>
            <a:pPr algn="l">
              <a:spcBef>
                <a:spcPct val="30000"/>
              </a:spcBef>
              <a:buSzPct val="75000"/>
              <a:buFont typeface="Arial" charset="0"/>
              <a:buChar char="•"/>
            </a:pPr>
            <a:r>
              <a:rPr lang="en-US" sz="2800" dirty="0">
                <a:latin typeface="Arial" pitchFamily="34" charset="0"/>
                <a:cs typeface="Arial" pitchFamily="34" charset="0"/>
              </a:rPr>
              <a:t>Flexibility</a:t>
            </a:r>
          </a:p>
          <a:p>
            <a:pPr algn="l">
              <a:spcBef>
                <a:spcPct val="30000"/>
              </a:spcBef>
              <a:buSzPct val="75000"/>
              <a:buFont typeface="Arial" charset="0"/>
              <a:buChar char="•"/>
            </a:pPr>
            <a:r>
              <a:rPr lang="en-US" sz="2800" dirty="0">
                <a:latin typeface="Arial" pitchFamily="34" charset="0"/>
                <a:cs typeface="Arial" pitchFamily="34" charset="0"/>
              </a:rPr>
              <a:t>Responsiveness</a:t>
            </a:r>
          </a:p>
          <a:p>
            <a:pPr algn="l">
              <a:spcBef>
                <a:spcPct val="30000"/>
              </a:spcBef>
              <a:buSzPct val="75000"/>
              <a:buFont typeface="Arial" charset="0"/>
              <a:buChar char="•"/>
            </a:pPr>
            <a:r>
              <a:rPr lang="en-US" sz="2800" dirty="0">
                <a:latin typeface="Arial" pitchFamily="34" charset="0"/>
                <a:cs typeface="Arial" pitchFamily="34" charset="0"/>
              </a:rPr>
              <a:t>Desire to do the job</a:t>
            </a:r>
          </a:p>
        </p:txBody>
      </p:sp>
    </p:spTree>
    <p:extLst>
      <p:ext uri="{BB962C8B-B14F-4D97-AF65-F5344CB8AC3E}">
        <p14:creationId xmlns:p14="http://schemas.microsoft.com/office/powerpoint/2010/main" val="2035117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ea typeface="ＭＳ Ｐゴシック" pitchFamily="34" charset="-128"/>
              </a:rPr>
              <a:t>OPM Shared List Process</a:t>
            </a:r>
          </a:p>
        </p:txBody>
      </p:sp>
      <p:sp>
        <p:nvSpPr>
          <p:cNvPr id="3" name="Content Placeholder 2"/>
          <p:cNvSpPr>
            <a:spLocks noGrp="1"/>
          </p:cNvSpPr>
          <p:nvPr>
            <p:ph idx="1"/>
          </p:nvPr>
        </p:nvSpPr>
        <p:spPr>
          <a:xfrm>
            <a:off x="609600" y="1371600"/>
            <a:ext cx="7924800" cy="4419600"/>
          </a:xfrm>
        </p:spPr>
        <p:txBody>
          <a:bodyPr/>
          <a:lstStyle/>
          <a:p>
            <a:pPr>
              <a:buClrTx/>
              <a:buSzPct val="75000"/>
              <a:defRPr/>
            </a:pPr>
            <a:r>
              <a:rPr lang="en-US" dirty="0"/>
              <a:t>People with disabilities may apply for inclusion in the Shared List by e-mailing a resume to </a:t>
            </a:r>
            <a:r>
              <a:rPr lang="en-US" dirty="0">
                <a:hlinkClick r:id="rId3"/>
              </a:rPr>
              <a:t>resume@benderconsult.com</a:t>
            </a:r>
            <a:r>
              <a:rPr lang="en-US" dirty="0"/>
              <a:t>, or applying on-line at </a:t>
            </a:r>
            <a:r>
              <a:rPr lang="en-US" dirty="0">
                <a:hlinkClick r:id="rId4"/>
              </a:rPr>
              <a:t>www.benderconsult.com</a:t>
            </a:r>
            <a:r>
              <a:rPr lang="en-US" dirty="0" smtClean="0"/>
              <a:t>.</a:t>
            </a:r>
          </a:p>
          <a:p>
            <a:pPr>
              <a:buClrTx/>
              <a:buSzPct val="75000"/>
              <a:defRPr/>
            </a:pPr>
            <a:endParaRPr lang="en-US" sz="800" dirty="0"/>
          </a:p>
          <a:p>
            <a:pPr>
              <a:buClrTx/>
              <a:buSzPct val="75000"/>
              <a:buFont typeface="Arial" pitchFamily="34" charset="0"/>
              <a:buChar char="•"/>
              <a:defRPr/>
            </a:pPr>
            <a:r>
              <a:rPr lang="en-US" b="1" dirty="0" smtClean="0"/>
              <a:t>Agency </a:t>
            </a:r>
            <a:r>
              <a:rPr lang="en-US" b="1" dirty="0"/>
              <a:t>representatives </a:t>
            </a:r>
            <a:r>
              <a:rPr lang="en-US" dirty="0"/>
              <a:t>schedule interviews directly with the candidates and provide any necessary accommodations for the interview process.</a:t>
            </a:r>
            <a:endParaRPr lang="en-US" b="1" dirty="0"/>
          </a:p>
          <a:p>
            <a:pPr>
              <a:defRPr/>
            </a:pPr>
            <a:endParaRPr lang="en-US" dirty="0"/>
          </a:p>
        </p:txBody>
      </p:sp>
    </p:spTree>
    <p:extLst>
      <p:ext uri="{BB962C8B-B14F-4D97-AF65-F5344CB8AC3E}">
        <p14:creationId xmlns:p14="http://schemas.microsoft.com/office/powerpoint/2010/main" val="1997971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229600" cy="1143000"/>
          </a:xfrm>
        </p:spPr>
        <p:txBody>
          <a:bodyPr/>
          <a:lstStyle/>
          <a:p>
            <a:pPr algn="ctr"/>
            <a:r>
              <a:rPr lang="en-US" dirty="0" smtClean="0"/>
              <a:t>3. Reasonable Accommodations  </a:t>
            </a:r>
            <a:endParaRPr lang="en-US" dirty="0"/>
          </a:p>
        </p:txBody>
      </p:sp>
      <p:sp>
        <p:nvSpPr>
          <p:cNvPr id="3" name="Content Placeholder 2"/>
          <p:cNvSpPr>
            <a:spLocks noGrp="1"/>
          </p:cNvSpPr>
          <p:nvPr>
            <p:ph idx="1"/>
          </p:nvPr>
        </p:nvSpPr>
        <p:spPr/>
        <p:txBody>
          <a:bodyPr>
            <a:normAutofit/>
          </a:bodyPr>
          <a:lstStyle/>
          <a:p>
            <a:pPr>
              <a:buClrTx/>
            </a:pPr>
            <a:r>
              <a:rPr lang="en-US" sz="3000" dirty="0" smtClean="0"/>
              <a:t> Educate </a:t>
            </a:r>
            <a:r>
              <a:rPr lang="en-US" sz="3000" dirty="0"/>
              <a:t>employees </a:t>
            </a:r>
            <a:r>
              <a:rPr lang="en-US" sz="3000" dirty="0" smtClean="0"/>
              <a:t>about  reasonable accommodations.</a:t>
            </a:r>
          </a:p>
          <a:p>
            <a:pPr>
              <a:buClrTx/>
            </a:pPr>
            <a:r>
              <a:rPr lang="en-US" sz="3000" dirty="0" smtClean="0"/>
              <a:t> Centralized Accommodation Funding</a:t>
            </a:r>
          </a:p>
          <a:p>
            <a:pPr>
              <a:buClrTx/>
            </a:pPr>
            <a:r>
              <a:rPr lang="en-US" sz="3000" dirty="0" smtClean="0"/>
              <a:t> Support reasonable accommodations policies and procedures </a:t>
            </a:r>
          </a:p>
          <a:p>
            <a:pPr>
              <a:buClrTx/>
            </a:pPr>
            <a:r>
              <a:rPr lang="en-US" sz="3000" dirty="0" smtClean="0"/>
              <a:t> Ensure information technology   systems are fully accessible </a:t>
            </a:r>
            <a:endParaRPr lang="en-US" sz="3000" dirty="0"/>
          </a:p>
          <a:p>
            <a:endParaRPr lang="en-US"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44</a:t>
            </a:fld>
            <a:endParaRPr lang="en-US" dirty="0"/>
          </a:p>
        </p:txBody>
      </p:sp>
    </p:spTree>
    <p:extLst>
      <p:ext uri="{BB962C8B-B14F-4D97-AF65-F5344CB8AC3E}">
        <p14:creationId xmlns:p14="http://schemas.microsoft.com/office/powerpoint/2010/main" val="4534406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92162"/>
          </a:xfrm>
        </p:spPr>
        <p:txBody>
          <a:bodyPr/>
          <a:lstStyle/>
          <a:p>
            <a:pPr algn="ctr"/>
            <a:r>
              <a:rPr lang="en-US" dirty="0" smtClean="0"/>
              <a:t>4. Retention &amp; Advancement</a:t>
            </a:r>
            <a:endParaRPr lang="en-US" dirty="0"/>
          </a:p>
        </p:txBody>
      </p:sp>
      <p:sp>
        <p:nvSpPr>
          <p:cNvPr id="3" name="Content Placeholder 2"/>
          <p:cNvSpPr>
            <a:spLocks noGrp="1"/>
          </p:cNvSpPr>
          <p:nvPr>
            <p:ph idx="1"/>
          </p:nvPr>
        </p:nvSpPr>
        <p:spPr>
          <a:xfrm>
            <a:off x="152400" y="1143000"/>
            <a:ext cx="8191500" cy="5562600"/>
          </a:xfrm>
        </p:spPr>
        <p:txBody>
          <a:bodyPr>
            <a:normAutofit fontScale="92500" lnSpcReduction="10000"/>
          </a:bodyPr>
          <a:lstStyle/>
          <a:p>
            <a:pPr>
              <a:buClrTx/>
              <a:buFont typeface="Arial" pitchFamily="34" charset="0"/>
              <a:buChar char="•"/>
            </a:pPr>
            <a:r>
              <a:rPr lang="en-US" sz="2600" dirty="0" smtClean="0"/>
              <a:t>Utilize </a:t>
            </a:r>
            <a:r>
              <a:rPr lang="en-US" sz="2600" dirty="0"/>
              <a:t>return to work as the first option for workers who acquire </a:t>
            </a:r>
            <a:r>
              <a:rPr lang="en-US" sz="2600" dirty="0" smtClean="0"/>
              <a:t>disabilities</a:t>
            </a:r>
          </a:p>
          <a:p>
            <a:pPr>
              <a:buClrTx/>
              <a:buFont typeface="Arial" pitchFamily="34" charset="0"/>
              <a:buChar char="•"/>
            </a:pPr>
            <a:endParaRPr lang="en-US" sz="900" dirty="0" smtClean="0"/>
          </a:p>
          <a:p>
            <a:pPr>
              <a:buClrTx/>
              <a:buFont typeface="Arial" pitchFamily="34" charset="0"/>
              <a:buChar char="•"/>
            </a:pPr>
            <a:r>
              <a:rPr lang="en-US" sz="2600" dirty="0" smtClean="0"/>
              <a:t>Conduct exit interviews and stay interviews</a:t>
            </a:r>
          </a:p>
          <a:p>
            <a:pPr>
              <a:buClrTx/>
              <a:buFont typeface="Arial" pitchFamily="34" charset="0"/>
              <a:buChar char="•"/>
            </a:pPr>
            <a:endParaRPr lang="en-US" sz="900" dirty="0" smtClean="0"/>
          </a:p>
          <a:p>
            <a:pPr>
              <a:buClrTx/>
              <a:buFont typeface="Arial" pitchFamily="34" charset="0"/>
              <a:buChar char="•"/>
            </a:pPr>
            <a:r>
              <a:rPr lang="en-US" sz="2600" dirty="0" smtClean="0"/>
              <a:t>Support career development trainings and plans</a:t>
            </a:r>
          </a:p>
          <a:p>
            <a:pPr>
              <a:buClrTx/>
              <a:buFont typeface="Arial" pitchFamily="34" charset="0"/>
              <a:buChar char="•"/>
            </a:pPr>
            <a:endParaRPr lang="en-US" sz="900" dirty="0" smtClean="0"/>
          </a:p>
          <a:p>
            <a:pPr>
              <a:buClrTx/>
              <a:buFont typeface="Arial" pitchFamily="34" charset="0"/>
              <a:buChar char="•"/>
            </a:pPr>
            <a:r>
              <a:rPr lang="en-US" sz="2600" dirty="0" smtClean="0"/>
              <a:t>Hire  and promote people with disabilities at all levels</a:t>
            </a:r>
          </a:p>
          <a:p>
            <a:pPr>
              <a:buClrTx/>
              <a:buFont typeface="Arial" pitchFamily="34" charset="0"/>
              <a:buChar char="•"/>
            </a:pPr>
            <a:endParaRPr lang="en-US" sz="900" dirty="0" smtClean="0"/>
          </a:p>
          <a:p>
            <a:pPr>
              <a:buClrTx/>
              <a:buFont typeface="Arial" pitchFamily="34" charset="0"/>
              <a:buChar char="•"/>
            </a:pPr>
            <a:r>
              <a:rPr lang="en-US" sz="2600" dirty="0"/>
              <a:t>Create and support Employee Resource </a:t>
            </a:r>
            <a:r>
              <a:rPr lang="en-US" sz="2600" dirty="0" smtClean="0"/>
              <a:t>Groups</a:t>
            </a:r>
          </a:p>
          <a:p>
            <a:pPr>
              <a:buClrTx/>
              <a:buFont typeface="Arial" pitchFamily="34" charset="0"/>
              <a:buChar char="•"/>
            </a:pPr>
            <a:endParaRPr lang="en-US" sz="900" dirty="0" smtClean="0"/>
          </a:p>
          <a:p>
            <a:pPr>
              <a:buClrTx/>
              <a:buFont typeface="Arial" pitchFamily="34" charset="0"/>
              <a:buChar char="•"/>
            </a:pPr>
            <a:r>
              <a:rPr lang="en-US" sz="2600" dirty="0"/>
              <a:t>Train managers on disability etiquette and best </a:t>
            </a:r>
            <a:r>
              <a:rPr lang="en-US" sz="2600" dirty="0" smtClean="0"/>
              <a:t>practices</a:t>
            </a:r>
          </a:p>
          <a:p>
            <a:pPr>
              <a:buClrTx/>
              <a:buFont typeface="Arial" pitchFamily="34" charset="0"/>
              <a:buChar char="•"/>
            </a:pPr>
            <a:endParaRPr lang="en-US" sz="900" dirty="0"/>
          </a:p>
          <a:p>
            <a:pPr>
              <a:buClrTx/>
              <a:buFont typeface="Arial" pitchFamily="34" charset="0"/>
              <a:buChar char="•"/>
            </a:pPr>
            <a:r>
              <a:rPr lang="en-US" sz="2600" dirty="0"/>
              <a:t>Develop emergency management plans that specifically address the needs of employees with disabilities</a:t>
            </a:r>
            <a:r>
              <a:rPr lang="en-US" sz="2600" dirty="0" smtClean="0"/>
              <a:t>.</a:t>
            </a:r>
          </a:p>
          <a:p>
            <a:pPr>
              <a:buClrTx/>
              <a:buFont typeface="Arial" pitchFamily="34" charset="0"/>
              <a:buChar char="•"/>
            </a:pPr>
            <a:endParaRPr lang="en-US" sz="900" dirty="0"/>
          </a:p>
          <a:p>
            <a:pPr>
              <a:buClrTx/>
              <a:buFont typeface="Arial" pitchFamily="34" charset="0"/>
              <a:buChar char="•"/>
            </a:pPr>
            <a:r>
              <a:rPr lang="en-US" sz="2600" dirty="0" smtClean="0"/>
              <a:t>Utilize communities </a:t>
            </a:r>
            <a:r>
              <a:rPr lang="en-US" sz="2600" dirty="0"/>
              <a:t>of practice on employment of people with disabilities. </a:t>
            </a:r>
          </a:p>
          <a:p>
            <a:pPr>
              <a:buFont typeface="Arial" pitchFamily="34" charset="0"/>
              <a:buChar char="•"/>
            </a:pPr>
            <a:endParaRPr lang="en-US" sz="2800"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45</a:t>
            </a:fld>
            <a:endParaRPr lang="en-US" dirty="0"/>
          </a:p>
        </p:txBody>
      </p:sp>
    </p:spTree>
    <p:extLst>
      <p:ext uri="{BB962C8B-B14F-4D97-AF65-F5344CB8AC3E}">
        <p14:creationId xmlns:p14="http://schemas.microsoft.com/office/powerpoint/2010/main" val="31712606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a:ext>
            </a:extLst>
          </a:blip>
          <a:stretch>
            <a:fillRect/>
          </a:stretch>
        </p:blipFill>
        <p:spPr>
          <a:xfrm>
            <a:off x="933153" y="1143000"/>
            <a:ext cx="6686847" cy="4419600"/>
          </a:xfrm>
        </p:spPr>
      </p:pic>
      <p:sp>
        <p:nvSpPr>
          <p:cNvPr id="2" name="Slide Number Placeholder 1"/>
          <p:cNvSpPr>
            <a:spLocks noGrp="1"/>
          </p:cNvSpPr>
          <p:nvPr>
            <p:ph type="sldNum" sz="quarter" idx="12"/>
          </p:nvPr>
        </p:nvSpPr>
        <p:spPr/>
        <p:txBody>
          <a:bodyPr/>
          <a:lstStyle/>
          <a:p>
            <a:fld id="{A1984DCB-81CA-4D06-B0A6-3970C28695E7}" type="slidenum">
              <a:rPr lang="en-US" smtClean="0"/>
              <a:pPr/>
              <a:t>46</a:t>
            </a:fld>
            <a:endParaRPr lang="en-US" dirty="0"/>
          </a:p>
        </p:txBody>
      </p:sp>
    </p:spTree>
    <p:extLst>
      <p:ext uri="{BB962C8B-B14F-4D97-AF65-F5344CB8AC3E}">
        <p14:creationId xmlns:p14="http://schemas.microsoft.com/office/powerpoint/2010/main" val="3535680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Additional Resources  </a:t>
            </a:r>
            <a:endParaRPr lang="en-US" dirty="0"/>
          </a:p>
        </p:txBody>
      </p:sp>
      <p:sp>
        <p:nvSpPr>
          <p:cNvPr id="3" name="Content Placeholder 2"/>
          <p:cNvSpPr>
            <a:spLocks noGrp="1"/>
          </p:cNvSpPr>
          <p:nvPr>
            <p:ph idx="1"/>
          </p:nvPr>
        </p:nvSpPr>
        <p:spPr>
          <a:xfrm>
            <a:off x="152400" y="1600200"/>
            <a:ext cx="7924800" cy="4800600"/>
          </a:xfrm>
        </p:spPr>
        <p:txBody>
          <a:bodyPr>
            <a:normAutofit/>
          </a:bodyPr>
          <a:lstStyle/>
          <a:p>
            <a:pPr>
              <a:buClrTx/>
            </a:pPr>
            <a:r>
              <a:rPr lang="en-US" sz="2000" dirty="0" smtClean="0"/>
              <a:t>A Better </a:t>
            </a:r>
            <a:r>
              <a:rPr lang="en-US" sz="2000" dirty="0"/>
              <a:t>B</a:t>
            </a:r>
            <a:r>
              <a:rPr lang="en-US" sz="2000" dirty="0" smtClean="0"/>
              <a:t>ottom </a:t>
            </a:r>
            <a:r>
              <a:rPr lang="en-US" sz="2000" dirty="0"/>
              <a:t>L</a:t>
            </a:r>
            <a:r>
              <a:rPr lang="en-US" sz="2000" dirty="0" smtClean="0"/>
              <a:t>ine: Employing People with Disabilities </a:t>
            </a:r>
            <a:r>
              <a:rPr lang="en-US" sz="2000" dirty="0"/>
              <a:t>– </a:t>
            </a:r>
            <a:r>
              <a:rPr lang="en-US" sz="2000" dirty="0" smtClean="0">
                <a:hlinkClick r:id="rId3"/>
              </a:rPr>
              <a:t>http</a:t>
            </a:r>
            <a:r>
              <a:rPr lang="en-US" sz="2000" dirty="0">
                <a:hlinkClick r:id="rId3"/>
              </a:rPr>
              <a:t>://</a:t>
            </a:r>
            <a:r>
              <a:rPr lang="en-US" sz="2000" dirty="0" smtClean="0">
                <a:hlinkClick r:id="rId3"/>
              </a:rPr>
              <a:t>www.nga.org/files/live/sites/NGA/files/pdf/2013/NGA_2013BetterBottomLineWeb.pdf</a:t>
            </a:r>
            <a:endParaRPr lang="en-US" sz="2000" dirty="0" smtClean="0"/>
          </a:p>
          <a:p>
            <a:pPr>
              <a:buClrTx/>
            </a:pPr>
            <a:endParaRPr lang="en-US" sz="800" dirty="0" smtClean="0"/>
          </a:p>
          <a:p>
            <a:pPr>
              <a:buClrTx/>
            </a:pPr>
            <a:r>
              <a:rPr lang="en-US" sz="2000" dirty="0"/>
              <a:t>OPM Disability Employment – </a:t>
            </a:r>
            <a:r>
              <a:rPr lang="en-US" sz="2000" dirty="0">
                <a:hlinkClick r:id="rId4"/>
              </a:rPr>
              <a:t>http://www.opm.gov/policy-data-oversight/disability-employment/getting-a-job/</a:t>
            </a:r>
            <a:r>
              <a:rPr lang="en-US" sz="2000" dirty="0"/>
              <a:t> </a:t>
            </a:r>
            <a:endParaRPr lang="en-US" sz="2000" dirty="0" smtClean="0"/>
          </a:p>
          <a:p>
            <a:pPr>
              <a:buClrTx/>
            </a:pPr>
            <a:endParaRPr lang="en-US" sz="800" dirty="0"/>
          </a:p>
          <a:p>
            <a:pPr>
              <a:buClrTx/>
            </a:pPr>
            <a:r>
              <a:rPr lang="en-US" sz="2000" dirty="0"/>
              <a:t> Summary of Promising and Emerging Practices for Enhancing the Employment of Individuals with Disabilities Included in Plans Submitted by Federal Agencies under Executive Order </a:t>
            </a:r>
            <a:r>
              <a:rPr lang="en-US" sz="2000" dirty="0" smtClean="0"/>
              <a:t>13548 </a:t>
            </a:r>
            <a:r>
              <a:rPr lang="en-US" sz="2000" dirty="0"/>
              <a:t>– </a:t>
            </a:r>
            <a:r>
              <a:rPr lang="en-US" sz="2000" dirty="0" smtClean="0">
                <a:hlinkClick r:id="rId5"/>
              </a:rPr>
              <a:t>http</a:t>
            </a:r>
            <a:r>
              <a:rPr lang="en-US" sz="2000" dirty="0">
                <a:hlinkClick r:id="rId5"/>
              </a:rPr>
              <a:t>://</a:t>
            </a:r>
            <a:r>
              <a:rPr lang="en-US" sz="2000" dirty="0" smtClean="0">
                <a:hlinkClick r:id="rId5"/>
              </a:rPr>
              <a:t>www.dol.gov/odep/pdf/2012EO13548.pdf</a:t>
            </a:r>
            <a:endParaRPr lang="en-US" sz="2000" dirty="0" smtClean="0"/>
          </a:p>
          <a:p>
            <a:pPr>
              <a:buClrTx/>
            </a:pPr>
            <a:endParaRPr lang="en-US" sz="800" dirty="0" smtClean="0"/>
          </a:p>
          <a:p>
            <a:pPr>
              <a:buClrTx/>
            </a:pPr>
            <a:r>
              <a:rPr lang="en-US" sz="2000" dirty="0" smtClean="0"/>
              <a:t>Department of Labor’s Office of Disability Employment Policy </a:t>
            </a:r>
            <a:r>
              <a:rPr lang="en-US" sz="2000" dirty="0"/>
              <a:t>– </a:t>
            </a:r>
            <a:r>
              <a:rPr lang="en-US" sz="2000" dirty="0" smtClean="0">
                <a:hlinkClick r:id="rId6"/>
              </a:rPr>
              <a:t>http</a:t>
            </a:r>
            <a:r>
              <a:rPr lang="en-US" sz="2000" dirty="0">
                <a:hlinkClick r:id="rId6"/>
              </a:rPr>
              <a:t>://www.dol.gov/odep/topics/FederalEmployment.htm</a:t>
            </a:r>
            <a:endParaRPr lang="en-US" sz="2000" dirty="0"/>
          </a:p>
        </p:txBody>
      </p:sp>
      <p:sp>
        <p:nvSpPr>
          <p:cNvPr id="4" name="Slide Number Placeholder 3"/>
          <p:cNvSpPr>
            <a:spLocks noGrp="1"/>
          </p:cNvSpPr>
          <p:nvPr>
            <p:ph type="sldNum" sz="quarter" idx="12"/>
          </p:nvPr>
        </p:nvSpPr>
        <p:spPr/>
        <p:txBody>
          <a:bodyPr/>
          <a:lstStyle/>
          <a:p>
            <a:fld id="{A1984DCB-81CA-4D06-B0A6-3970C28695E7}" type="slidenum">
              <a:rPr lang="en-US" smtClean="0"/>
              <a:pPr/>
              <a:t>47</a:t>
            </a:fld>
            <a:endParaRPr lang="en-US" dirty="0"/>
          </a:p>
        </p:txBody>
      </p:sp>
    </p:spTree>
    <p:extLst>
      <p:ext uri="{BB962C8B-B14F-4D97-AF65-F5344CB8AC3E}">
        <p14:creationId xmlns:p14="http://schemas.microsoft.com/office/powerpoint/2010/main" val="22381333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066800"/>
          </a:xfrm>
        </p:spPr>
        <p:txBody>
          <a:bodyPr/>
          <a:lstStyle/>
          <a:p>
            <a:pPr algn="ctr"/>
            <a:r>
              <a:rPr lang="en-US" dirty="0"/>
              <a:t>Additional Resources </a:t>
            </a:r>
          </a:p>
        </p:txBody>
      </p:sp>
      <p:sp>
        <p:nvSpPr>
          <p:cNvPr id="3" name="Content Placeholder 2"/>
          <p:cNvSpPr>
            <a:spLocks noGrp="1"/>
          </p:cNvSpPr>
          <p:nvPr>
            <p:ph idx="1"/>
          </p:nvPr>
        </p:nvSpPr>
        <p:spPr>
          <a:xfrm>
            <a:off x="228600" y="914400"/>
            <a:ext cx="8153400" cy="5791200"/>
          </a:xfrm>
        </p:spPr>
        <p:txBody>
          <a:bodyPr>
            <a:normAutofit/>
          </a:bodyPr>
          <a:lstStyle/>
          <a:p>
            <a:pPr>
              <a:buClrTx/>
            </a:pPr>
            <a:r>
              <a:rPr lang="en-US" sz="2000" dirty="0"/>
              <a:t>Equal Employment Opportunity Commission’s ABC’s of Schedule </a:t>
            </a:r>
            <a:r>
              <a:rPr lang="en-US" sz="2000" dirty="0" smtClean="0"/>
              <a:t>A </a:t>
            </a:r>
            <a:r>
              <a:rPr lang="en-US" sz="2000" dirty="0" smtClean="0">
                <a:hlinkClick r:id="rId3"/>
              </a:rPr>
              <a:t>http</a:t>
            </a:r>
            <a:r>
              <a:rPr lang="en-US" sz="2000" dirty="0">
                <a:hlinkClick r:id="rId3"/>
              </a:rPr>
              <a:t>://</a:t>
            </a:r>
            <a:r>
              <a:rPr lang="en-US" sz="2000" dirty="0" smtClean="0">
                <a:hlinkClick r:id="rId3"/>
              </a:rPr>
              <a:t>www.eeoc.gov/eeoc/initiatives/lead/abcs_of_schedule_a.cfm</a:t>
            </a:r>
            <a:endParaRPr lang="en-US" sz="2000" dirty="0"/>
          </a:p>
          <a:p>
            <a:pPr>
              <a:buClrTx/>
            </a:pPr>
            <a:endParaRPr lang="en-US" sz="900" dirty="0"/>
          </a:p>
          <a:p>
            <a:pPr>
              <a:buClrTx/>
            </a:pPr>
            <a:r>
              <a:rPr lang="en-US" sz="2000" dirty="0"/>
              <a:t>Improving the Participation Rate of People with </a:t>
            </a:r>
            <a:r>
              <a:rPr lang="en-US" sz="2000" dirty="0" smtClean="0"/>
              <a:t>Targeted </a:t>
            </a:r>
            <a:r>
              <a:rPr lang="en-US" sz="2000" dirty="0"/>
              <a:t>Disabilities in the Federal Work </a:t>
            </a:r>
            <a:r>
              <a:rPr lang="en-US" sz="2000" dirty="0" smtClean="0"/>
              <a:t>Force-  </a:t>
            </a:r>
            <a:r>
              <a:rPr lang="en-US" sz="2000" u="sng" dirty="0" smtClean="0">
                <a:hlinkClick r:id="rId4"/>
              </a:rPr>
              <a:t>http</a:t>
            </a:r>
            <a:r>
              <a:rPr lang="en-US" sz="2000" u="sng" dirty="0">
                <a:hlinkClick r:id="rId4"/>
              </a:rPr>
              <a:t>://</a:t>
            </a:r>
            <a:r>
              <a:rPr lang="en-US" sz="2000" u="sng" dirty="0" smtClean="0">
                <a:hlinkClick r:id="rId4"/>
              </a:rPr>
              <a:t>www.eeoc.gov/federal/reports/pwtd.html</a:t>
            </a:r>
            <a:endParaRPr lang="en-US" sz="2000" u="sng" dirty="0" smtClean="0"/>
          </a:p>
          <a:p>
            <a:pPr>
              <a:buClrTx/>
            </a:pPr>
            <a:endParaRPr lang="en-US" sz="800" dirty="0" smtClean="0"/>
          </a:p>
          <a:p>
            <a:pPr>
              <a:buClrTx/>
            </a:pPr>
            <a:r>
              <a:rPr lang="en-US" sz="2000" dirty="0" smtClean="0"/>
              <a:t>The Employment Environment: Employer Perspectives, Policies and Practices Regarding the Employment of Persons with Disabilities by Cornell University Employment and Disability Institute- </a:t>
            </a:r>
            <a:r>
              <a:rPr lang="en-US" sz="2000" dirty="0" smtClean="0">
                <a:hlinkClick r:id="rId5"/>
              </a:rPr>
              <a:t>http</a:t>
            </a:r>
            <a:r>
              <a:rPr lang="en-US" sz="2000" dirty="0">
                <a:hlinkClick r:id="rId5"/>
              </a:rPr>
              <a:t>://</a:t>
            </a:r>
            <a:r>
              <a:rPr lang="en-US" sz="2000" dirty="0" smtClean="0">
                <a:hlinkClick r:id="rId5"/>
              </a:rPr>
              <a:t>digitalcommons.ilr.cornell.edu/cgi/viewcontent.cgi?article=1328&amp;context=edicollect</a:t>
            </a:r>
            <a:endParaRPr lang="en-US" sz="2000" dirty="0" smtClean="0"/>
          </a:p>
          <a:p>
            <a:pPr>
              <a:buClrTx/>
            </a:pPr>
            <a:endParaRPr lang="en-US" sz="800" dirty="0" smtClean="0"/>
          </a:p>
          <a:p>
            <a:pPr>
              <a:buClrTx/>
            </a:pPr>
            <a:r>
              <a:rPr lang="en-US" sz="2000" dirty="0"/>
              <a:t>States as Model Employers of People with </a:t>
            </a:r>
            <a:r>
              <a:rPr lang="en-US" sz="2000" dirty="0" smtClean="0"/>
              <a:t>Disabilities By </a:t>
            </a:r>
            <a:r>
              <a:rPr lang="en-US" sz="2000" dirty="0"/>
              <a:t>Kathy Krepcio and Savannah </a:t>
            </a:r>
            <a:r>
              <a:rPr lang="en-US" sz="2000" dirty="0" smtClean="0"/>
              <a:t>Barnett at the John J. Heldrich </a:t>
            </a:r>
            <a:r>
              <a:rPr lang="en-US" sz="2000" dirty="0"/>
              <a:t>Center for Workforce </a:t>
            </a:r>
            <a:r>
              <a:rPr lang="en-US" sz="2000" dirty="0" smtClean="0"/>
              <a:t>Development, Rutgers</a:t>
            </a:r>
            <a:r>
              <a:rPr lang="en-US" sz="2000" dirty="0"/>
              <a:t>, the State University of New </a:t>
            </a:r>
            <a:r>
              <a:rPr lang="en-US" sz="2000" dirty="0" smtClean="0"/>
              <a:t>Jersey- </a:t>
            </a:r>
            <a:r>
              <a:rPr lang="en-US" sz="2000" dirty="0" smtClean="0">
                <a:hlinkClick r:id="rId6"/>
              </a:rPr>
              <a:t>http</a:t>
            </a:r>
            <a:r>
              <a:rPr lang="en-US" sz="2000" dirty="0">
                <a:hlinkClick r:id="rId6"/>
              </a:rPr>
              <a:t>://</a:t>
            </a:r>
            <a:r>
              <a:rPr lang="en-US" sz="2000" dirty="0" smtClean="0">
                <a:hlinkClick r:id="rId6"/>
              </a:rPr>
              <a:t>askearn.org/docs/StateModel.pdf</a:t>
            </a:r>
            <a:endParaRPr lang="en-US" sz="2000" dirty="0" smtClean="0"/>
          </a:p>
        </p:txBody>
      </p:sp>
      <p:sp>
        <p:nvSpPr>
          <p:cNvPr id="4" name="Slide Number Placeholder 3"/>
          <p:cNvSpPr>
            <a:spLocks noGrp="1"/>
          </p:cNvSpPr>
          <p:nvPr>
            <p:ph type="sldNum" sz="quarter" idx="12"/>
          </p:nvPr>
        </p:nvSpPr>
        <p:spPr/>
        <p:txBody>
          <a:bodyPr/>
          <a:lstStyle/>
          <a:p>
            <a:fld id="{A1984DCB-81CA-4D06-B0A6-3970C28695E7}" type="slidenum">
              <a:rPr lang="en-US" smtClean="0"/>
              <a:pPr/>
              <a:t>48</a:t>
            </a:fld>
            <a:endParaRPr lang="en-US" dirty="0"/>
          </a:p>
        </p:txBody>
      </p:sp>
    </p:spTree>
    <p:extLst>
      <p:ext uri="{BB962C8B-B14F-4D97-AF65-F5344CB8AC3E}">
        <p14:creationId xmlns:p14="http://schemas.microsoft.com/office/powerpoint/2010/main" val="2690441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a:r>
              <a:rPr lang="en-US" sz="3200" dirty="0" smtClean="0">
                <a:ea typeface="ＭＳ Ｐゴシック" pitchFamily="34" charset="-128"/>
              </a:rPr>
              <a:t>Contact Information</a:t>
            </a:r>
          </a:p>
        </p:txBody>
      </p:sp>
      <p:sp>
        <p:nvSpPr>
          <p:cNvPr id="3" name="Content Placeholder 2"/>
          <p:cNvSpPr>
            <a:spLocks noGrp="1"/>
          </p:cNvSpPr>
          <p:nvPr>
            <p:ph idx="1"/>
          </p:nvPr>
        </p:nvSpPr>
        <p:spPr>
          <a:xfrm>
            <a:off x="609600" y="2362200"/>
            <a:ext cx="7924800" cy="3886200"/>
          </a:xfrm>
        </p:spPr>
        <p:txBody>
          <a:bodyPr/>
          <a:lstStyle/>
          <a:p>
            <a:pPr marL="0" indent="0">
              <a:buFont typeface="Wingdings" pitchFamily="2" charset="2"/>
              <a:buNone/>
              <a:defRPr/>
            </a:pPr>
            <a:r>
              <a:rPr lang="en-US" dirty="0" smtClean="0"/>
              <a:t>Phone: 202.606.0020</a:t>
            </a:r>
          </a:p>
          <a:p>
            <a:pPr marL="0" indent="0">
              <a:buFont typeface="Wingdings" pitchFamily="2" charset="2"/>
              <a:buNone/>
              <a:defRPr/>
            </a:pPr>
            <a:r>
              <a:rPr lang="en-US" dirty="0" smtClean="0"/>
              <a:t>Email: </a:t>
            </a:r>
            <a:r>
              <a:rPr lang="en-US" dirty="0" smtClean="0">
                <a:hlinkClick r:id="rId3"/>
              </a:rPr>
              <a:t>disabilityemployment@opm.gov</a:t>
            </a:r>
            <a:endParaRPr lang="en-US" dirty="0" smtClean="0"/>
          </a:p>
          <a:p>
            <a:pPr marL="0" indent="0">
              <a:buFont typeface="Wingdings" pitchFamily="2" charset="2"/>
              <a:buNone/>
              <a:defRPr/>
            </a:pPr>
            <a:r>
              <a:rPr lang="en-US" dirty="0" smtClean="0"/>
              <a:t>Additional Resources: </a:t>
            </a:r>
            <a:r>
              <a:rPr lang="en-US" dirty="0" smtClean="0">
                <a:hlinkClick r:id="rId4"/>
              </a:rPr>
              <a:t>www.opm.gov/disability</a:t>
            </a:r>
            <a:endParaRPr lang="en-US" dirty="0" smtClean="0"/>
          </a:p>
          <a:p>
            <a:pPr marL="0" indent="0" algn="ctr">
              <a:buFont typeface="Wingdings" pitchFamily="2" charset="2"/>
              <a:buNone/>
              <a:defRPr/>
            </a:pPr>
            <a:endParaRPr lang="en-US" dirty="0"/>
          </a:p>
          <a:p>
            <a:pPr>
              <a:defRPr/>
            </a:pPr>
            <a:endParaRPr lang="en-US" dirty="0"/>
          </a:p>
        </p:txBody>
      </p:sp>
    </p:spTree>
    <p:extLst>
      <p:ext uri="{BB962C8B-B14F-4D97-AF65-F5344CB8AC3E}">
        <p14:creationId xmlns:p14="http://schemas.microsoft.com/office/powerpoint/2010/main" val="448703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A Hiring</a:t>
            </a:r>
            <a:endParaRPr lang="en-US" dirty="0"/>
          </a:p>
        </p:txBody>
      </p:sp>
      <p:sp>
        <p:nvSpPr>
          <p:cNvPr id="3" name="Content Placeholder 2"/>
          <p:cNvSpPr>
            <a:spLocks noGrp="1"/>
          </p:cNvSpPr>
          <p:nvPr>
            <p:ph idx="1"/>
          </p:nvPr>
        </p:nvSpPr>
        <p:spPr/>
        <p:txBody>
          <a:bodyPr>
            <a:normAutofit/>
          </a:bodyPr>
          <a:lstStyle/>
          <a:p>
            <a:r>
              <a:rPr lang="en-US" sz="3200" dirty="0"/>
              <a:t>In FY 2011, .98 percent of overall hiring were Schedule A appointees, doubling its use from FY </a:t>
            </a:r>
            <a:r>
              <a:rPr lang="en-US" sz="3200" dirty="0" smtClean="0"/>
              <a:t>2010.</a:t>
            </a:r>
          </a:p>
          <a:p>
            <a:r>
              <a:rPr lang="en-US" sz="3200" dirty="0" smtClean="0"/>
              <a:t>In FY </a:t>
            </a:r>
            <a:r>
              <a:rPr lang="en-US" sz="3200" dirty="0"/>
              <a:t>2012 </a:t>
            </a:r>
            <a:r>
              <a:rPr lang="en-US" sz="3200" dirty="0" smtClean="0"/>
              <a:t>the </a:t>
            </a:r>
            <a:r>
              <a:rPr lang="en-US" sz="3200" dirty="0"/>
              <a:t>federal Government </a:t>
            </a:r>
            <a:r>
              <a:rPr lang="en-US" sz="3200" dirty="0" smtClean="0"/>
              <a:t>increased </a:t>
            </a:r>
            <a:r>
              <a:rPr lang="en-US" sz="3200" dirty="0"/>
              <a:t>Schedule A hiring to 1.51 percent of overall hiring. </a:t>
            </a:r>
          </a:p>
        </p:txBody>
      </p:sp>
      <p:sp>
        <p:nvSpPr>
          <p:cNvPr id="4" name="Slide Number Placeholder 3"/>
          <p:cNvSpPr>
            <a:spLocks noGrp="1"/>
          </p:cNvSpPr>
          <p:nvPr>
            <p:ph type="sldNum" sz="quarter" idx="12"/>
          </p:nvPr>
        </p:nvSpPr>
        <p:spPr/>
        <p:txBody>
          <a:bodyPr/>
          <a:lstStyle/>
          <a:p>
            <a:fld id="{A1984DCB-81CA-4D06-B0A6-3970C28695E7}" type="slidenum">
              <a:rPr lang="en-US" smtClean="0"/>
              <a:pPr/>
              <a:t>5</a:t>
            </a:fld>
            <a:endParaRPr lang="en-US" dirty="0"/>
          </a:p>
        </p:txBody>
      </p:sp>
    </p:spTree>
    <p:extLst>
      <p:ext uri="{BB962C8B-B14F-4D97-AF65-F5344CB8AC3E}">
        <p14:creationId xmlns:p14="http://schemas.microsoft.com/office/powerpoint/2010/main" val="660507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09600" y="304800"/>
            <a:ext cx="7620000" cy="914400"/>
          </a:xfrm>
        </p:spPr>
        <p:txBody>
          <a:bodyPr/>
          <a:lstStyle/>
          <a:p>
            <a:r>
              <a:rPr lang="en-US" dirty="0" smtClean="0"/>
              <a:t>GS 14’s and 15’s with Disabilities </a:t>
            </a:r>
            <a:endParaRPr lang="en-US" dirty="0" smtClean="0">
              <a:ea typeface="ＭＳ Ｐゴシック" pitchFamily="34" charset="-128"/>
            </a:endParaRPr>
          </a:p>
        </p:txBody>
      </p:sp>
      <p:sp>
        <p:nvSpPr>
          <p:cNvPr id="3" name="Content Placeholder 2"/>
          <p:cNvSpPr>
            <a:spLocks noGrp="1"/>
          </p:cNvSpPr>
          <p:nvPr>
            <p:ph idx="1"/>
          </p:nvPr>
        </p:nvSpPr>
        <p:spPr>
          <a:xfrm>
            <a:off x="609600" y="1828800"/>
            <a:ext cx="7924800" cy="4419600"/>
          </a:xfrm>
        </p:spPr>
        <p:txBody>
          <a:bodyPr/>
          <a:lstStyle/>
          <a:p>
            <a:r>
              <a:rPr lang="en-US" sz="3200" dirty="0"/>
              <a:t>FY 2012, GS 14’s and 15’s with disabilities increased from 7.69 in FY 2011 to 8.61 percent. </a:t>
            </a:r>
            <a:endParaRPr lang="en-US" sz="3200" dirty="0" smtClean="0"/>
          </a:p>
          <a:p>
            <a:r>
              <a:rPr lang="en-US" sz="3200" dirty="0" smtClean="0"/>
              <a:t>In </a:t>
            </a:r>
            <a:r>
              <a:rPr lang="en-US" sz="3200" dirty="0"/>
              <a:t>FY 2012, GS 14 and 15 new hires with disabilities increased from 12.24 percent in FY 2011 to 14.65 percent.</a:t>
            </a:r>
          </a:p>
          <a:p>
            <a:pPr lvl="0"/>
            <a:endParaRPr lang="en-US" sz="2000" dirty="0"/>
          </a:p>
          <a:p>
            <a:pPr>
              <a:defRPr/>
            </a:pPr>
            <a:endParaRPr lang="en-US" dirty="0"/>
          </a:p>
        </p:txBody>
      </p:sp>
      <p:sp>
        <p:nvSpPr>
          <p:cNvPr id="2" name="Slide Number Placeholder 1"/>
          <p:cNvSpPr>
            <a:spLocks noGrp="1"/>
          </p:cNvSpPr>
          <p:nvPr>
            <p:ph type="sldNum" sz="quarter" idx="12"/>
          </p:nvPr>
        </p:nvSpPr>
        <p:spPr/>
        <p:txBody>
          <a:bodyPr/>
          <a:lstStyle/>
          <a:p>
            <a:fld id="{A1984DCB-81CA-4D06-B0A6-3970C28695E7}" type="slidenum">
              <a:rPr lang="en-US" smtClean="0"/>
              <a:pPr/>
              <a:t>6</a:t>
            </a:fld>
            <a:endParaRPr lang="en-US" dirty="0"/>
          </a:p>
        </p:txBody>
      </p:sp>
    </p:spTree>
    <p:extLst>
      <p:ext uri="{BB962C8B-B14F-4D97-AF65-F5344CB8AC3E}">
        <p14:creationId xmlns:p14="http://schemas.microsoft.com/office/powerpoint/2010/main" val="3669177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7620000" cy="990600"/>
          </a:xfrm>
        </p:spPr>
        <p:txBody>
          <a:bodyPr/>
          <a:lstStyle/>
          <a:p>
            <a:r>
              <a:rPr lang="en-US" dirty="0" smtClean="0"/>
              <a:t>Change is Now!</a:t>
            </a:r>
            <a:endParaRPr lang="en-US" dirty="0"/>
          </a:p>
        </p:txBody>
      </p:sp>
      <p:sp>
        <p:nvSpPr>
          <p:cNvPr id="5" name="Content Placeholder 4"/>
          <p:cNvSpPr>
            <a:spLocks noGrp="1"/>
          </p:cNvSpPr>
          <p:nvPr>
            <p:ph sz="half" idx="1"/>
          </p:nvPr>
        </p:nvSpPr>
        <p:spPr>
          <a:xfrm>
            <a:off x="0" y="1143000"/>
            <a:ext cx="4876800" cy="5562600"/>
          </a:xfrm>
        </p:spPr>
        <p:txBody>
          <a:bodyPr>
            <a:noAutofit/>
          </a:bodyPr>
          <a:lstStyle/>
          <a:p>
            <a:pPr>
              <a:spcBef>
                <a:spcPts val="0"/>
              </a:spcBef>
              <a:buNone/>
            </a:pPr>
            <a:r>
              <a:rPr lang="en-US" sz="2200" dirty="0" smtClean="0"/>
              <a:t>“I call for public and private sector employers to set goals for boosting disability employment, greater  opportunities for entrepreneurs with disabilities, improved services to young people with disabilities that can lead to better employment outcomes after graduation, and bipartisan reforms  to the largest disability entitlement programs so that they consistently support the efforts of  people with disabilities to achieve success in the labor market and become part of the middle class.” </a:t>
            </a:r>
          </a:p>
          <a:p>
            <a:pPr>
              <a:buNone/>
            </a:pPr>
            <a:r>
              <a:rPr lang="en-US" sz="2200" dirty="0" smtClean="0"/>
              <a:t>Senator Tom Harkin</a:t>
            </a:r>
          </a:p>
          <a:p>
            <a:endParaRPr lang="en-US" dirty="0"/>
          </a:p>
        </p:txBody>
      </p:sp>
      <p:sp>
        <p:nvSpPr>
          <p:cNvPr id="6" name="Content Placeholder 5"/>
          <p:cNvSpPr>
            <a:spLocks noGrp="1"/>
          </p:cNvSpPr>
          <p:nvPr>
            <p:ph sz="half" idx="2"/>
          </p:nvPr>
        </p:nvSpPr>
        <p:spPr>
          <a:xfrm>
            <a:off x="4953000" y="1536192"/>
            <a:ext cx="3352800" cy="4940808"/>
          </a:xfrm>
        </p:spPr>
        <p:txBody>
          <a:bodyPr>
            <a:normAutofit fontScale="70000" lnSpcReduction="20000"/>
          </a:bodyPr>
          <a:lstStyle/>
          <a:p>
            <a:pPr marL="114300" indent="0">
              <a:lnSpc>
                <a:spcPct val="120000"/>
              </a:lnSpc>
              <a:buNone/>
            </a:pPr>
            <a:r>
              <a:rPr lang="en-US" sz="4600" dirty="0" smtClean="0"/>
              <a:t>Unfinished Business: Making Employment of People with </a:t>
            </a:r>
            <a:br>
              <a:rPr lang="en-US" sz="4600" dirty="0" smtClean="0"/>
            </a:br>
            <a:r>
              <a:rPr lang="en-US" sz="4600" dirty="0" smtClean="0"/>
              <a:t>Disabilities a National Priority</a:t>
            </a:r>
          </a:p>
          <a:p>
            <a:r>
              <a:rPr lang="en-US" sz="2900" dirty="0" smtClean="0">
                <a:hlinkClick r:id="rId3"/>
              </a:rPr>
              <a:t>http://www.harkin.senate.gov/documents/pdf/500469b49b364.pdf</a:t>
            </a:r>
            <a:r>
              <a:rPr lang="en-US" sz="2900" dirty="0" smtClean="0"/>
              <a:t>  </a:t>
            </a:r>
          </a:p>
          <a:p>
            <a:endParaRPr lang="en-US" dirty="0"/>
          </a:p>
        </p:txBody>
      </p:sp>
      <p:sp>
        <p:nvSpPr>
          <p:cNvPr id="2" name="Slide Number Placeholder 1"/>
          <p:cNvSpPr>
            <a:spLocks noGrp="1"/>
          </p:cNvSpPr>
          <p:nvPr>
            <p:ph type="sldNum" sz="quarter" idx="12"/>
          </p:nvPr>
        </p:nvSpPr>
        <p:spPr/>
        <p:txBody>
          <a:bodyPr/>
          <a:lstStyle/>
          <a:p>
            <a:fld id="{A1984DCB-81CA-4D06-B0A6-3970C28695E7}" type="slidenum">
              <a:rPr lang="en-US" smtClean="0"/>
              <a:pPr/>
              <a:t>7</a:t>
            </a:fld>
            <a:endParaRPr lang="en-US" dirty="0"/>
          </a:p>
        </p:txBody>
      </p:sp>
    </p:spTree>
    <p:extLst>
      <p:ext uri="{BB962C8B-B14F-4D97-AF65-F5344CB8AC3E}">
        <p14:creationId xmlns:p14="http://schemas.microsoft.com/office/powerpoint/2010/main" val="19656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914400"/>
          </a:xfrm>
        </p:spPr>
        <p:txBody>
          <a:bodyPr/>
          <a:lstStyle/>
          <a:p>
            <a:r>
              <a:rPr lang="en-US" dirty="0" smtClean="0"/>
              <a:t>Private Sector</a:t>
            </a:r>
            <a:endParaRPr lang="en-US" dirty="0"/>
          </a:p>
        </p:txBody>
      </p:sp>
      <p:sp>
        <p:nvSpPr>
          <p:cNvPr id="3" name="Content Placeholder 2"/>
          <p:cNvSpPr>
            <a:spLocks noGrp="1"/>
          </p:cNvSpPr>
          <p:nvPr>
            <p:ph sz="half" idx="1"/>
          </p:nvPr>
        </p:nvSpPr>
        <p:spPr>
          <a:xfrm>
            <a:off x="0" y="990600"/>
            <a:ext cx="4114800" cy="5638800"/>
          </a:xfrm>
        </p:spPr>
        <p:txBody>
          <a:bodyPr>
            <a:noAutofit/>
          </a:bodyPr>
          <a:lstStyle/>
          <a:p>
            <a:pPr>
              <a:buNone/>
            </a:pPr>
            <a:r>
              <a:rPr lang="en-US" dirty="0" smtClean="0"/>
              <a:t>“</a:t>
            </a:r>
            <a:r>
              <a:rPr lang="en-US" sz="2400" dirty="0" smtClean="0"/>
              <a:t>Broadening our workforce by employing people with disabilities is not only the right thing to do, but it also makes good business sense and has benefits that reverberate across our company and culture,”</a:t>
            </a:r>
          </a:p>
          <a:p>
            <a:pPr>
              <a:buNone/>
            </a:pPr>
            <a:r>
              <a:rPr lang="en-US" sz="2400" dirty="0" smtClean="0"/>
              <a:t>Randy Lewis, Walgreen’s Senior Vice President for Distribution </a:t>
            </a:r>
            <a:endParaRPr lang="en-US" sz="2400" dirty="0"/>
          </a:p>
        </p:txBody>
      </p:sp>
      <p:sp>
        <p:nvSpPr>
          <p:cNvPr id="4" name="Content Placeholder 3"/>
          <p:cNvSpPr>
            <a:spLocks noGrp="1"/>
          </p:cNvSpPr>
          <p:nvPr>
            <p:ph sz="half" idx="2"/>
          </p:nvPr>
        </p:nvSpPr>
        <p:spPr>
          <a:xfrm>
            <a:off x="3962400" y="990600"/>
            <a:ext cx="4495800" cy="5135880"/>
          </a:xfrm>
        </p:spPr>
        <p:txBody>
          <a:bodyPr>
            <a:noAutofit/>
          </a:bodyPr>
          <a:lstStyle/>
          <a:p>
            <a:pPr>
              <a:buNone/>
            </a:pPr>
            <a:r>
              <a:rPr lang="en-US" sz="1800" dirty="0" smtClean="0"/>
              <a:t>Walgreens, the country’s largest drug store chain with over 7,000 stores nationwide, developed a plan to recruit a diverse workforce made up of at least 20 percent workers with disabilities in two of its distribution centers. In its Windsor, Connecticut site, employing over 400 employees, over 50 percent of those employees have a disability, including individuals with seizure disorders, autism, hearing impairments, visual impairments, cerebral palsy, intellectual disabilities and mental health disabilities.</a:t>
            </a:r>
            <a:endParaRPr lang="en-US" sz="1800" dirty="0"/>
          </a:p>
        </p:txBody>
      </p:sp>
      <p:sp>
        <p:nvSpPr>
          <p:cNvPr id="5" name="Slide Number Placeholder 4"/>
          <p:cNvSpPr>
            <a:spLocks noGrp="1"/>
          </p:cNvSpPr>
          <p:nvPr>
            <p:ph type="sldNum" sz="quarter" idx="12"/>
          </p:nvPr>
        </p:nvSpPr>
        <p:spPr/>
        <p:txBody>
          <a:bodyPr/>
          <a:lstStyle/>
          <a:p>
            <a:fld id="{A1984DCB-81CA-4D06-B0A6-3970C28695E7}" type="slidenum">
              <a:rPr lang="en-US" smtClean="0"/>
              <a:pPr/>
              <a:t>8</a:t>
            </a:fld>
            <a:endParaRPr lang="en-US" dirty="0"/>
          </a:p>
        </p:txBody>
      </p:sp>
    </p:spTree>
    <p:extLst>
      <p:ext uri="{BB962C8B-B14F-4D97-AF65-F5344CB8AC3E}">
        <p14:creationId xmlns:p14="http://schemas.microsoft.com/office/powerpoint/2010/main" val="1509513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914400"/>
          </a:xfrm>
        </p:spPr>
        <p:txBody>
          <a:bodyPr/>
          <a:lstStyle/>
          <a:p>
            <a:r>
              <a:rPr lang="en-US" dirty="0" smtClean="0"/>
              <a:t>Federal Contractors</a:t>
            </a:r>
            <a:endParaRPr lang="en-US" dirty="0"/>
          </a:p>
        </p:txBody>
      </p:sp>
      <p:sp>
        <p:nvSpPr>
          <p:cNvPr id="3" name="Content Placeholder 2"/>
          <p:cNvSpPr>
            <a:spLocks noGrp="1"/>
          </p:cNvSpPr>
          <p:nvPr>
            <p:ph sz="half" idx="1"/>
          </p:nvPr>
        </p:nvSpPr>
        <p:spPr>
          <a:xfrm>
            <a:off x="0" y="914400"/>
            <a:ext cx="3962400" cy="5715000"/>
          </a:xfrm>
        </p:spPr>
        <p:txBody>
          <a:bodyPr>
            <a:normAutofit lnSpcReduction="10000"/>
          </a:bodyPr>
          <a:lstStyle/>
          <a:p>
            <a:pPr>
              <a:lnSpc>
                <a:spcPct val="110000"/>
              </a:lnSpc>
              <a:buNone/>
            </a:pPr>
            <a:r>
              <a:rPr lang="en-US" dirty="0" smtClean="0"/>
              <a:t>The new regulations under Section 503 of the Rehabilitation Act will have as great an impact on the lives of Americans with disabilities as the ADA.</a:t>
            </a:r>
          </a:p>
          <a:p>
            <a:pPr>
              <a:buNone/>
            </a:pPr>
            <a:r>
              <a:rPr lang="en-US" dirty="0" smtClean="0"/>
              <a:t>Tony Coelho, Former House Majority Whip and primary sponsor of the Americans with Disabilities Act</a:t>
            </a:r>
            <a:endParaRPr lang="en-US" dirty="0"/>
          </a:p>
        </p:txBody>
      </p:sp>
      <p:sp>
        <p:nvSpPr>
          <p:cNvPr id="4" name="Content Placeholder 3"/>
          <p:cNvSpPr>
            <a:spLocks noGrp="1"/>
          </p:cNvSpPr>
          <p:nvPr>
            <p:ph sz="half" idx="2"/>
          </p:nvPr>
        </p:nvSpPr>
        <p:spPr>
          <a:xfrm>
            <a:off x="3581400" y="838200"/>
            <a:ext cx="4876800" cy="5288280"/>
          </a:xfrm>
        </p:spPr>
        <p:txBody>
          <a:bodyPr>
            <a:noAutofit/>
          </a:bodyPr>
          <a:lstStyle/>
          <a:p>
            <a:pPr>
              <a:spcBef>
                <a:spcPts val="0"/>
              </a:spcBef>
              <a:buNone/>
            </a:pPr>
            <a:r>
              <a:rPr lang="en-US" sz="2200" dirty="0" smtClean="0"/>
              <a:t>	</a:t>
            </a:r>
            <a:r>
              <a:rPr lang="en-US" sz="1800" dirty="0" smtClean="0"/>
              <a:t>On August 27, 2013, the U.S. Department of Labor’s Office of Federal Contract Compliance Programs announced a Final Rule that makes changes to the regulations implementing Section 503 of the Rehabilitation Act of 1973, as amended (Section 503) at 41 CFR Part 60-741. Section 503 prohibits federal contractors and subcontractors from discriminating in employment against individuals with disabilities (IWDs), and requires these employers to take affirmative action to recruit, hire, promote, and retain these individuals. </a:t>
            </a:r>
          </a:p>
          <a:p>
            <a:r>
              <a:rPr lang="en-US" sz="1800" dirty="0" smtClean="0">
                <a:hlinkClick r:id="rId3"/>
              </a:rPr>
              <a:t>http://www.dol.gov/ofccp/regs/compliance/section503.htm</a:t>
            </a:r>
            <a:r>
              <a:rPr lang="en-US" sz="1800" dirty="0" smtClean="0"/>
              <a:t> </a:t>
            </a:r>
            <a:endParaRPr lang="en-US" sz="1800" dirty="0"/>
          </a:p>
        </p:txBody>
      </p:sp>
      <p:sp>
        <p:nvSpPr>
          <p:cNvPr id="5" name="Slide Number Placeholder 4"/>
          <p:cNvSpPr>
            <a:spLocks noGrp="1"/>
          </p:cNvSpPr>
          <p:nvPr>
            <p:ph type="sldNum" sz="quarter" idx="12"/>
          </p:nvPr>
        </p:nvSpPr>
        <p:spPr/>
        <p:txBody>
          <a:bodyPr/>
          <a:lstStyle/>
          <a:p>
            <a:fld id="{A1984DCB-81CA-4D06-B0A6-3970C28695E7}" type="slidenum">
              <a:rPr lang="en-US" smtClean="0"/>
              <a:pPr/>
              <a:t>9</a:t>
            </a:fld>
            <a:endParaRPr lang="en-US" dirty="0"/>
          </a:p>
        </p:txBody>
      </p:sp>
    </p:spTree>
    <p:extLst>
      <p:ext uri="{BB962C8B-B14F-4D97-AF65-F5344CB8AC3E}">
        <p14:creationId xmlns:p14="http://schemas.microsoft.com/office/powerpoint/2010/main" val="1708422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1_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4540</Words>
  <Application>Microsoft Macintosh PowerPoint</Application>
  <PresentationFormat>On-screen Show (4:3)</PresentationFormat>
  <Paragraphs>1107</Paragraphs>
  <Slides>49</Slides>
  <Notes>48</Notes>
  <HiddenSlides>0</HiddenSlides>
  <MMClips>0</MMClips>
  <ScaleCrop>false</ScaleCrop>
  <HeadingPairs>
    <vt:vector size="4" baseType="variant">
      <vt:variant>
        <vt:lpstr>Theme</vt:lpstr>
      </vt:variant>
      <vt:variant>
        <vt:i4>2</vt:i4>
      </vt:variant>
      <vt:variant>
        <vt:lpstr>Slide Titles</vt:lpstr>
      </vt:variant>
      <vt:variant>
        <vt:i4>49</vt:i4>
      </vt:variant>
    </vt:vector>
  </HeadingPairs>
  <TitlesOfParts>
    <vt:vector size="51" baseType="lpstr">
      <vt:lpstr>Adjacency</vt:lpstr>
      <vt:lpstr>1_Adjacency</vt:lpstr>
      <vt:lpstr>Recruiting, Retaining and Honoring Federal Employees with Disabilities </vt:lpstr>
      <vt:lpstr>Executive Order 13548</vt:lpstr>
      <vt:lpstr>Disability New Hires  (1980-2012)  In the past 32 years, people with disabilities have not been hired at such a high percentage in the Federal Government.</vt:lpstr>
      <vt:lpstr>Permanent Federal Workforce  More people with disabilities work for the Federal Government now than in the past 32 years.</vt:lpstr>
      <vt:lpstr>Schedule A Hiring</vt:lpstr>
      <vt:lpstr>GS 14’s and 15’s with Disabilities </vt:lpstr>
      <vt:lpstr>Change is Now!</vt:lpstr>
      <vt:lpstr>Private Sector</vt:lpstr>
      <vt:lpstr>Federal Contractors</vt:lpstr>
      <vt:lpstr>States as Model Employers of People with Disabilities </vt:lpstr>
      <vt:lpstr>Higher Education</vt:lpstr>
      <vt:lpstr>Disability = Diversity   Diversity + Inclusion  =  Innovation </vt:lpstr>
      <vt:lpstr>     Promising and Emerging Practices for Enhancing the Employment of Individuals with Disabilities Included in Plans Submitted by Federal Agencies Under Executive Order 13548  http://www.dol.gov/odep/pdf/FAEStrategies.pdf   http://www.dol.gov/odep/pdf/2012EO13548.pdf </vt:lpstr>
      <vt:lpstr>Policies and Practices in Private Industry </vt:lpstr>
      <vt:lpstr>PowerPoint Presentation</vt:lpstr>
      <vt:lpstr>States as Model Employers of People with Disabilities</vt:lpstr>
      <vt:lpstr>1. Goals, Accountability &amp; Data</vt:lpstr>
      <vt:lpstr>2012 Federal Employee Viewpoint Survey</vt:lpstr>
      <vt:lpstr>PowerPoint Presentation</vt:lpstr>
      <vt:lpstr>Goals &amp; Accountability:</vt:lpstr>
      <vt:lpstr>PowerPoint Presentation</vt:lpstr>
      <vt:lpstr>2. Outreach &amp; Recruitment  </vt:lpstr>
      <vt:lpstr>The Schedule A Hiring Authority for People with Disabilities</vt:lpstr>
      <vt:lpstr>Excepted Service Appointing Authorities</vt:lpstr>
      <vt:lpstr>Schedule A – Appointment of Persons with Disabilities</vt:lpstr>
      <vt:lpstr>Schedule A – Appointment of Persons  with Disabilities</vt:lpstr>
      <vt:lpstr>Schedule A and the Senior Executive Service</vt:lpstr>
      <vt:lpstr>Schedule A – Proof of Disability</vt:lpstr>
      <vt:lpstr>Schedule A – Proof of Disability</vt:lpstr>
      <vt:lpstr>Applying Using Schedule A</vt:lpstr>
      <vt:lpstr>Applying Using Schedule A</vt:lpstr>
      <vt:lpstr>Schedule A - Conversion</vt:lpstr>
      <vt:lpstr>PowerPoint Presentation</vt:lpstr>
      <vt:lpstr>PowerPoint Presentation</vt:lpstr>
      <vt:lpstr>Bender Consulting Background</vt:lpstr>
      <vt:lpstr>OPM Shared List Features</vt:lpstr>
      <vt:lpstr>OPM Shared List Activity (As of Jan 2014)</vt:lpstr>
      <vt:lpstr>OPM Shared List Activity (As of Jan 2014)</vt:lpstr>
      <vt:lpstr>OPM Shared List Job Occupations </vt:lpstr>
      <vt:lpstr>Bender Recruitment Process</vt:lpstr>
      <vt:lpstr>Bender Recruitment Process</vt:lpstr>
      <vt:lpstr>Candidate Screening</vt:lpstr>
      <vt:lpstr>OPM Shared List Process</vt:lpstr>
      <vt:lpstr>3. Reasonable Accommodations  </vt:lpstr>
      <vt:lpstr>4. Retention &amp; Advancement</vt:lpstr>
      <vt:lpstr>PowerPoint Presentation</vt:lpstr>
      <vt:lpstr>Additional Resources  </vt:lpstr>
      <vt:lpstr>Additional Resources </vt:lpstr>
      <vt:lpstr>Contact Information</vt:lpstr>
    </vt:vector>
  </TitlesOfParts>
  <Company>Office of Personnel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Recruiting, Retaining and Honoring Federal Employees with Disabilities </dc:title>
  <dc:creator>Murray, Michael</dc:creator>
  <cp:lastModifiedBy>Maximus  Inc</cp:lastModifiedBy>
  <cp:revision>46</cp:revision>
  <dcterms:created xsi:type="dcterms:W3CDTF">2014-02-21T16:25:59Z</dcterms:created>
  <dcterms:modified xsi:type="dcterms:W3CDTF">2014-08-19T16:15:19Z</dcterms:modified>
</cp:coreProperties>
</file>