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6" r:id="rId2"/>
    <p:sldId id="267" r:id="rId3"/>
    <p:sldId id="268" r:id="rId4"/>
    <p:sldId id="269" r:id="rId5"/>
    <p:sldId id="284" r:id="rId6"/>
    <p:sldId id="271" r:id="rId7"/>
    <p:sldId id="283" r:id="rId8"/>
    <p:sldId id="278" r:id="rId9"/>
    <p:sldId id="279" r:id="rId10"/>
    <p:sldId id="280" r:id="rId11"/>
    <p:sldId id="281" r:id="rId12"/>
    <p:sldId id="282" r:id="rId13"/>
    <p:sldId id="275" r:id="rId14"/>
    <p:sldId id="285" r:id="rId15"/>
    <p:sldId id="276" r:id="rId16"/>
  </p:sldIdLst>
  <p:sldSz cx="9144000" cy="6858000" type="screen4x3"/>
  <p:notesSz cx="6858000" cy="9144000"/>
  <p:custDataLst>
    <p:tags r:id="rId19"/>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95" autoAdjust="0"/>
  </p:normalViewPr>
  <p:slideViewPr>
    <p:cSldViewPr snapToGrid="0" snapToObjects="1">
      <p:cViewPr varScale="1">
        <p:scale>
          <a:sx n="88" d="100"/>
          <a:sy n="88" d="100"/>
        </p:scale>
        <p:origin x="10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DC8E9CF2-A938-42BD-8E3F-8F4B5CC205C5}" type="datetimeFigureOut">
              <a:rPr lang="en-US"/>
              <a:pPr>
                <a:defRPr/>
              </a:pPr>
              <a:t>2/8/2016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719B9AA9-4D9C-4757-83CD-FF35DC214F6A}" type="slidenum">
              <a:rPr lang="en-US"/>
              <a:pPr>
                <a:defRPr/>
              </a:pPr>
              <a:t>‹#›</a:t>
            </a:fld>
            <a:endParaRPr lang="en-US" dirty="0"/>
          </a:p>
        </p:txBody>
      </p:sp>
    </p:spTree>
    <p:extLst>
      <p:ext uri="{BB962C8B-B14F-4D97-AF65-F5344CB8AC3E}">
        <p14:creationId xmlns:p14="http://schemas.microsoft.com/office/powerpoint/2010/main" val="842870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98C45DDA-2807-4C42-A48C-CBA6C1A4AC06}" type="datetimeFigureOut">
              <a:rPr lang="en-US"/>
              <a:pPr>
                <a:defRPr/>
              </a:pPr>
              <a:t>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D3A82845-228C-4DDD-8FA5-C6B27A9DE441}" type="slidenum">
              <a:rPr lang="en-US"/>
              <a:pPr>
                <a:defRPr/>
              </a:pPr>
              <a:t>‹#›</a:t>
            </a:fld>
            <a:endParaRPr lang="en-US" dirty="0"/>
          </a:p>
        </p:txBody>
      </p:sp>
    </p:spTree>
    <p:extLst>
      <p:ext uri="{BB962C8B-B14F-4D97-AF65-F5344CB8AC3E}">
        <p14:creationId xmlns:p14="http://schemas.microsoft.com/office/powerpoint/2010/main" val="7242203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Hello and welcome to the Annual Performance Outcome Report webinar. During our time together today we will explore how to successfully complete the Annual Performance Outcome Report, also referred to as the APOR, for the period of January 1, 2015, through December 31, 2015.</a:t>
            </a:r>
            <a:r>
              <a:rPr lang="en-US" baseline="0" dirty="0" smtClean="0">
                <a:ea typeface="ＭＳ Ｐゴシック" pitchFamily="34" charset="-128"/>
              </a:rPr>
              <a:t> My name is Adelle Barr and I will be leading today’s session. </a:t>
            </a:r>
            <a:endParaRPr lang="en-US" dirty="0" smtClean="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CA85BF16-058E-4492-9C77-72C91198735E}" type="slidenum">
              <a:rPr lang="en-US" smtClean="0"/>
              <a:pPr/>
              <a:t>1</a:t>
            </a:fld>
            <a:endParaRPr lang="en-US" dirty="0" smtClean="0"/>
          </a:p>
        </p:txBody>
      </p:sp>
    </p:spTree>
    <p:extLst>
      <p:ext uri="{BB962C8B-B14F-4D97-AF65-F5344CB8AC3E}">
        <p14:creationId xmlns:p14="http://schemas.microsoft.com/office/powerpoint/2010/main" val="235985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There are nine Staffing Questions. These questions seek information relating to the staffing at the EN.  Number of staff for Ticket and verification of SSA Security Awareness training.  </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67B75E54-E98C-45DE-AAE1-B3A0D0A9B2BF}" type="slidenum">
              <a:rPr lang="en-US" smtClean="0"/>
              <a:pPr/>
              <a:t>10</a:t>
            </a:fld>
            <a:endParaRPr lang="en-US" dirty="0" smtClean="0"/>
          </a:p>
        </p:txBody>
      </p:sp>
    </p:spTree>
    <p:extLst>
      <p:ext uri="{BB962C8B-B14F-4D97-AF65-F5344CB8AC3E}">
        <p14:creationId xmlns:p14="http://schemas.microsoft.com/office/powerpoint/2010/main" val="3435004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There are five Ticket Client-Related Questions which seek information regarding the Ticket clients that the EN serves.  For example: Information regarding the number of Ticket holders working full time, average wage and employment training are subjects of some of the questions. </a:t>
            </a:r>
          </a:p>
          <a:p>
            <a:endParaRPr 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C95DD729-C0DA-4DD8-851D-B4E5D3BCEB53}" type="slidenum">
              <a:rPr lang="en-US" smtClean="0"/>
              <a:pPr/>
              <a:t>11</a:t>
            </a:fld>
            <a:endParaRPr lang="en-US" dirty="0" smtClean="0"/>
          </a:p>
        </p:txBody>
      </p:sp>
    </p:spTree>
    <p:extLst>
      <p:ext uri="{BB962C8B-B14F-4D97-AF65-F5344CB8AC3E}">
        <p14:creationId xmlns:p14="http://schemas.microsoft.com/office/powerpoint/2010/main" val="589108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There are 10 EN Service-Related Questions. These questions seek information regarding services provided by the EN to the beneficiaries at all EN locations.</a:t>
            </a:r>
          </a:p>
          <a:p>
            <a:endParaRPr 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C64A4B8C-9574-4010-9D43-E4ED4B09F5BC}" type="slidenum">
              <a:rPr lang="en-US" smtClean="0"/>
              <a:pPr/>
              <a:t>12</a:t>
            </a:fld>
            <a:endParaRPr lang="en-US" dirty="0" smtClean="0"/>
          </a:p>
        </p:txBody>
      </p:sp>
    </p:spTree>
    <p:extLst>
      <p:ext uri="{BB962C8B-B14F-4D97-AF65-F5344CB8AC3E}">
        <p14:creationId xmlns:p14="http://schemas.microsoft.com/office/powerpoint/2010/main" val="227097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Click the  Done’ button to submit the</a:t>
            </a:r>
            <a:r>
              <a:rPr lang="en-US" baseline="0" dirty="0" smtClean="0">
                <a:ea typeface="ＭＳ Ｐゴシック" pitchFamily="34" charset="-128"/>
              </a:rPr>
              <a:t> APOR to TPM. Prior to hitting ‘done’, please ensure that you have printed each individual page to obtain a record of your responses. You can click the ‘previous’ button to go back without losing your answers. </a:t>
            </a:r>
          </a:p>
          <a:p>
            <a:endParaRPr lang="en-US" baseline="0" dirty="0" smtClean="0">
              <a:ea typeface="ＭＳ Ｐゴシック" pitchFamily="34" charset="-128"/>
            </a:endParaRPr>
          </a:p>
          <a:p>
            <a:r>
              <a:rPr lang="en-US" dirty="0" smtClean="0">
                <a:ea typeface="ＭＳ Ｐゴシック" pitchFamily="34" charset="-128"/>
              </a:rPr>
              <a:t>Remember, this needs to be</a:t>
            </a:r>
            <a:r>
              <a:rPr lang="en-US" baseline="0" dirty="0" smtClean="0">
                <a:ea typeface="ＭＳ Ｐゴシック" pitchFamily="34" charset="-128"/>
              </a:rPr>
              <a:t> submitted by March 11 </a:t>
            </a:r>
            <a:r>
              <a:rPr lang="en-US" dirty="0" smtClean="0">
                <a:ea typeface="ＭＳ Ｐゴシック" pitchFamily="34" charset="-128"/>
              </a:rPr>
              <a:t>to remain in compliance.</a:t>
            </a:r>
          </a:p>
        </p:txBody>
      </p:sp>
      <p:sp>
        <p:nvSpPr>
          <p:cNvPr id="40964" name="Slide Number Placeholder 3"/>
          <p:cNvSpPr>
            <a:spLocks noGrp="1"/>
          </p:cNvSpPr>
          <p:nvPr>
            <p:ph type="sldNum" sz="quarter" idx="5"/>
          </p:nvPr>
        </p:nvSpPr>
        <p:spPr bwMode="auto">
          <a:noFill/>
          <a:ln>
            <a:miter lim="800000"/>
            <a:headEnd/>
            <a:tailEnd/>
          </a:ln>
        </p:spPr>
        <p:txBody>
          <a:bodyPr/>
          <a:lstStyle/>
          <a:p>
            <a:fld id="{21B0E816-4379-4A4A-9F11-F349CAE2E22F}" type="slidenum">
              <a:rPr lang="en-US" smtClean="0"/>
              <a:pPr/>
              <a:t>13</a:t>
            </a:fld>
            <a:endParaRPr lang="en-US" dirty="0" smtClean="0"/>
          </a:p>
        </p:txBody>
      </p:sp>
    </p:spTree>
    <p:extLst>
      <p:ext uri="{BB962C8B-B14F-4D97-AF65-F5344CB8AC3E}">
        <p14:creationId xmlns:p14="http://schemas.microsoft.com/office/powerpoint/2010/main" val="1672905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Visit the ‘Resource Documents’ page under the ‘Information Center’ to access the APOR questions, the</a:t>
            </a:r>
            <a:r>
              <a:rPr lang="en-US" baseline="0" dirty="0" smtClean="0">
                <a:ea typeface="ＭＳ Ｐゴシック" pitchFamily="34" charset="-128"/>
              </a:rPr>
              <a:t> FAQs and today’s PowerPoint. </a:t>
            </a:r>
            <a:endParaRPr 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1E0ADCB1-39D4-484C-AE28-DCA75492993E}" type="slidenum">
              <a:rPr lang="en-US" smtClean="0"/>
              <a:pPr/>
              <a:t>14</a:t>
            </a:fld>
            <a:endParaRPr lang="en-US" dirty="0" smtClean="0"/>
          </a:p>
        </p:txBody>
      </p:sp>
    </p:spTree>
    <p:extLst>
      <p:ext uri="{BB962C8B-B14F-4D97-AF65-F5344CB8AC3E}">
        <p14:creationId xmlns:p14="http://schemas.microsoft.com/office/powerpoint/2010/main" val="60541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Now we will open the lines for any questions you may have.</a:t>
            </a:r>
          </a:p>
        </p:txBody>
      </p:sp>
      <p:sp>
        <p:nvSpPr>
          <p:cNvPr id="43012" name="Slide Number Placeholder 3"/>
          <p:cNvSpPr>
            <a:spLocks noGrp="1"/>
          </p:cNvSpPr>
          <p:nvPr>
            <p:ph type="sldNum" sz="quarter" idx="5"/>
          </p:nvPr>
        </p:nvSpPr>
        <p:spPr bwMode="auto">
          <a:noFill/>
          <a:ln>
            <a:miter lim="800000"/>
            <a:headEnd/>
            <a:tailEnd/>
          </a:ln>
        </p:spPr>
        <p:txBody>
          <a:bodyPr/>
          <a:lstStyle/>
          <a:p>
            <a:fld id="{0E8297DE-ECF5-4F6E-9426-41EB99AC6812}" type="slidenum">
              <a:rPr lang="en-US" smtClean="0"/>
              <a:pPr/>
              <a:t>15</a:t>
            </a:fld>
            <a:endParaRPr lang="en-US" dirty="0" smtClean="0"/>
          </a:p>
        </p:txBody>
      </p:sp>
    </p:spTree>
    <p:extLst>
      <p:ext uri="{BB962C8B-B14F-4D97-AF65-F5344CB8AC3E}">
        <p14:creationId xmlns:p14="http://schemas.microsoft.com/office/powerpoint/2010/main" val="23047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At the conclusion of this training you will be able to:</a:t>
            </a:r>
            <a:br>
              <a:rPr lang="en-US" dirty="0" smtClean="0">
                <a:ea typeface="ＭＳ Ｐゴシック" pitchFamily="34" charset="-128"/>
              </a:rPr>
            </a:br>
            <a:endParaRPr lang="en-US" dirty="0" smtClean="0">
              <a:ea typeface="ＭＳ Ｐゴシック" pitchFamily="34" charset="-128"/>
            </a:endParaRPr>
          </a:p>
          <a:p>
            <a:pPr>
              <a:buFontTx/>
              <a:buChar char="•"/>
            </a:pPr>
            <a:r>
              <a:rPr lang="en-US" dirty="0" smtClean="0">
                <a:ea typeface="ＭＳ Ｐゴシック" pitchFamily="34" charset="-128"/>
              </a:rPr>
              <a:t> Recognize your responsibilities regarding the APOR.  </a:t>
            </a:r>
          </a:p>
          <a:p>
            <a:pPr>
              <a:buFontTx/>
              <a:buChar char="•"/>
            </a:pPr>
            <a:r>
              <a:rPr lang="en-US" dirty="0" smtClean="0">
                <a:ea typeface="ＭＳ Ｐゴシック" pitchFamily="34" charset="-128"/>
              </a:rPr>
              <a:t> Accurately and completely answer each question on the report</a:t>
            </a:r>
            <a:r>
              <a:rPr lang="en-US" baseline="0" dirty="0" smtClean="0">
                <a:ea typeface="ＭＳ Ｐゴシック" pitchFamily="34" charset="-128"/>
              </a:rPr>
              <a:t> before submitting it. </a:t>
            </a:r>
          </a:p>
          <a:p>
            <a:pPr>
              <a:buFontTx/>
              <a:buChar char="•"/>
            </a:pPr>
            <a:r>
              <a:rPr lang="en-US" baseline="0" dirty="0" smtClean="0">
                <a:ea typeface="ＭＳ Ｐゴシック" pitchFamily="34" charset="-128"/>
              </a:rPr>
              <a:t> Complete the questionnaire using SurveyMonkey. </a:t>
            </a:r>
          </a:p>
          <a:p>
            <a:endParaRPr lang="en-US" dirty="0" smtClean="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C05D6F57-CD9B-4B00-9781-CF04D648B05C}" type="slidenum">
              <a:rPr lang="en-US" smtClean="0"/>
              <a:pPr/>
              <a:t>2</a:t>
            </a:fld>
            <a:endParaRPr lang="en-US" dirty="0" smtClean="0"/>
          </a:p>
        </p:txBody>
      </p:sp>
    </p:spTree>
    <p:extLst>
      <p:ext uri="{BB962C8B-B14F-4D97-AF65-F5344CB8AC3E}">
        <p14:creationId xmlns:p14="http://schemas.microsoft.com/office/powerpoint/2010/main" val="15768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Every EN is required to provide information each year to the Ticket Program</a:t>
            </a:r>
            <a:r>
              <a:rPr lang="en-US" baseline="0" dirty="0" smtClean="0">
                <a:ea typeface="ＭＳ Ｐゴシック" pitchFamily="34" charset="-128"/>
              </a:rPr>
              <a:t> Manager (TPM) </a:t>
            </a:r>
            <a:r>
              <a:rPr lang="en-US" dirty="0" smtClean="0">
                <a:ea typeface="ＭＳ Ｐゴシック" pitchFamily="34" charset="-128"/>
              </a:rPr>
              <a:t>on outcomes it achieved with respect to services it offered beneficiaries. Some information provided in the Annual Performance Outcome Report is used, along with beneficiary satisfaction data, to populate the EN Report Card. </a:t>
            </a:r>
          </a:p>
        </p:txBody>
      </p:sp>
      <p:sp>
        <p:nvSpPr>
          <p:cNvPr id="30724" name="Slide Number Placeholder 3"/>
          <p:cNvSpPr>
            <a:spLocks noGrp="1"/>
          </p:cNvSpPr>
          <p:nvPr>
            <p:ph type="sldNum" sz="quarter" idx="5"/>
          </p:nvPr>
        </p:nvSpPr>
        <p:spPr bwMode="auto">
          <a:noFill/>
          <a:ln>
            <a:miter lim="800000"/>
            <a:headEnd/>
            <a:tailEnd/>
          </a:ln>
        </p:spPr>
        <p:txBody>
          <a:bodyPr/>
          <a:lstStyle/>
          <a:p>
            <a:fld id="{A496CE55-D165-48C0-8C31-35F62B7D93DC}" type="slidenum">
              <a:rPr lang="en-US" smtClean="0"/>
              <a:pPr/>
              <a:t>3</a:t>
            </a:fld>
            <a:endParaRPr lang="en-US" dirty="0" smtClean="0"/>
          </a:p>
        </p:txBody>
      </p:sp>
    </p:spTree>
    <p:extLst>
      <p:ext uri="{BB962C8B-B14F-4D97-AF65-F5344CB8AC3E}">
        <p14:creationId xmlns:p14="http://schemas.microsoft.com/office/powerpoint/2010/main" val="335012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Completing and returning the APOR to the</a:t>
            </a:r>
            <a:r>
              <a:rPr lang="en-US" baseline="0" dirty="0" smtClean="0">
                <a:ea typeface="ＭＳ Ｐゴシック" pitchFamily="34" charset="-128"/>
              </a:rPr>
              <a:t> TPM </a:t>
            </a:r>
            <a:r>
              <a:rPr lang="en-US" dirty="0" smtClean="0">
                <a:ea typeface="ＭＳ Ｐゴシック" pitchFamily="34" charset="-128"/>
              </a:rPr>
              <a:t>is mandatory for every EN. As per the EN RFQ, part III, section 10(b), an EN shall provide to the TPM on no less than an annual basis, in a format prescribed the Social Security Administration, an APOR.  </a:t>
            </a:r>
          </a:p>
        </p:txBody>
      </p:sp>
      <p:sp>
        <p:nvSpPr>
          <p:cNvPr id="31748" name="Slide Number Placeholder 3"/>
          <p:cNvSpPr>
            <a:spLocks noGrp="1"/>
          </p:cNvSpPr>
          <p:nvPr>
            <p:ph type="sldNum" sz="quarter" idx="5"/>
          </p:nvPr>
        </p:nvSpPr>
        <p:spPr bwMode="auto">
          <a:noFill/>
          <a:ln>
            <a:miter lim="800000"/>
            <a:headEnd/>
            <a:tailEnd/>
          </a:ln>
        </p:spPr>
        <p:txBody>
          <a:bodyPr/>
          <a:lstStyle/>
          <a:p>
            <a:fld id="{9B7F5D9C-C48B-4D82-B037-8495151E6070}" type="slidenum">
              <a:rPr lang="en-US" smtClean="0"/>
              <a:pPr/>
              <a:t>4</a:t>
            </a:fld>
            <a:endParaRPr lang="en-US" dirty="0" smtClean="0"/>
          </a:p>
        </p:txBody>
      </p:sp>
    </p:spTree>
    <p:extLst>
      <p:ext uri="{BB962C8B-B14F-4D97-AF65-F5344CB8AC3E}">
        <p14:creationId xmlns:p14="http://schemas.microsoft.com/office/powerpoint/2010/main" val="415724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 APOR will be sent out to ENs later today. You will have 30 days to complete it and submit to the TPM by March 11, 2016.</a:t>
            </a:r>
            <a:r>
              <a:rPr lang="en-US" baseline="0" dirty="0" smtClean="0">
                <a:ea typeface="ＭＳ Ｐゴシック" pitchFamily="34" charset="-128"/>
              </a:rPr>
              <a:t> </a:t>
            </a:r>
            <a:r>
              <a:rPr lang="en-US" dirty="0" smtClean="0">
                <a:ea typeface="ＭＳ Ｐゴシック" pitchFamily="34" charset="-128"/>
              </a:rPr>
              <a:t>Your EN must only submit 1 APOR. The TPM</a:t>
            </a:r>
            <a:r>
              <a:rPr lang="en-US" baseline="0" dirty="0" smtClean="0">
                <a:ea typeface="ＭＳ Ｐゴシック" pitchFamily="34" charset="-128"/>
              </a:rPr>
              <a:t> </a:t>
            </a:r>
            <a:r>
              <a:rPr lang="en-US" dirty="0" smtClean="0">
                <a:ea typeface="ＭＳ Ｐゴシック" pitchFamily="34" charset="-128"/>
              </a:rPr>
              <a:t>will be sending out mass reminders each Monday until the submission deadline.</a:t>
            </a:r>
            <a:r>
              <a:rPr lang="en-US" baseline="0" dirty="0" smtClean="0">
                <a:ea typeface="ＭＳ Ｐゴシック" pitchFamily="34" charset="-128"/>
              </a:rPr>
              <a:t> </a:t>
            </a:r>
            <a:r>
              <a:rPr lang="en-US" dirty="0" smtClean="0">
                <a:ea typeface="ＭＳ Ｐゴシック" pitchFamily="34" charset="-128"/>
              </a:rPr>
              <a:t>If you know you have completed and submitted the report, disregard the weekly emails.</a:t>
            </a:r>
          </a:p>
          <a:p>
            <a:endParaRPr lang="en-US" dirty="0" smtClean="0">
              <a:ea typeface="ＭＳ Ｐゴシック" pitchFamily="34" charset="-128"/>
            </a:endParaRPr>
          </a:p>
          <a:p>
            <a:r>
              <a:rPr lang="en-US" dirty="0" smtClean="0">
                <a:ea typeface="ＭＳ Ｐゴシック" pitchFamily="34" charset="-128"/>
              </a:rPr>
              <a:t>It is imperative that your agency’s APOR is completed in a timely manner. Failure to do so will constitute a violation of your EN’s BPA and could result in the Social Security Administration limiting your agency’s ability to assign Tickets and receive payments.</a:t>
            </a:r>
          </a:p>
        </p:txBody>
      </p:sp>
      <p:sp>
        <p:nvSpPr>
          <p:cNvPr id="32772" name="Slide Number Placeholder 3"/>
          <p:cNvSpPr>
            <a:spLocks noGrp="1"/>
          </p:cNvSpPr>
          <p:nvPr>
            <p:ph type="sldNum" sz="quarter" idx="5"/>
          </p:nvPr>
        </p:nvSpPr>
        <p:spPr bwMode="auto">
          <a:noFill/>
          <a:ln>
            <a:miter lim="800000"/>
            <a:headEnd/>
            <a:tailEnd/>
          </a:ln>
        </p:spPr>
        <p:txBody>
          <a:bodyPr/>
          <a:lstStyle/>
          <a:p>
            <a:fld id="{A76466BA-BD15-47FC-8659-4D7ED7C43A71}" type="slidenum">
              <a:rPr lang="en-US" smtClean="0"/>
              <a:pPr/>
              <a:t>5</a:t>
            </a:fld>
            <a:endParaRPr lang="en-US" dirty="0" smtClean="0"/>
          </a:p>
        </p:txBody>
      </p:sp>
    </p:spTree>
    <p:extLst>
      <p:ext uri="{BB962C8B-B14F-4D97-AF65-F5344CB8AC3E}">
        <p14:creationId xmlns:p14="http://schemas.microsoft.com/office/powerpoint/2010/main" val="130019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Following this training, you will receive an email from SSAENAPOR@YOURTICKETTOWORK.COM. This email will indicate</a:t>
            </a:r>
            <a:r>
              <a:rPr lang="en-US" baseline="0" dirty="0" smtClean="0">
                <a:ea typeface="ＭＳ Ｐゴシック" pitchFamily="34" charset="-128"/>
              </a:rPr>
              <a:t> that you need to ‘Begin Survey’, which is the APOR questionnaire. </a:t>
            </a:r>
            <a:r>
              <a:rPr lang="en-US" dirty="0" smtClean="0">
                <a:ea typeface="ＭＳ Ｐゴシック" pitchFamily="34" charset="-128"/>
              </a:rPr>
              <a:t>Before clicking</a:t>
            </a:r>
            <a:r>
              <a:rPr lang="en-US" baseline="0" dirty="0" smtClean="0">
                <a:ea typeface="ＭＳ Ｐゴシック" pitchFamily="34" charset="-128"/>
              </a:rPr>
              <a:t> ‘Being Survey’</a:t>
            </a:r>
            <a:r>
              <a:rPr lang="en-US" dirty="0" smtClean="0">
                <a:ea typeface="ＭＳ Ｐゴシック" pitchFamily="34" charset="-128"/>
              </a:rPr>
              <a:t>, review the questions included in the APOR. The questions will be available in the ‘Resource</a:t>
            </a:r>
            <a:r>
              <a:rPr lang="en-US" baseline="0" dirty="0" smtClean="0">
                <a:ea typeface="ＭＳ Ｐゴシック" pitchFamily="34" charset="-128"/>
              </a:rPr>
              <a:t> Documents</a:t>
            </a:r>
            <a:r>
              <a:rPr lang="en-US" dirty="0" smtClean="0">
                <a:ea typeface="ＭＳ Ｐゴシック" pitchFamily="34" charset="-128"/>
              </a:rPr>
              <a:t>’ under ‘Information</a:t>
            </a:r>
            <a:r>
              <a:rPr lang="en-US" baseline="0" dirty="0" smtClean="0">
                <a:ea typeface="ＭＳ Ｐゴシック" pitchFamily="34" charset="-128"/>
              </a:rPr>
              <a:t> Center’. </a:t>
            </a:r>
            <a:endParaRPr lang="en-US" dirty="0" smtClean="0">
              <a:ea typeface="ＭＳ Ｐゴシック" pitchFamily="34"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780BC32E-8E66-46AF-AD78-D3C0B65DF6C3}" type="slidenum">
              <a:rPr lang="en-US" smtClean="0"/>
              <a:pPr/>
              <a:t>6</a:t>
            </a:fld>
            <a:endParaRPr lang="en-US" dirty="0" smtClean="0"/>
          </a:p>
        </p:txBody>
      </p:sp>
    </p:spTree>
    <p:extLst>
      <p:ext uri="{BB962C8B-B14F-4D97-AF65-F5344CB8AC3E}">
        <p14:creationId xmlns:p14="http://schemas.microsoft.com/office/powerpoint/2010/main" val="239609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When you first open the APOR, this is the first page you will see. The intro page includes instructions for completing the APOR. We will review these instructions now:</a:t>
            </a:r>
          </a:p>
          <a:p>
            <a:endParaRPr lang="en-US" dirty="0" smtClean="0">
              <a:ea typeface="ＭＳ Ｐゴシック" pitchFamily="34" charset="-128"/>
            </a:endParaRPr>
          </a:p>
          <a:p>
            <a:pPr marL="228600" indent="-228600">
              <a:buAutoNum type="arabicPeriod"/>
            </a:pPr>
            <a:r>
              <a:rPr lang="en-US" baseline="0" dirty="0" smtClean="0">
                <a:ea typeface="ＭＳ Ｐゴシック" pitchFamily="34" charset="-128"/>
              </a:rPr>
              <a:t>Review the resources for your assistance at the www.yourtickettowork.com website. </a:t>
            </a:r>
          </a:p>
          <a:p>
            <a:pPr marL="228600" indent="-228600">
              <a:buAutoNum type="arabicPeriod"/>
            </a:pPr>
            <a:r>
              <a:rPr lang="en-US" baseline="0" dirty="0" smtClean="0">
                <a:ea typeface="ＭＳ Ｐゴシック" pitchFamily="34" charset="-128"/>
              </a:rPr>
              <a:t>Review the 35 APOR questions. It is highly recommended that you review the APOR questions posted to the www.yourtickettowork.com website prior to completing the actual APOR. </a:t>
            </a:r>
          </a:p>
          <a:p>
            <a:pPr marL="228600" indent="-228600">
              <a:buAutoNum type="arabicPeriod"/>
            </a:pPr>
            <a:r>
              <a:rPr lang="en-US" baseline="0" dirty="0" smtClean="0">
                <a:ea typeface="ＭＳ Ｐゴシック" pitchFamily="34" charset="-128"/>
              </a:rPr>
              <a:t>Prepare your responses. Preparing your responses after your review of the APOR questions and prior to  entering the actual APOR questionnaire will allow you to research and gather the data needed to easily answer the questions on the APOR. </a:t>
            </a:r>
          </a:p>
          <a:p>
            <a:pPr marL="228600" indent="-228600">
              <a:buAutoNum type="arabicPeriod"/>
            </a:pPr>
            <a:r>
              <a:rPr lang="en-US" baseline="0" dirty="0" smtClean="0">
                <a:ea typeface="ＭＳ Ｐゴシック" pitchFamily="34" charset="-128"/>
              </a:rPr>
              <a:t>Complete the APOR. Once you have prepared your responses, enter the APOR questionnaire as provided by the TPM via </a:t>
            </a:r>
            <a:r>
              <a:rPr lang="en-US" baseline="0" dirty="0" err="1" smtClean="0">
                <a:ea typeface="ＭＳ Ｐゴシック" pitchFamily="34" charset="-128"/>
              </a:rPr>
              <a:t>SurveyMonkey</a:t>
            </a:r>
            <a:r>
              <a:rPr lang="en-US" baseline="0" dirty="0" smtClean="0">
                <a:ea typeface="ＭＳ Ｐゴシック" pitchFamily="34" charset="-128"/>
              </a:rPr>
              <a:t> and record your responses. </a:t>
            </a:r>
          </a:p>
          <a:p>
            <a:pPr marL="228600" indent="-228600">
              <a:buAutoNum type="arabicPeriod"/>
            </a:pPr>
            <a:r>
              <a:rPr lang="en-US" baseline="0" dirty="0" smtClean="0">
                <a:ea typeface="ＭＳ Ｐゴシック" pitchFamily="34" charset="-128"/>
              </a:rPr>
              <a:t>Submit your responses. Each EN is allowed to submit one complete response. Use the Frequently Asked Questions to assist you as you complete the APOR. </a:t>
            </a:r>
          </a:p>
          <a:p>
            <a:pPr marL="228600" indent="-228600">
              <a:buAutoNum type="arabicPeriod"/>
            </a:pPr>
            <a:endParaRPr lang="en-US" baseline="0" dirty="0" smtClean="0">
              <a:ea typeface="ＭＳ Ｐゴシック" pitchFamily="34" charset="-128"/>
            </a:endParaRPr>
          </a:p>
          <a:p>
            <a:pPr marL="0" indent="0">
              <a:buNone/>
            </a:pPr>
            <a:r>
              <a:rPr lang="en-US" baseline="0" dirty="0" smtClean="0">
                <a:ea typeface="ＭＳ Ｐゴシック" pitchFamily="34" charset="-128"/>
              </a:rPr>
              <a:t>If you have questions. Email ssaenapor@yourtickettowork.com with the subject line “APOR assistance”. </a:t>
            </a:r>
            <a:endParaRPr 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16C6F617-ED8C-49CE-9FFA-1E8BD05D0C91}" type="slidenum">
              <a:rPr lang="en-US" smtClean="0"/>
              <a:pPr/>
              <a:t>7</a:t>
            </a:fld>
            <a:endParaRPr lang="en-US" dirty="0" smtClean="0"/>
          </a:p>
        </p:txBody>
      </p:sp>
    </p:spTree>
    <p:extLst>
      <p:ext uri="{BB962C8B-B14F-4D97-AF65-F5344CB8AC3E}">
        <p14:creationId xmlns:p14="http://schemas.microsoft.com/office/powerpoint/2010/main" val="286293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 35 questions included on the APOR are categorized into four sections – General Questions, Staffing Questions, Ticket Client-Related Questions and EN Service-Related Questions.</a:t>
            </a:r>
          </a:p>
        </p:txBody>
      </p:sp>
      <p:sp>
        <p:nvSpPr>
          <p:cNvPr id="35844" name="Slide Number Placeholder 3"/>
          <p:cNvSpPr>
            <a:spLocks noGrp="1"/>
          </p:cNvSpPr>
          <p:nvPr>
            <p:ph type="sldNum" sz="quarter" idx="5"/>
          </p:nvPr>
        </p:nvSpPr>
        <p:spPr bwMode="auto">
          <a:noFill/>
          <a:ln>
            <a:miter lim="800000"/>
            <a:headEnd/>
            <a:tailEnd/>
          </a:ln>
        </p:spPr>
        <p:txBody>
          <a:bodyPr/>
          <a:lstStyle/>
          <a:p>
            <a:fld id="{6E645A58-01FC-461F-B9E1-1AA7E607F86A}" type="slidenum">
              <a:rPr lang="en-US" smtClean="0"/>
              <a:pPr/>
              <a:t>8</a:t>
            </a:fld>
            <a:endParaRPr lang="en-US" dirty="0" smtClean="0"/>
          </a:p>
        </p:txBody>
      </p:sp>
    </p:spTree>
    <p:extLst>
      <p:ext uri="{BB962C8B-B14F-4D97-AF65-F5344CB8AC3E}">
        <p14:creationId xmlns:p14="http://schemas.microsoft.com/office/powerpoint/2010/main" val="268056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There are 11 General Questions. These questions seek information relating to Ticket requirements for an Employment Network.  In this section the EN business model is requested.  What we have found in the past from previous responses is some confusion by the Term Business Model and/or how to properly respond to the question.  ( Speak to the different models on the Terms sheet)</a:t>
            </a:r>
          </a:p>
          <a:p>
            <a:endParaRPr lang="en-US" dirty="0" smtClean="0">
              <a:ea typeface="ＭＳ Ｐゴシック" pitchFamily="34" charset="-128"/>
            </a:endParaRPr>
          </a:p>
          <a:p>
            <a:r>
              <a:rPr lang="en-US" dirty="0" smtClean="0">
                <a:ea typeface="ＭＳ Ｐゴシック" pitchFamily="34" charset="-128"/>
              </a:rPr>
              <a:t>In addition to the business model, there are also questions relating to liability insurance, Suitability and the System for Award Management (SAM) registration.</a:t>
            </a:r>
          </a:p>
          <a:p>
            <a:endParaRPr lang="en-US" dirty="0" smtClean="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C74D89B4-B15C-4472-8E6B-067BE8E57454}" type="slidenum">
              <a:rPr lang="en-US" smtClean="0"/>
              <a:pPr/>
              <a:t>9</a:t>
            </a:fld>
            <a:endParaRPr lang="en-US" dirty="0" smtClean="0"/>
          </a:p>
        </p:txBody>
      </p:sp>
    </p:spTree>
    <p:extLst>
      <p:ext uri="{BB962C8B-B14F-4D97-AF65-F5344CB8AC3E}">
        <p14:creationId xmlns:p14="http://schemas.microsoft.com/office/powerpoint/2010/main" val="3089671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3"/>
          <a:srcRect/>
          <a:stretch>
            <a:fillRect/>
          </a:stretch>
        </p:blipFill>
        <p:spPr bwMode="auto">
          <a:xfrm>
            <a:off x="122238" y="0"/>
            <a:ext cx="1300162" cy="592138"/>
          </a:xfrm>
          <a:prstGeom prst="rect">
            <a:avLst/>
          </a:prstGeom>
          <a:noFill/>
          <a:ln w="9525">
            <a:noFill/>
            <a:miter lim="800000"/>
            <a:headEnd/>
            <a:tailEnd/>
          </a:ln>
        </p:spPr>
      </p:pic>
      <p:sp>
        <p:nvSpPr>
          <p:cNvPr id="5" name="Title 1"/>
          <p:cNvSpPr>
            <a:spLocks noGrp="1"/>
          </p:cNvSpPr>
          <p:nvPr>
            <p:ph type="ctrTitle"/>
          </p:nvPr>
        </p:nvSpPr>
        <p:spPr>
          <a:xfrm>
            <a:off x="336408" y="1955308"/>
            <a:ext cx="8384979" cy="1127128"/>
          </a:xfrm>
        </p:spPr>
        <p:txBody>
          <a:bodyPr/>
          <a:lstStyle>
            <a:lvl1pPr>
              <a:defRPr sz="2800" b="1" cap="none"/>
            </a:lvl1pPr>
          </a:lstStyle>
          <a:p>
            <a:r>
              <a:rPr lang="en-US" dirty="0" smtClean="0"/>
              <a:t>Click to edit Master title style</a:t>
            </a:r>
            <a:endParaRPr lang="en-US" dirty="0"/>
          </a:p>
        </p:txBody>
      </p:sp>
      <p:sp>
        <p:nvSpPr>
          <p:cNvPr id="6" name="Subtitle 2"/>
          <p:cNvSpPr>
            <a:spLocks noGrp="1"/>
          </p:cNvSpPr>
          <p:nvPr>
            <p:ph type="subTitle" idx="1"/>
          </p:nvPr>
        </p:nvSpPr>
        <p:spPr>
          <a:xfrm>
            <a:off x="614791" y="3227963"/>
            <a:ext cx="7895206" cy="1585378"/>
          </a:xfrm>
        </p:spPr>
        <p:txBody>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3426328-C62F-456D-BC79-BA513C67E3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682193"/>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57678"/>
            <a:ext cx="8229600" cy="4114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2AD41E1-B596-4617-9CE1-9132CD1998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06261"/>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98B96705-9034-481B-87D6-3F9E08E132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411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0567"/>
            <a:ext cx="4040188"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49998"/>
            <a:ext cx="4040188"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567"/>
            <a:ext cx="4041775"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49998"/>
            <a:ext cx="4041775"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DB9F0C36-DA7C-41F1-B45A-90F955C106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2691"/>
            <a:ext cx="8229600" cy="1143000"/>
          </a:xfrm>
        </p:spPr>
        <p:txBody>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FC13286-1625-4E85-B01A-CA03B777E84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defRPr/>
            </a:lvl1pPr>
          </a:lstStyle>
          <a:p>
            <a:pPr>
              <a:defRPr/>
            </a:pPr>
            <a:fld id="{41283CFF-3BCE-41CC-8928-B40AF0BD8ED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7A2DE823-0238-438F-A0D5-24E903899E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1E5B64BD-20E9-4C1B-99FE-96279CC2F10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54D18CF-60BB-4346-A5B6-36AEB8DD3F0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Arial Narrow" pitchFamily="34" charset="0"/>
                <a:ea typeface="ＭＳ Ｐゴシック" pitchFamily="34" charset="-128"/>
                <a:cs typeface="+mn-cs"/>
              </a:defRPr>
            </a:lvl1pPr>
          </a:lstStyle>
          <a:p>
            <a:pPr>
              <a:defRPr/>
            </a:pPr>
            <a:fld id="{2E55F0DD-04A4-4A6C-8668-7E5AD36F97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Lst>
  <p:hf hdr="0" ftr="0" dt="0"/>
  <p:txStyles>
    <p:titleStyle>
      <a:lvl1pPr algn="ctr" defTabSz="457200"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3C6986"/>
        </a:buClr>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rgbClr val="3C6986"/>
        </a:buClr>
        <a:buFont typeface="Courier New" pitchFamily="49" charset="0"/>
        <a:buChar char="o"/>
        <a:defRPr sz="20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Clr>
          <a:srgbClr val="3C6986"/>
        </a:buClr>
        <a:buFont typeface="Courier New" pitchFamily="49" charset="0"/>
        <a:buChar char="o"/>
        <a:defRPr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36550" y="1955800"/>
            <a:ext cx="8385175" cy="1127125"/>
          </a:xfrm>
        </p:spPr>
        <p:txBody>
          <a:bodyPr/>
          <a:lstStyle/>
          <a:p>
            <a:r>
              <a:rPr lang="en-US" dirty="0" smtClean="0">
                <a:ea typeface="ＭＳ Ｐゴシック" pitchFamily="34" charset="-128"/>
              </a:rPr>
              <a:t>Annual Performance Outcome Report</a:t>
            </a:r>
          </a:p>
        </p:txBody>
      </p:sp>
      <p:sp>
        <p:nvSpPr>
          <p:cNvPr id="12291" name="Subtitle 2"/>
          <p:cNvSpPr>
            <a:spLocks noGrp="1"/>
          </p:cNvSpPr>
          <p:nvPr>
            <p:ph type="subTitle" idx="1"/>
          </p:nvPr>
        </p:nvSpPr>
        <p:spPr>
          <a:xfrm>
            <a:off x="614363" y="3082925"/>
            <a:ext cx="7896225" cy="1730375"/>
          </a:xfrm>
        </p:spPr>
        <p:txBody>
          <a:bodyPr/>
          <a:lstStyle/>
          <a:p>
            <a:r>
              <a:rPr lang="en-US" sz="2400" dirty="0" smtClean="0">
                <a:ea typeface="ＭＳ Ｐゴシック" pitchFamily="34" charset="-128"/>
              </a:rPr>
              <a:t>Ticket Program Manager </a:t>
            </a:r>
          </a:p>
          <a:p>
            <a:r>
              <a:rPr lang="en-US" sz="2400" dirty="0" smtClean="0">
                <a:ea typeface="ＭＳ Ｐゴシック" pitchFamily="34" charset="-128"/>
              </a:rPr>
              <a:t>Social Security</a:t>
            </a:r>
            <a:r>
              <a:rPr lang="en-US" altLang="en-US" sz="2400" dirty="0" smtClean="0">
                <a:ea typeface="ＭＳ Ｐゴシック" pitchFamily="34" charset="-128"/>
              </a:rPr>
              <a:t>’</a:t>
            </a:r>
            <a:r>
              <a:rPr lang="en-US" sz="2400" dirty="0" smtClean="0">
                <a:ea typeface="ＭＳ Ｐゴシック" pitchFamily="34" charset="-128"/>
              </a:rPr>
              <a:t>s Ticket to Work program</a:t>
            </a:r>
          </a:p>
          <a:p>
            <a:r>
              <a:rPr lang="en-US" sz="2400" dirty="0" smtClean="0">
                <a:ea typeface="ＭＳ Ｐゴシック" pitchFamily="34" charset="-128"/>
              </a:rPr>
              <a:t>February 10, 2016 </a:t>
            </a:r>
          </a:p>
          <a:p>
            <a:endParaRPr lang="en-US" sz="24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34963"/>
            <a:ext cx="8229600" cy="1143000"/>
          </a:xfrm>
        </p:spPr>
        <p:txBody>
          <a:bodyPr/>
          <a:lstStyle/>
          <a:p>
            <a:r>
              <a:rPr lang="en-US" dirty="0" smtClean="0">
                <a:ea typeface="ＭＳ Ｐゴシック" pitchFamily="34" charset="-128"/>
              </a:rPr>
              <a:t>Staffing Questions</a:t>
            </a:r>
          </a:p>
        </p:txBody>
      </p:sp>
      <p:sp>
        <p:nvSpPr>
          <p:cNvPr id="21507" name="Slide Number Placeholder 3"/>
          <p:cNvSpPr>
            <a:spLocks noGrp="1"/>
          </p:cNvSpPr>
          <p:nvPr>
            <p:ph type="sldNum" sz="quarter" idx="10"/>
          </p:nvPr>
        </p:nvSpPr>
        <p:spPr bwMode="auto">
          <a:noFill/>
          <a:ln>
            <a:miter lim="800000"/>
            <a:headEnd/>
            <a:tailEnd/>
          </a:ln>
        </p:spPr>
        <p:txBody>
          <a:bodyPr/>
          <a:lstStyle/>
          <a:p>
            <a:fld id="{331D2277-0D71-4EFF-9FDD-007A8358AB5C}" type="slidenum">
              <a:rPr lang="en-US" smtClean="0"/>
              <a:pPr/>
              <a:t>10</a:t>
            </a:fld>
            <a:endParaRPr lang="en-US" dirty="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0571" y="1154353"/>
            <a:ext cx="5595258" cy="50351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82625"/>
            <a:ext cx="8229600" cy="1143000"/>
          </a:xfrm>
        </p:spPr>
        <p:txBody>
          <a:bodyPr/>
          <a:lstStyle/>
          <a:p>
            <a:r>
              <a:rPr lang="en-US" dirty="0" smtClean="0">
                <a:ea typeface="ＭＳ Ｐゴシック" pitchFamily="34" charset="-128"/>
              </a:rPr>
              <a:t>Ticket Client-Related Questions</a:t>
            </a:r>
          </a:p>
        </p:txBody>
      </p:sp>
      <p:sp>
        <p:nvSpPr>
          <p:cNvPr id="22531" name="Slide Number Placeholder 3"/>
          <p:cNvSpPr>
            <a:spLocks noGrp="1"/>
          </p:cNvSpPr>
          <p:nvPr>
            <p:ph type="sldNum" sz="quarter" idx="10"/>
          </p:nvPr>
        </p:nvSpPr>
        <p:spPr bwMode="auto">
          <a:noFill/>
          <a:ln>
            <a:miter lim="800000"/>
            <a:headEnd/>
            <a:tailEnd/>
          </a:ln>
        </p:spPr>
        <p:txBody>
          <a:bodyPr/>
          <a:lstStyle/>
          <a:p>
            <a:fld id="{175073B9-B586-4A34-9A47-30052774DDCF}" type="slidenum">
              <a:rPr lang="en-US" smtClean="0"/>
              <a:pPr/>
              <a:t>11</a:t>
            </a:fld>
            <a:endParaRPr lang="en-US" dirty="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3470" y="1521959"/>
            <a:ext cx="5472871" cy="493128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03200"/>
            <a:ext cx="8229600" cy="1143000"/>
          </a:xfrm>
        </p:spPr>
        <p:txBody>
          <a:bodyPr/>
          <a:lstStyle/>
          <a:p>
            <a:r>
              <a:rPr lang="en-US" dirty="0" smtClean="0">
                <a:ea typeface="ＭＳ Ｐゴシック" pitchFamily="34" charset="-128"/>
              </a:rPr>
              <a:t>EN Service-Related Questions</a:t>
            </a:r>
          </a:p>
        </p:txBody>
      </p:sp>
      <p:sp>
        <p:nvSpPr>
          <p:cNvPr id="23555" name="Slide Number Placeholder 3"/>
          <p:cNvSpPr>
            <a:spLocks noGrp="1"/>
          </p:cNvSpPr>
          <p:nvPr>
            <p:ph type="sldNum" sz="quarter" idx="10"/>
          </p:nvPr>
        </p:nvSpPr>
        <p:spPr bwMode="auto">
          <a:noFill/>
          <a:ln>
            <a:miter lim="800000"/>
            <a:headEnd/>
            <a:tailEnd/>
          </a:ln>
        </p:spPr>
        <p:txBody>
          <a:bodyPr/>
          <a:lstStyle/>
          <a:p>
            <a:fld id="{A85EAFEC-A2B4-4EEF-9BBF-BFCD422988B9}" type="slidenum">
              <a:rPr lang="en-US" smtClean="0"/>
              <a:pPr/>
              <a:t>12</a:t>
            </a:fld>
            <a:endParaRPr lang="en-US" dirty="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3743" y="1044688"/>
            <a:ext cx="5655691" cy="5125471"/>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r>
              <a:rPr lang="en-US" dirty="0" smtClean="0">
                <a:ea typeface="ＭＳ Ｐゴシック" pitchFamily="34" charset="-128"/>
              </a:rPr>
              <a:t>Completing the Survey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66317"/>
            <a:ext cx="8229600" cy="3457455"/>
          </a:xfrm>
        </p:spPr>
      </p:pic>
      <p:sp>
        <p:nvSpPr>
          <p:cNvPr id="24580" name="Slide Number Placeholder 3"/>
          <p:cNvSpPr>
            <a:spLocks noGrp="1"/>
          </p:cNvSpPr>
          <p:nvPr>
            <p:ph type="sldNum" sz="quarter" idx="10"/>
          </p:nvPr>
        </p:nvSpPr>
        <p:spPr bwMode="auto">
          <a:noFill/>
          <a:ln>
            <a:miter lim="800000"/>
            <a:headEnd/>
            <a:tailEnd/>
          </a:ln>
        </p:spPr>
        <p:txBody>
          <a:bodyPr/>
          <a:lstStyle/>
          <a:p>
            <a:fld id="{9F514B31-B93C-4F81-9EF9-4DD2C3A35938}" type="slidenum">
              <a:rPr lang="en-US" smtClean="0"/>
              <a:pPr/>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506413"/>
            <a:ext cx="8229600" cy="1143000"/>
          </a:xfrm>
        </p:spPr>
        <p:txBody>
          <a:bodyPr/>
          <a:lstStyle/>
          <a:p>
            <a:r>
              <a:rPr lang="en-US" dirty="0" smtClean="0">
                <a:ea typeface="ＭＳ Ｐゴシック" pitchFamily="34" charset="-128"/>
              </a:rPr>
              <a:t>APOR Resources Online</a:t>
            </a:r>
          </a:p>
        </p:txBody>
      </p:sp>
      <p:sp>
        <p:nvSpPr>
          <p:cNvPr id="25603" name="Content Placeholder 2"/>
          <p:cNvSpPr>
            <a:spLocks noGrp="1"/>
          </p:cNvSpPr>
          <p:nvPr>
            <p:ph sz="half" idx="1"/>
          </p:nvPr>
        </p:nvSpPr>
        <p:spPr>
          <a:xfrm>
            <a:off x="457200" y="1831975"/>
            <a:ext cx="4038600" cy="4525963"/>
          </a:xfrm>
        </p:spPr>
        <p:txBody>
          <a:bodyPr/>
          <a:lstStyle/>
          <a:p>
            <a:pPr marL="0" indent="0">
              <a:buFont typeface="Arial" charset="0"/>
              <a:buNone/>
            </a:pPr>
            <a:r>
              <a:rPr lang="en-US" dirty="0" smtClean="0">
                <a:ea typeface="ＭＳ Ｐゴシック" pitchFamily="34" charset="-128"/>
              </a:rPr>
              <a:t>Visit the ‘Resource Documents’ page in the ‘Information Center’ to access: </a:t>
            </a:r>
            <a:endParaRPr lang="en-US" sz="900" dirty="0" smtClean="0">
              <a:ea typeface="ＭＳ Ｐゴシック" pitchFamily="34" charset="-128"/>
            </a:endParaRPr>
          </a:p>
          <a:p>
            <a:pPr marL="0" indent="0"/>
            <a:r>
              <a:rPr lang="en-US" dirty="0" smtClean="0">
                <a:ea typeface="ＭＳ Ｐゴシック" pitchFamily="34" charset="-128"/>
              </a:rPr>
              <a:t> Copy of the APOR questions </a:t>
            </a:r>
          </a:p>
          <a:p>
            <a:pPr marL="0" indent="0"/>
            <a:r>
              <a:rPr lang="en-US" dirty="0" smtClean="0">
                <a:ea typeface="ＭＳ Ｐゴシック" pitchFamily="34" charset="-128"/>
              </a:rPr>
              <a:t> Frequently Asked Questions (FAQ)</a:t>
            </a:r>
          </a:p>
          <a:p>
            <a:pPr marL="0" indent="0"/>
            <a:r>
              <a:rPr lang="en-US" dirty="0" smtClean="0">
                <a:ea typeface="ＭＳ Ｐゴシック" pitchFamily="34" charset="-128"/>
              </a:rPr>
              <a:t> APOR PowerPoint </a:t>
            </a:r>
            <a:endParaRPr lang="en-US" sz="1800" dirty="0" smtClean="0">
              <a:ea typeface="ＭＳ Ｐゴシック" pitchFamily="34" charset="-128"/>
            </a:endParaRPr>
          </a:p>
          <a:p>
            <a:pPr marL="0" indent="0">
              <a:buFont typeface="Arial" charset="0"/>
              <a:buNone/>
            </a:pPr>
            <a:endParaRPr lang="en-US" sz="1800" dirty="0" smtClean="0">
              <a:ea typeface="ＭＳ Ｐゴシック" pitchFamily="34" charset="-128"/>
            </a:endParaRPr>
          </a:p>
        </p:txBody>
      </p:sp>
      <p:pic>
        <p:nvPicPr>
          <p:cNvPr id="25604" name="Content Placeholder 5" descr="shutterstock_92400415.jpg"/>
          <p:cNvPicPr>
            <a:picLocks noGrp="1" noChangeAspect="1"/>
          </p:cNvPicPr>
          <p:nvPr>
            <p:ph sz="half" idx="2"/>
          </p:nvPr>
        </p:nvPicPr>
        <p:blipFill>
          <a:blip r:embed="rId3"/>
          <a:srcRect/>
          <a:stretch>
            <a:fillRect/>
          </a:stretch>
        </p:blipFill>
        <p:spPr>
          <a:xfrm>
            <a:off x="5322888" y="2079625"/>
            <a:ext cx="2360612" cy="3538538"/>
          </a:xfrm>
        </p:spPr>
      </p:pic>
      <p:sp>
        <p:nvSpPr>
          <p:cNvPr id="25605" name="Slide Number Placeholder 3"/>
          <p:cNvSpPr>
            <a:spLocks noGrp="1"/>
          </p:cNvSpPr>
          <p:nvPr>
            <p:ph type="sldNum" sz="quarter" idx="10"/>
          </p:nvPr>
        </p:nvSpPr>
        <p:spPr bwMode="auto">
          <a:noFill/>
          <a:ln>
            <a:miter lim="800000"/>
            <a:headEnd/>
            <a:tailEnd/>
          </a:ln>
        </p:spPr>
        <p:txBody>
          <a:bodyPr/>
          <a:lstStyle/>
          <a:p>
            <a:fld id="{A9772CC7-B66C-4A16-BE9E-AA4D9450A2DB}" type="slidenum">
              <a:rPr lang="en-US" smtClean="0"/>
              <a:pPr/>
              <a:t>14</a:t>
            </a:fld>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bwMode="auto">
          <a:noFill/>
          <a:ln>
            <a:miter lim="800000"/>
            <a:headEnd/>
            <a:tailEnd/>
          </a:ln>
        </p:spPr>
        <p:txBody>
          <a:bodyPr/>
          <a:lstStyle/>
          <a:p>
            <a:fld id="{55A55FFD-882C-426F-B134-666F63FACDFD}" type="slidenum">
              <a:rPr lang="en-US" smtClean="0"/>
              <a:pPr/>
              <a:t>15</a:t>
            </a:fld>
            <a:endParaRPr lang="en-US" dirty="0" smtClean="0"/>
          </a:p>
        </p:txBody>
      </p:sp>
      <p:pic>
        <p:nvPicPr>
          <p:cNvPr id="26627" name="Picture 1" descr="QuestionSign.jpg"/>
          <p:cNvPicPr>
            <a:picLocks noChangeAspect="1"/>
          </p:cNvPicPr>
          <p:nvPr/>
        </p:nvPicPr>
        <p:blipFill>
          <a:blip r:embed="rId3"/>
          <a:srcRect/>
          <a:stretch>
            <a:fillRect/>
          </a:stretch>
        </p:blipFill>
        <p:spPr bwMode="auto">
          <a:xfrm>
            <a:off x="2667000" y="1524000"/>
            <a:ext cx="3627438" cy="483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82625"/>
            <a:ext cx="8229600" cy="1143000"/>
          </a:xfrm>
        </p:spPr>
        <p:txBody>
          <a:bodyPr/>
          <a:lstStyle/>
          <a:p>
            <a:r>
              <a:rPr lang="en-US" dirty="0" smtClean="0">
                <a:ea typeface="ＭＳ Ｐゴシック" pitchFamily="34" charset="-128"/>
              </a:rPr>
              <a:t>Goals and Objectives</a:t>
            </a:r>
          </a:p>
        </p:txBody>
      </p:sp>
      <p:sp>
        <p:nvSpPr>
          <p:cNvPr id="13315" name="Content Placeholder 2"/>
          <p:cNvSpPr>
            <a:spLocks noGrp="1"/>
          </p:cNvSpPr>
          <p:nvPr>
            <p:ph idx="1"/>
          </p:nvPr>
        </p:nvSpPr>
        <p:spPr>
          <a:xfrm>
            <a:off x="457200" y="1957388"/>
            <a:ext cx="8229600" cy="4114800"/>
          </a:xfrm>
        </p:spPr>
        <p:txBody>
          <a:bodyPr/>
          <a:lstStyle/>
          <a:p>
            <a:pPr>
              <a:buFont typeface="Arial" charset="0"/>
              <a:buNone/>
            </a:pPr>
            <a:r>
              <a:rPr lang="en-US" dirty="0" smtClean="0">
                <a:ea typeface="ＭＳ Ｐゴシック" pitchFamily="34" charset="-128"/>
              </a:rPr>
              <a:t>At the conclusion of this training you will be able to:</a:t>
            </a:r>
            <a:br>
              <a:rPr lang="en-US" dirty="0" smtClean="0">
                <a:ea typeface="ＭＳ Ｐゴシック" pitchFamily="34" charset="-128"/>
              </a:rPr>
            </a:br>
            <a:endParaRPr lang="en-US" dirty="0" smtClean="0">
              <a:ea typeface="ＭＳ Ｐゴシック" pitchFamily="34" charset="-128"/>
            </a:endParaRPr>
          </a:p>
          <a:p>
            <a:r>
              <a:rPr lang="en-US" dirty="0" smtClean="0">
                <a:ea typeface="ＭＳ Ｐゴシック" pitchFamily="34" charset="-128"/>
              </a:rPr>
              <a:t>Recognize </a:t>
            </a:r>
            <a:r>
              <a:rPr lang="en-US" dirty="0">
                <a:ea typeface="ＭＳ Ｐゴシック" pitchFamily="34" charset="-128"/>
              </a:rPr>
              <a:t>your responsibilities regarding the </a:t>
            </a:r>
            <a:r>
              <a:rPr lang="en-US" dirty="0" smtClean="0">
                <a:ea typeface="ＭＳ Ｐゴシック" pitchFamily="34" charset="-128"/>
              </a:rPr>
              <a:t>Annual Performance Outcome Report (APOR).  </a:t>
            </a:r>
            <a:endParaRPr lang="en-US" dirty="0">
              <a:ea typeface="ＭＳ Ｐゴシック" pitchFamily="34" charset="-128"/>
            </a:endParaRPr>
          </a:p>
          <a:p>
            <a:r>
              <a:rPr lang="en-US" dirty="0">
                <a:ea typeface="ＭＳ Ｐゴシック" pitchFamily="34" charset="-128"/>
              </a:rPr>
              <a:t>Accurately and completely answer each question on the report before submitting it. </a:t>
            </a:r>
          </a:p>
          <a:p>
            <a:r>
              <a:rPr lang="en-US" dirty="0">
                <a:ea typeface="ＭＳ Ｐゴシック" pitchFamily="34" charset="-128"/>
              </a:rPr>
              <a:t>Complete the questionnaire using SurveyMonkey. </a:t>
            </a:r>
          </a:p>
        </p:txBody>
      </p:sp>
      <p:sp>
        <p:nvSpPr>
          <p:cNvPr id="13316" name="Slide Number Placeholder 3"/>
          <p:cNvSpPr>
            <a:spLocks noGrp="1"/>
          </p:cNvSpPr>
          <p:nvPr>
            <p:ph type="sldNum" sz="quarter" idx="10"/>
          </p:nvPr>
        </p:nvSpPr>
        <p:spPr bwMode="auto">
          <a:noFill/>
          <a:ln>
            <a:miter lim="800000"/>
            <a:headEnd/>
            <a:tailEnd/>
          </a:ln>
        </p:spPr>
        <p:txBody>
          <a:bodyPr/>
          <a:lstStyle/>
          <a:p>
            <a:fld id="{5309F057-A8F9-4122-9D25-EE9B20B19891}" type="slidenum">
              <a:rPr lang="en-US" smtClean="0"/>
              <a:pPr/>
              <a:t>2</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2625"/>
            <a:ext cx="8229600" cy="1143000"/>
          </a:xfrm>
        </p:spPr>
        <p:txBody>
          <a:bodyPr/>
          <a:lstStyle/>
          <a:p>
            <a:r>
              <a:rPr lang="en-US" dirty="0" smtClean="0">
                <a:ea typeface="ＭＳ Ｐゴシック" pitchFamily="34" charset="-128"/>
              </a:rPr>
              <a:t>APOR Definition</a:t>
            </a:r>
          </a:p>
        </p:txBody>
      </p:sp>
      <p:sp>
        <p:nvSpPr>
          <p:cNvPr id="14339" name="Content Placeholder 2"/>
          <p:cNvSpPr>
            <a:spLocks noGrp="1"/>
          </p:cNvSpPr>
          <p:nvPr>
            <p:ph idx="1"/>
          </p:nvPr>
        </p:nvSpPr>
        <p:spPr>
          <a:xfrm>
            <a:off x="457200" y="1957388"/>
            <a:ext cx="8229600" cy="4114800"/>
          </a:xfrm>
        </p:spPr>
        <p:txBody>
          <a:bodyPr/>
          <a:lstStyle/>
          <a:p>
            <a:r>
              <a:rPr lang="en-US" b="1" dirty="0" smtClean="0">
                <a:ea typeface="ＭＳ Ｐゴシック" pitchFamily="34" charset="-128"/>
              </a:rPr>
              <a:t>Annual Performance Outcome Report (APOR): </a:t>
            </a:r>
            <a:r>
              <a:rPr lang="en-US" dirty="0" smtClean="0">
                <a:ea typeface="ＭＳ Ｐゴシック" pitchFamily="34" charset="-128"/>
              </a:rPr>
              <a:t>The APOR is a report that compiles, on an annual basis, information provided by Employment Networks (EN) on the outcomes achieved by the EN with respect to services the EN offers to Social Security beneficiaries under the Ticket program. </a:t>
            </a: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endParaRPr lang="en-US" sz="1200" dirty="0" smtClean="0">
              <a:ea typeface="ＭＳ Ｐゴシック" pitchFamily="34" charset="-128"/>
            </a:endParaRPr>
          </a:p>
          <a:p>
            <a:pPr>
              <a:buFont typeface="Arial" charset="0"/>
              <a:buNone/>
            </a:pPr>
            <a:endParaRPr lang="en-US" sz="1200" dirty="0" smtClean="0">
              <a:ea typeface="ＭＳ Ｐゴシック" pitchFamily="34" charset="-128"/>
            </a:endParaRPr>
          </a:p>
        </p:txBody>
      </p:sp>
      <p:sp>
        <p:nvSpPr>
          <p:cNvPr id="14340" name="Slide Number Placeholder 4"/>
          <p:cNvSpPr>
            <a:spLocks noGrp="1"/>
          </p:cNvSpPr>
          <p:nvPr>
            <p:ph type="sldNum" sz="quarter" idx="10"/>
          </p:nvPr>
        </p:nvSpPr>
        <p:spPr bwMode="auto">
          <a:noFill/>
          <a:ln>
            <a:miter lim="800000"/>
            <a:headEnd/>
            <a:tailEnd/>
          </a:ln>
        </p:spPr>
        <p:txBody>
          <a:bodyPr/>
          <a:lstStyle/>
          <a:p>
            <a:fld id="{938FA571-442E-4FE0-B05D-F6894C6E0995}"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57200" y="682625"/>
            <a:ext cx="8229600" cy="1143000"/>
          </a:xfrm>
        </p:spPr>
        <p:txBody>
          <a:bodyPr/>
          <a:lstStyle/>
          <a:p>
            <a:r>
              <a:rPr lang="en-US" dirty="0" smtClean="0">
                <a:ea typeface="ＭＳ Ｐゴシック" pitchFamily="34" charset="-128"/>
              </a:rPr>
              <a:t>APOR as a requirement</a:t>
            </a:r>
          </a:p>
        </p:txBody>
      </p:sp>
      <p:sp>
        <p:nvSpPr>
          <p:cNvPr id="15363" name="Content Placeholder 6"/>
          <p:cNvSpPr>
            <a:spLocks noGrp="1"/>
          </p:cNvSpPr>
          <p:nvPr>
            <p:ph idx="1"/>
          </p:nvPr>
        </p:nvSpPr>
        <p:spPr>
          <a:xfrm>
            <a:off x="457200" y="1957388"/>
            <a:ext cx="8229600" cy="4114800"/>
          </a:xfrm>
          <a:solidFill>
            <a:schemeClr val="bg1"/>
          </a:solidFill>
        </p:spPr>
        <p:txBody>
          <a:bodyPr/>
          <a:lstStyle/>
          <a:p>
            <a:endParaRPr lang="en-US" dirty="0" smtClean="0">
              <a:ea typeface="ＭＳ Ｐゴシック" pitchFamily="34" charset="-128"/>
            </a:endParaRPr>
          </a:p>
          <a:p>
            <a:r>
              <a:rPr lang="en-US" dirty="0" smtClean="0">
                <a:ea typeface="ＭＳ Ｐゴシック" pitchFamily="34" charset="-128"/>
              </a:rPr>
              <a:t> As per the RFQ; Part III; Section 10(b), an EN shall provide to the Ticket Program Manager (TPM) on no less than an annual basis, in a format prescribed by the Social Security Administration, an APOR. The APOR is to provide information on outcomes ENs achieve with respect to services the EN offers to beneficiaries. </a:t>
            </a:r>
          </a:p>
        </p:txBody>
      </p:sp>
      <p:sp>
        <p:nvSpPr>
          <p:cNvPr id="15364" name="Slide Number Placeholder 4"/>
          <p:cNvSpPr>
            <a:spLocks noGrp="1"/>
          </p:cNvSpPr>
          <p:nvPr>
            <p:ph type="sldNum" sz="quarter" idx="10"/>
          </p:nvPr>
        </p:nvSpPr>
        <p:spPr bwMode="auto">
          <a:noFill/>
          <a:ln>
            <a:miter lim="800000"/>
            <a:headEnd/>
            <a:tailEnd/>
          </a:ln>
        </p:spPr>
        <p:txBody>
          <a:bodyPr/>
          <a:lstStyle/>
          <a:p>
            <a:fld id="{D839BA01-AF12-4D96-866A-EE6A6BECB72C}" type="slidenum">
              <a:rPr lang="en-US" smtClean="0"/>
              <a:pPr/>
              <a:t>4</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82625"/>
            <a:ext cx="8229600" cy="1143000"/>
          </a:xfrm>
        </p:spPr>
        <p:txBody>
          <a:bodyPr/>
          <a:lstStyle/>
          <a:p>
            <a:r>
              <a:rPr lang="en-US" dirty="0" smtClean="0">
                <a:ea typeface="ＭＳ Ｐゴシック" pitchFamily="34" charset="-128"/>
              </a:rPr>
              <a:t>APOR Framework </a:t>
            </a:r>
          </a:p>
        </p:txBody>
      </p:sp>
      <p:sp>
        <p:nvSpPr>
          <p:cNvPr id="16387" name="Content Placeholder 3"/>
          <p:cNvSpPr>
            <a:spLocks noGrp="1"/>
          </p:cNvSpPr>
          <p:nvPr>
            <p:ph idx="1"/>
          </p:nvPr>
        </p:nvSpPr>
        <p:spPr>
          <a:xfrm>
            <a:off x="457200" y="1957388"/>
            <a:ext cx="8229600" cy="4114800"/>
          </a:xfrm>
        </p:spPr>
        <p:txBody>
          <a:bodyPr/>
          <a:lstStyle/>
          <a:p>
            <a:r>
              <a:rPr lang="en-US" sz="2200" dirty="0" smtClean="0">
                <a:ea typeface="ＭＳ Ｐゴシック" pitchFamily="34" charset="-128"/>
              </a:rPr>
              <a:t>Timeframe for completion: February 10, 2016 - March 11, 2016 (30 days)</a:t>
            </a:r>
          </a:p>
          <a:p>
            <a:endParaRPr lang="en-US" sz="2200" dirty="0" smtClean="0">
              <a:ea typeface="ＭＳ Ｐゴシック" pitchFamily="34" charset="-128"/>
            </a:endParaRPr>
          </a:p>
          <a:p>
            <a:r>
              <a:rPr lang="en-US" sz="2200" dirty="0" smtClean="0">
                <a:ea typeface="ＭＳ Ｐゴシック" pitchFamily="34" charset="-128"/>
              </a:rPr>
              <a:t>One submission per Employment Network (EN). You will receive multiple reminder emails for the APOR. Please disregard if you’ve already submitted your questionnaire. </a:t>
            </a:r>
          </a:p>
          <a:p>
            <a:endParaRPr lang="en-US" sz="2200" dirty="0" smtClean="0">
              <a:ea typeface="ＭＳ Ｐゴシック" pitchFamily="34" charset="-128"/>
            </a:endParaRPr>
          </a:p>
          <a:p>
            <a:r>
              <a:rPr lang="en-US" sz="2200" dirty="0" smtClean="0">
                <a:ea typeface="ＭＳ Ｐゴシック" pitchFamily="34" charset="-128"/>
              </a:rPr>
              <a:t>Failure to complete your agency’s APOR in a timely manner will constitute a violation of your EN's BPA and could result in SSA limiting your agency’s ability to assign Tickets and receive payments.</a:t>
            </a:r>
          </a:p>
          <a:p>
            <a:endParaRPr lang="en-US" dirty="0" smtClean="0">
              <a:ea typeface="ＭＳ Ｐゴシック" pitchFamily="34" charset="-128"/>
            </a:endParaRPr>
          </a:p>
        </p:txBody>
      </p:sp>
      <p:sp>
        <p:nvSpPr>
          <p:cNvPr id="16388" name="Slide Number Placeholder 2"/>
          <p:cNvSpPr>
            <a:spLocks noGrp="1"/>
          </p:cNvSpPr>
          <p:nvPr>
            <p:ph type="sldNum" sz="quarter" idx="10"/>
          </p:nvPr>
        </p:nvSpPr>
        <p:spPr bwMode="auto">
          <a:noFill/>
          <a:ln>
            <a:miter lim="800000"/>
            <a:headEnd/>
            <a:tailEnd/>
          </a:ln>
        </p:spPr>
        <p:txBody>
          <a:bodyPr/>
          <a:lstStyle/>
          <a:p>
            <a:fld id="{F6148266-5820-4FE6-9A55-B19A2E3D2A83}" type="slidenum">
              <a:rPr lang="en-US" smtClean="0"/>
              <a:pPr/>
              <a:t>5</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2625"/>
            <a:ext cx="8229600" cy="1143000"/>
          </a:xfrm>
        </p:spPr>
        <p:txBody>
          <a:bodyPr/>
          <a:lstStyle/>
          <a:p>
            <a:r>
              <a:rPr lang="en-US" dirty="0" smtClean="0">
                <a:ea typeface="ＭＳ Ｐゴシック" pitchFamily="34" charset="-128"/>
              </a:rPr>
              <a:t>Email including APOR questionnaire </a:t>
            </a:r>
          </a:p>
        </p:txBody>
      </p:sp>
      <p:sp>
        <p:nvSpPr>
          <p:cNvPr id="17411" name="Slide Number Placeholder 3"/>
          <p:cNvSpPr>
            <a:spLocks noGrp="1"/>
          </p:cNvSpPr>
          <p:nvPr>
            <p:ph type="sldNum" sz="quarter" idx="10"/>
          </p:nvPr>
        </p:nvSpPr>
        <p:spPr bwMode="auto">
          <a:noFill/>
          <a:ln>
            <a:miter lim="800000"/>
            <a:headEnd/>
            <a:tailEnd/>
          </a:ln>
        </p:spPr>
        <p:txBody>
          <a:bodyPr/>
          <a:lstStyle/>
          <a:p>
            <a:fld id="{CA46886F-1884-4E0F-B738-D1DE3FFF3BB2}" type="slidenum">
              <a:rPr lang="en-US" smtClean="0"/>
              <a:pPr/>
              <a:t>6</a:t>
            </a:fld>
            <a:endParaRPr lang="en-US" dirty="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807" y="2177143"/>
            <a:ext cx="8876385" cy="321128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0225"/>
            <a:ext cx="8229600" cy="1143000"/>
          </a:xfrm>
        </p:spPr>
        <p:txBody>
          <a:bodyPr/>
          <a:lstStyle/>
          <a:p>
            <a:r>
              <a:rPr lang="en-US" dirty="0" smtClean="0">
                <a:ea typeface="ＭＳ Ｐゴシック" pitchFamily="34" charset="-128"/>
              </a:rPr>
              <a:t>APOR Instructions</a:t>
            </a:r>
          </a:p>
        </p:txBody>
      </p:sp>
      <p:sp>
        <p:nvSpPr>
          <p:cNvPr id="18435" name="Slide Number Placeholder 3"/>
          <p:cNvSpPr>
            <a:spLocks noGrp="1"/>
          </p:cNvSpPr>
          <p:nvPr>
            <p:ph type="sldNum" sz="quarter" idx="10"/>
          </p:nvPr>
        </p:nvSpPr>
        <p:spPr bwMode="auto">
          <a:noFill/>
          <a:ln>
            <a:miter lim="800000"/>
            <a:headEnd/>
            <a:tailEnd/>
          </a:ln>
        </p:spPr>
        <p:txBody>
          <a:bodyPr/>
          <a:lstStyle/>
          <a:p>
            <a:fld id="{4ACAF7BB-A028-4E60-8B45-B8C03C42D63E}" type="slidenum">
              <a:rPr lang="en-US" smtClean="0"/>
              <a:pPr/>
              <a:t>7</a:t>
            </a:fld>
            <a:endParaRPr lang="en-US" dirty="0" smtClean="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5838" y="1426028"/>
            <a:ext cx="5312323" cy="474413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82625"/>
            <a:ext cx="8229600" cy="1143000"/>
          </a:xfrm>
        </p:spPr>
        <p:txBody>
          <a:bodyPr/>
          <a:lstStyle/>
          <a:p>
            <a:r>
              <a:rPr lang="en-US" dirty="0" smtClean="0">
                <a:ea typeface="ＭＳ Ｐゴシック" pitchFamily="34" charset="-128"/>
              </a:rPr>
              <a:t>APOR Questions</a:t>
            </a:r>
          </a:p>
        </p:txBody>
      </p:sp>
      <p:sp>
        <p:nvSpPr>
          <p:cNvPr id="19459" name="Content Placeholder 2"/>
          <p:cNvSpPr>
            <a:spLocks noGrp="1"/>
          </p:cNvSpPr>
          <p:nvPr>
            <p:ph idx="1"/>
          </p:nvPr>
        </p:nvSpPr>
        <p:spPr>
          <a:xfrm>
            <a:off x="457200" y="1957388"/>
            <a:ext cx="8229600" cy="4114800"/>
          </a:xfrm>
          <a:solidFill>
            <a:schemeClr val="bg1"/>
          </a:solidFill>
        </p:spPr>
        <p:txBody>
          <a:bodyPr/>
          <a:lstStyle/>
          <a:p>
            <a:r>
              <a:rPr lang="en-US" dirty="0" smtClean="0">
                <a:ea typeface="ＭＳ Ｐゴシック" pitchFamily="34" charset="-128"/>
              </a:rPr>
              <a:t>The APOR contains 35 questions.</a:t>
            </a:r>
          </a:p>
          <a:p>
            <a:r>
              <a:rPr lang="en-US" dirty="0" smtClean="0">
                <a:ea typeface="ＭＳ Ｐゴシック" pitchFamily="34" charset="-128"/>
              </a:rPr>
              <a:t>Questions fall under four categories:</a:t>
            </a:r>
          </a:p>
          <a:p>
            <a:pPr>
              <a:buFont typeface="Arial" charset="0"/>
              <a:buNone/>
            </a:pPr>
            <a:endParaRPr lang="en-US" dirty="0" smtClean="0">
              <a:ea typeface="ＭＳ Ｐゴシック" pitchFamily="34" charset="-128"/>
            </a:endParaRPr>
          </a:p>
          <a:p>
            <a:pPr lvl="3"/>
            <a:r>
              <a:rPr lang="en-US" dirty="0" smtClean="0">
                <a:ea typeface="ＭＳ Ｐゴシック" pitchFamily="34" charset="-128"/>
              </a:rPr>
              <a:t>General Questions</a:t>
            </a:r>
          </a:p>
          <a:p>
            <a:pPr lvl="3"/>
            <a:r>
              <a:rPr lang="en-US" dirty="0" smtClean="0">
                <a:ea typeface="ＭＳ Ｐゴシック" pitchFamily="34" charset="-128"/>
              </a:rPr>
              <a:t>Staffing Questions</a:t>
            </a:r>
          </a:p>
          <a:p>
            <a:pPr lvl="3"/>
            <a:r>
              <a:rPr lang="en-US" dirty="0" smtClean="0">
                <a:ea typeface="ＭＳ Ｐゴシック" pitchFamily="34" charset="-128"/>
              </a:rPr>
              <a:t>Ticket Client-Related Questions</a:t>
            </a:r>
          </a:p>
          <a:p>
            <a:pPr lvl="3"/>
            <a:r>
              <a:rPr lang="en-US" dirty="0" smtClean="0">
                <a:ea typeface="ＭＳ Ｐゴシック" pitchFamily="34" charset="-128"/>
              </a:rPr>
              <a:t>EN Service-Related Questions   </a:t>
            </a:r>
          </a:p>
        </p:txBody>
      </p:sp>
      <p:sp>
        <p:nvSpPr>
          <p:cNvPr id="19460" name="Slide Number Placeholder 3"/>
          <p:cNvSpPr>
            <a:spLocks noGrp="1"/>
          </p:cNvSpPr>
          <p:nvPr>
            <p:ph type="sldNum" sz="quarter" idx="10"/>
          </p:nvPr>
        </p:nvSpPr>
        <p:spPr bwMode="auto">
          <a:noFill/>
          <a:ln>
            <a:miter lim="800000"/>
            <a:headEnd/>
            <a:tailEnd/>
          </a:ln>
        </p:spPr>
        <p:txBody>
          <a:bodyPr/>
          <a:lstStyle/>
          <a:p>
            <a:fld id="{65455A1B-AA88-458F-A9A8-1BAE6C65815B}" type="slidenum">
              <a:rPr lang="en-US" smtClean="0"/>
              <a:pPr/>
              <a:t>8</a:t>
            </a:fld>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68288"/>
            <a:ext cx="8229600" cy="1143000"/>
          </a:xfrm>
        </p:spPr>
        <p:txBody>
          <a:bodyPr/>
          <a:lstStyle/>
          <a:p>
            <a:r>
              <a:rPr lang="en-US" dirty="0" smtClean="0">
                <a:ea typeface="ＭＳ Ｐゴシック" pitchFamily="34" charset="-128"/>
              </a:rPr>
              <a:t>General Questions </a:t>
            </a:r>
          </a:p>
        </p:txBody>
      </p:sp>
      <p:sp>
        <p:nvSpPr>
          <p:cNvPr id="20483" name="Slide Number Placeholder 3"/>
          <p:cNvSpPr>
            <a:spLocks noGrp="1"/>
          </p:cNvSpPr>
          <p:nvPr>
            <p:ph type="sldNum" sz="quarter" idx="10"/>
          </p:nvPr>
        </p:nvSpPr>
        <p:spPr bwMode="auto">
          <a:noFill/>
          <a:ln>
            <a:miter lim="800000"/>
            <a:headEnd/>
            <a:tailEnd/>
          </a:ln>
        </p:spPr>
        <p:txBody>
          <a:bodyPr/>
          <a:lstStyle/>
          <a:p>
            <a:fld id="{1227821F-C234-457C-AFA9-EBCB2E8EE2EF}" type="slidenum">
              <a:rPr lang="en-US" smtClean="0"/>
              <a:pPr/>
              <a:t>9</a:t>
            </a:fld>
            <a:endParaRPr lang="en-US" dirty="0" smtClean="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5886" y="1132480"/>
            <a:ext cx="5502892" cy="5135651"/>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TTWP colors">
      <a:dk1>
        <a:srgbClr val="000100"/>
      </a:dk1>
      <a:lt1>
        <a:sysClr val="window" lastClr="FFFFFF"/>
      </a:lt1>
      <a:dk2>
        <a:srgbClr val="000100"/>
      </a:dk2>
      <a:lt2>
        <a:srgbClr val="BFCADD"/>
      </a:lt2>
      <a:accent1>
        <a:srgbClr val="6D8BA2"/>
      </a:accent1>
      <a:accent2>
        <a:srgbClr val="BA2700"/>
      </a:accent2>
      <a:accent3>
        <a:srgbClr val="7C7C7C"/>
      </a:accent3>
      <a:accent4>
        <a:srgbClr val="5892AF"/>
      </a:accent4>
      <a:accent5>
        <a:srgbClr val="B0B0B0"/>
      </a:accent5>
      <a:accent6>
        <a:srgbClr val="3C6986"/>
      </a:accent6>
      <a:hlink>
        <a:srgbClr val="0090C8"/>
      </a:hlink>
      <a:folHlink>
        <a:srgbClr val="9F1F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2851</TotalTime>
  <Words>1208</Words>
  <Application>Microsoft Office PowerPoint</Application>
  <PresentationFormat>On-screen Show (4:3)</PresentationFormat>
  <Paragraphs>268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ＭＳ Ｐゴシック</vt:lpstr>
      <vt:lpstr>Arial</vt:lpstr>
      <vt:lpstr>Arial Narrow</vt:lpstr>
      <vt:lpstr>Calibri</vt:lpstr>
      <vt:lpstr>Courier New</vt:lpstr>
      <vt:lpstr>Office Theme</vt:lpstr>
      <vt:lpstr>Annual Performance Outcome Report</vt:lpstr>
      <vt:lpstr>Goals and Objectives</vt:lpstr>
      <vt:lpstr>APOR Definition</vt:lpstr>
      <vt:lpstr>APOR as a requirement</vt:lpstr>
      <vt:lpstr>APOR Framework </vt:lpstr>
      <vt:lpstr>Email including APOR questionnaire </vt:lpstr>
      <vt:lpstr>APOR Instructions</vt:lpstr>
      <vt:lpstr>APOR Questions</vt:lpstr>
      <vt:lpstr>General Questions </vt:lpstr>
      <vt:lpstr>Staffing Questions</vt:lpstr>
      <vt:lpstr>Ticket Client-Related Questions</vt:lpstr>
      <vt:lpstr>EN Service-Related Questions</vt:lpstr>
      <vt:lpstr>Completing the Survey</vt:lpstr>
      <vt:lpstr>APOR Resources Online</vt:lpstr>
      <vt:lpstr>PowerPoint Presentation</vt:lpstr>
    </vt:vector>
  </TitlesOfParts>
  <Company>Maximus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Maximus  Inc</dc:creator>
  <cp:lastModifiedBy>Alexa Valencia</cp:lastModifiedBy>
  <cp:revision>156</cp:revision>
  <cp:lastPrinted>2016-02-04T20:02:48Z</cp:lastPrinted>
  <dcterms:created xsi:type="dcterms:W3CDTF">2011-06-21T14:30:16Z</dcterms:created>
  <dcterms:modified xsi:type="dcterms:W3CDTF">2016-02-08T19:06:58Z</dcterms:modified>
</cp:coreProperties>
</file>