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6" r:id="rId2"/>
    <p:sldId id="303" r:id="rId3"/>
    <p:sldId id="292" r:id="rId4"/>
    <p:sldId id="273" r:id="rId5"/>
    <p:sldId id="319" r:id="rId6"/>
    <p:sldId id="308" r:id="rId7"/>
    <p:sldId id="309" r:id="rId8"/>
    <p:sldId id="316" r:id="rId9"/>
    <p:sldId id="320" r:id="rId10"/>
    <p:sldId id="274" r:id="rId11"/>
    <p:sldId id="305" r:id="rId12"/>
    <p:sldId id="317" r:id="rId13"/>
    <p:sldId id="318" r:id="rId14"/>
    <p:sldId id="276" r:id="rId15"/>
    <p:sldId id="310" r:id="rId16"/>
    <p:sldId id="311" r:id="rId17"/>
    <p:sldId id="312" r:id="rId18"/>
    <p:sldId id="313" r:id="rId19"/>
    <p:sldId id="314" r:id="rId20"/>
    <p:sldId id="277" r:id="rId21"/>
    <p:sldId id="300" r:id="rId22"/>
    <p:sldId id="315" r:id="rId23"/>
  </p:sldIdLst>
  <p:sldSz cx="9144000" cy="6858000" type="screen4x3"/>
  <p:notesSz cx="6858000" cy="9144000"/>
  <p:custDataLst>
    <p:tags r:id="rId26"/>
  </p:custDataLst>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d53094" initials="L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40"/>
    <a:srgbClr val="6666FF"/>
    <a:srgbClr val="FF6666"/>
    <a:srgbClr val="008080"/>
    <a:srgbClr val="CC66FF"/>
    <a:srgbClr val="800080"/>
    <a:srgbClr val="00804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6627" autoAdjust="0"/>
  </p:normalViewPr>
  <p:slideViewPr>
    <p:cSldViewPr snapToGrid="0" snapToObjects="1">
      <p:cViewPr>
        <p:scale>
          <a:sx n="68" d="100"/>
          <a:sy n="68" d="100"/>
        </p:scale>
        <p:origin x="-2100"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S PGothic" pitchFamily="34" charset="-128"/>
                <a:cs typeface="+mn-cs"/>
              </a:defRPr>
            </a:lvl1pPr>
          </a:lstStyle>
          <a:p>
            <a:pPr>
              <a:defRPr/>
            </a:pPr>
            <a:fld id="{428002D8-9B9C-4DFA-BF7F-AAE1EF07BD63}" type="datetimeFigureOut">
              <a:rPr lang="en-US"/>
              <a:pPr>
                <a:defRPr/>
              </a:pPr>
              <a:t>7/8/2014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S PGothic" pitchFamily="34" charset="-128"/>
                <a:cs typeface="+mn-cs"/>
              </a:defRPr>
            </a:lvl1pPr>
          </a:lstStyle>
          <a:p>
            <a:pPr>
              <a:defRPr/>
            </a:pPr>
            <a:fld id="{89EA3C25-0158-4FFA-989C-D8B4325F945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S PGothic" pitchFamily="34" charset="-128"/>
                <a:cs typeface="+mn-cs"/>
              </a:defRPr>
            </a:lvl1pPr>
          </a:lstStyle>
          <a:p>
            <a:pPr>
              <a:defRPr/>
            </a:pPr>
            <a:fld id="{3AC7E783-255B-4C44-A4C1-F275DA4FE134}" type="datetimeFigureOut">
              <a:rPr lang="en-US"/>
              <a:pPr>
                <a:defRPr/>
              </a:pPr>
              <a:t>7/8/2014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S PGothic" pitchFamily="34" charset="-128"/>
                <a:cs typeface="+mn-cs"/>
              </a:defRPr>
            </a:lvl1pPr>
          </a:lstStyle>
          <a:p>
            <a:pPr>
              <a:defRPr/>
            </a:pPr>
            <a:fld id="{B58BC414-EF71-4340-AE4C-BBD8CF693195}"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242A8811-F2F1-4ECB-AA84-235788218BC4}"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C1199D44-F661-44CD-9922-1D59826A9163}" type="slidenum">
              <a:rPr lang="en-US" smtClean="0"/>
              <a:pPr/>
              <a:t>18</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AD538D5A-F60C-4488-9178-9D4B7C98F93F}" type="slidenum">
              <a:rPr lang="en-US" smtClean="0"/>
              <a:pPr/>
              <a:t>20</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7FD69CFB-DBB0-44B3-B652-521DE71CA77A}" type="slidenum">
              <a:rPr lang="en-US" smtClean="0"/>
              <a:pPr/>
              <a:t>21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E1C1FF0F-DABC-42B8-985D-AF5AC991044E}"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EA954964-B283-46D8-90AF-A2283EE17D3F}"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a:p>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B9F7BDA-9027-486F-8D86-B94A95CC30C1}"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Green Circles – No. of ENs that serve that county that are not VR CRPs</a:t>
            </a:r>
          </a:p>
          <a:p>
            <a:r>
              <a:rPr lang="en-US" dirty="0" smtClean="0"/>
              <a:t>Yellow Circles – No. of ENs that serve that county that are also VR CRPs.</a:t>
            </a:r>
          </a:p>
          <a:p>
            <a:r>
              <a:rPr lang="en-US" dirty="0" smtClean="0"/>
              <a:t>Blue Circles – CRPs that serve that county that are not ENs.  </a:t>
            </a:r>
          </a:p>
        </p:txBody>
      </p:sp>
      <p:sp>
        <p:nvSpPr>
          <p:cNvPr id="38916" name="Slide Number Placeholder 3"/>
          <p:cNvSpPr>
            <a:spLocks noGrp="1"/>
          </p:cNvSpPr>
          <p:nvPr>
            <p:ph type="sldNum" sz="quarter" idx="5"/>
          </p:nvPr>
        </p:nvSpPr>
        <p:spPr bwMode="auto">
          <a:noFill/>
          <a:ln>
            <a:miter lim="800000"/>
            <a:headEnd/>
            <a:tailEnd/>
          </a:ln>
        </p:spPr>
        <p:txBody>
          <a:bodyPr/>
          <a:lstStyle/>
          <a:p>
            <a:fld id="{7C09B0E1-08EF-4B2E-97D7-96E6FECFFC8C}"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Abby Medina is the Chief of the Social Security Programs Section at the California Department of Rehabilitation (DOR). Abby and her staff are responsible for Statewide Coordination of Social Security Programs including program and policy development and the presentation of policy recommendations to executive management.  Her Section is the lead in the implementation, monitoring and overseeing activities of the department relative to Social Security Programs, including the Work Incentives Planning Pilot, the Ticket to Work and Work Incentives Improvement Act, Work Incentives training, and fiscal oversight of SSA/DOR Cost Reimbursement Program. </a:t>
            </a:r>
          </a:p>
          <a:p>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1C4A9EC1-AC7D-44EA-8D34-8626A0FB487D}"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Tom is the founder and executive director of East Bay Innovations,  a non-profit organization serving approx 400 people with disabilities throughout Alameda County.  He  has been involved as an employment services provider since 1986. He has a Master's in Rehabilitation Administration from University of San Francisco.</a:t>
            </a:r>
          </a:p>
          <a:p>
            <a:pPr eaLnBrk="1" hangingPunct="1">
              <a:spcBef>
                <a:spcPct val="0"/>
              </a:spcBef>
            </a:pPr>
            <a:endParaRPr lang="en-US" dirty="0" smtClean="0">
              <a:latin typeface="Arial" pitchFamily="34" charset="0"/>
              <a:cs typeface="Times New Roman" pitchFamily="18" charset="0"/>
            </a:endParaRPr>
          </a:p>
          <a:p>
            <a:pPr eaLnBrk="1" hangingPunct="1"/>
            <a:endParaRPr lang="en-US" dirty="0" smtClean="0">
              <a:latin typeface="Arial" pitchFamily="34" charset="0"/>
              <a:cs typeface="Arial" pitchFamily="34" charset="0"/>
            </a:endParaRPr>
          </a:p>
          <a:p>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F3F6E231-BAF5-4351-9F89-C4CA19B117A7}" type="slidenum">
              <a:rPr lang="en-US" smtClean="0"/>
              <a:pPr/>
              <a:t>10</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Crossroads Diversified Services, is a business-conscious nonprofit which relies on a social enterprise model to sustain their core mission, which is to put people back to work and positively impact the communities in which we serve. </a:t>
            </a:r>
          </a:p>
          <a:p>
            <a:r>
              <a:rPr lang="en-US" dirty="0" smtClean="0"/>
              <a:t>Crossroads has been an EN since 2004 and currently has 52 assigned tickets.   Dee Gavaldon, Program Manager has been with Crossroads since 1994 and has experience in all facets of employment services.  Currently, Dee manages the WIPA, TTW, WIA funded Training Center services.</a:t>
            </a:r>
          </a:p>
          <a:p>
            <a:pPr eaLnBrk="1" hangingPunct="1">
              <a:lnSpc>
                <a:spcPct val="90000"/>
              </a:lnSpc>
            </a:pPr>
            <a:endParaRPr lang="en-US" dirty="0" smtClean="0">
              <a:latin typeface="Arial" pitchFamily="34" charset="0"/>
              <a:cs typeface="Arial" pitchFamily="34" charset="0"/>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23CF99EB-E119-45CB-9C43-1A0E1280D059}" type="slidenum">
              <a:rPr lang="en-US" smtClean="0"/>
              <a:pPr/>
              <a:t>14</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r>
              <a:rPr lang="en-US" dirty="0" smtClean="0"/>
              <a:t>	Mr. Mayer has over 14 years of experience in project management, providing superior technical assistance to California residents. He has managed many successful workforce-related demonstration projects, and continuously demonstrates strong analytical skills in the areas of program development and implementation, as well as project finance and budgets. As the California Disability Employment Initiative project advisor for the past two years, he has been a primary driving force in developing the project into one of the premier National models. He received a B.S. in Gerontology.</a:t>
            </a:r>
          </a:p>
          <a:p>
            <a:pPr marL="171450" indent="-171450"/>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0AE91C0F-CEA0-42DD-B0E8-8B1CCC2F66C5}" type="slidenum">
              <a:rPr lang="en-US" smtClean="0"/>
              <a:pPr/>
              <a:t>17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3"/>
          <a:srcRect/>
          <a:stretch>
            <a:fillRect/>
          </a:stretch>
        </p:blipFill>
        <p:spPr bwMode="auto">
          <a:xfrm>
            <a:off x="122238" y="0"/>
            <a:ext cx="1300162" cy="592138"/>
          </a:xfrm>
          <a:prstGeom prst="rect">
            <a:avLst/>
          </a:prstGeom>
          <a:noFill/>
          <a:ln w="9525">
            <a:noFill/>
            <a:miter lim="800000"/>
            <a:headEnd/>
            <a:tailEnd/>
          </a:ln>
        </p:spPr>
      </p:pic>
      <p:sp>
        <p:nvSpPr>
          <p:cNvPr id="5" name="Title 1"/>
          <p:cNvSpPr>
            <a:spLocks noGrp="1"/>
          </p:cNvSpPr>
          <p:nvPr>
            <p:ph type="ctrTitle"/>
          </p:nvPr>
        </p:nvSpPr>
        <p:spPr>
          <a:xfrm>
            <a:off x="336408" y="1955308"/>
            <a:ext cx="8384979" cy="1127128"/>
          </a:xfrm>
        </p:spPr>
        <p:txBody>
          <a:bodyPr/>
          <a:lstStyle>
            <a:lvl1pPr>
              <a:defRPr sz="2800" b="1" cap="none"/>
            </a:lvl1pPr>
          </a:lstStyle>
          <a:p>
            <a:r>
              <a:rPr lang="en-US" dirty="0" smtClean="0"/>
              <a:t>Click to edit Master title style</a:t>
            </a:r>
            <a:endParaRPr lang="en-US" dirty="0"/>
          </a:p>
        </p:txBody>
      </p:sp>
      <p:sp>
        <p:nvSpPr>
          <p:cNvPr id="6" name="Subtitle 2"/>
          <p:cNvSpPr>
            <a:spLocks noGrp="1"/>
          </p:cNvSpPr>
          <p:nvPr>
            <p:ph type="subTitle" idx="1"/>
          </p:nvPr>
        </p:nvSpPr>
        <p:spPr>
          <a:xfrm>
            <a:off x="614791" y="3227963"/>
            <a:ext cx="7895206" cy="1585378"/>
          </a:xfrm>
        </p:spPr>
        <p:txBody>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7F526AD4-CAE0-4BA3-B18D-30D4B671380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682193"/>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57678"/>
            <a:ext cx="8229600" cy="4114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AB80641-E7AF-423C-940B-95860FD79F4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06261"/>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31823"/>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1823"/>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1301C7F8-BA48-4714-B05C-1D6F340AD71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411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0567"/>
            <a:ext cx="4040188"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49998"/>
            <a:ext cx="4040188"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0567"/>
            <a:ext cx="4041775"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49998"/>
            <a:ext cx="4041775"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fld id="{68AD64D7-6C7C-4969-9E00-86109A5D63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2691"/>
            <a:ext cx="8229600" cy="1143000"/>
          </a:xfrm>
        </p:spPr>
        <p:txBody>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3E72CA0-AB57-47E6-87BF-D149C4C9A33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3" name="Slide Number Placeholder 5"/>
          <p:cNvSpPr>
            <a:spLocks noGrp="1"/>
          </p:cNvSpPr>
          <p:nvPr>
            <p:ph type="sldNum" sz="quarter" idx="10"/>
          </p:nvPr>
        </p:nvSpPr>
        <p:spPr/>
        <p:txBody>
          <a:bodyPr/>
          <a:lstStyle>
            <a:lvl1pPr>
              <a:defRPr/>
            </a:lvl1pPr>
          </a:lstStyle>
          <a:p>
            <a:pPr>
              <a:defRPr/>
            </a:pPr>
            <a:fld id="{DA8DD221-BDC8-46C6-9462-00159771A89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3A4466CB-1D62-40F5-957F-3C18C22D9C9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B1E8BDAA-359A-4DD7-BF00-EDD9556B63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CCF8FBB2-D42D-47DB-9CE0-4617F47130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Narrow" pitchFamily="34" charset="0"/>
                <a:ea typeface="MS PGothic" pitchFamily="34" charset="-128"/>
                <a:cs typeface="+mn-cs"/>
              </a:defRPr>
            </a:lvl1pPr>
          </a:lstStyle>
          <a:p>
            <a:pPr>
              <a:defRPr/>
            </a:pPr>
            <a:fld id="{16A88D62-8644-47B9-BA9E-AAEB41F8359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Lst>
  <p:hf hdr="0" ftr="0" dt="0"/>
  <p:txStyles>
    <p:titleStyle>
      <a:lvl1pPr algn="ctr" defTabSz="457200" rtl="0" eaLnBrk="0" fontAlgn="base" hangingPunct="0">
        <a:spcBef>
          <a:spcPct val="0"/>
        </a:spcBef>
        <a:spcAft>
          <a:spcPct val="0"/>
        </a:spcAft>
        <a:defRPr sz="32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3200">
          <a:solidFill>
            <a:schemeClr val="tx1"/>
          </a:solidFill>
          <a:latin typeface="Arial" charset="0"/>
          <a:ea typeface="MS PGothic" pitchFamily="34" charset="-128"/>
          <a:cs typeface="MS PGothic"/>
        </a:defRPr>
      </a:lvl2pPr>
      <a:lvl3pPr algn="ctr" defTabSz="457200" rtl="0" eaLnBrk="0" fontAlgn="base" hangingPunct="0">
        <a:spcBef>
          <a:spcPct val="0"/>
        </a:spcBef>
        <a:spcAft>
          <a:spcPct val="0"/>
        </a:spcAft>
        <a:defRPr sz="3200">
          <a:solidFill>
            <a:schemeClr val="tx1"/>
          </a:solidFill>
          <a:latin typeface="Arial" charset="0"/>
          <a:ea typeface="MS PGothic" pitchFamily="34" charset="-128"/>
          <a:cs typeface="MS PGothic"/>
        </a:defRPr>
      </a:lvl3pPr>
      <a:lvl4pPr algn="ctr" defTabSz="457200" rtl="0" eaLnBrk="0" fontAlgn="base" hangingPunct="0">
        <a:spcBef>
          <a:spcPct val="0"/>
        </a:spcBef>
        <a:spcAft>
          <a:spcPct val="0"/>
        </a:spcAft>
        <a:defRPr sz="3200">
          <a:solidFill>
            <a:schemeClr val="tx1"/>
          </a:solidFill>
          <a:latin typeface="Arial" charset="0"/>
          <a:ea typeface="MS PGothic" pitchFamily="34" charset="-128"/>
          <a:cs typeface="MS PGothic"/>
        </a:defRPr>
      </a:lvl4pPr>
      <a:lvl5pPr algn="ctr" defTabSz="457200" rtl="0" eaLnBrk="0" fontAlgn="base" hangingPunct="0">
        <a:spcBef>
          <a:spcPct val="0"/>
        </a:spcBef>
        <a:spcAft>
          <a:spcPct val="0"/>
        </a:spcAft>
        <a:defRPr sz="3200">
          <a:solidFill>
            <a:schemeClr val="tx1"/>
          </a:solidFill>
          <a:latin typeface="Arial" charset="0"/>
          <a:ea typeface="MS PGothic" pitchFamily="34" charset="-128"/>
          <a:cs typeface="MS PGothic"/>
        </a:defRPr>
      </a:lvl5pPr>
      <a:lvl6pPr marL="4572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3C6986"/>
        </a:buClr>
        <a:buFont typeface="Arial" pitchFamily="34" charset="0"/>
        <a:buChar char="•"/>
        <a:defRPr sz="24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Clr>
          <a:srgbClr val="3C6986"/>
        </a:buClr>
        <a:buFont typeface="Courier New" pitchFamily="49" charset="0"/>
        <a:buChar char="o"/>
        <a:defRPr sz="20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Clr>
          <a:srgbClr val="3C6986"/>
        </a:buClr>
        <a:buFont typeface="Arial" pitchFamily="34" charset="0"/>
        <a:buChar char="•"/>
        <a:defRPr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Clr>
          <a:srgbClr val="3C6986"/>
        </a:buClr>
        <a:buFont typeface="Courier New" pitchFamily="49" charset="0"/>
        <a:buChar char="o"/>
        <a:defRPr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Clr>
          <a:srgbClr val="3C6986"/>
        </a:buClr>
        <a:buFont typeface="Arial" pitchFamily="34" charset="0"/>
        <a:buChar char="•"/>
        <a:defRPr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Abygail.Medina@dor.ca.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deeg@crossroadsdiversified.com" TargetMode="External"/><Relationship Id="rId2" Type="http://schemas.openxmlformats.org/officeDocument/2006/relationships/hyperlink" Target="mailto:theinz@eastbayinnovations.org" TargetMode="External"/><Relationship Id="rId1" Type="http://schemas.openxmlformats.org/officeDocument/2006/relationships/slideLayout" Target="../slideLayouts/slideLayout2.xml"/><Relationship Id="rId4" Type="http://schemas.openxmlformats.org/officeDocument/2006/relationships/hyperlink" Target="mailto:David.Mayer2@edd.c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36550" y="1955800"/>
            <a:ext cx="8385175" cy="1127125"/>
          </a:xfrm>
        </p:spPr>
        <p:txBody>
          <a:bodyPr/>
          <a:lstStyle/>
          <a:p>
            <a:r>
              <a:rPr lang="en-US" dirty="0" smtClean="0"/>
              <a:t>California as a Successful Model for Partnership Plus Handoffs</a:t>
            </a:r>
          </a:p>
        </p:txBody>
      </p:sp>
      <p:sp>
        <p:nvSpPr>
          <p:cNvPr id="12291" name="Subtitle 2"/>
          <p:cNvSpPr>
            <a:spLocks noGrp="1"/>
          </p:cNvSpPr>
          <p:nvPr>
            <p:ph type="subTitle" idx="1"/>
          </p:nvPr>
        </p:nvSpPr>
        <p:spPr>
          <a:xfrm>
            <a:off x="614363" y="3227388"/>
            <a:ext cx="7896225" cy="1585912"/>
          </a:xfrm>
        </p:spPr>
        <p:txBody>
          <a:bodyPr/>
          <a:lstStyle/>
          <a:p>
            <a:r>
              <a:rPr lang="en-US" sz="2400" dirty="0" smtClean="0"/>
              <a:t>Effective Practices Webinar Series</a:t>
            </a:r>
          </a:p>
          <a:p>
            <a:r>
              <a:rPr lang="en-US" sz="2400" dirty="0" smtClean="0"/>
              <a:t>Operations Support Manager</a:t>
            </a:r>
            <a:br>
              <a:rPr lang="en-US" sz="2400" dirty="0" smtClean="0"/>
            </a:br>
            <a:r>
              <a:rPr lang="en-US" sz="2400" dirty="0" smtClean="0"/>
              <a:t>Social Security</a:t>
            </a:r>
            <a:r>
              <a:rPr lang="en-US" altLang="en-US" sz="2400" dirty="0" smtClean="0"/>
              <a:t>’</a:t>
            </a:r>
            <a:r>
              <a:rPr lang="en-US" sz="2400" dirty="0" smtClean="0"/>
              <a:t>s Ticket to Work program</a:t>
            </a:r>
          </a:p>
          <a:p>
            <a:r>
              <a:rPr lang="en-US" sz="2400" dirty="0" smtClean="0"/>
              <a:t>July 10,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336550" y="1955800"/>
            <a:ext cx="8385175" cy="1127125"/>
          </a:xfrm>
        </p:spPr>
        <p:txBody>
          <a:bodyPr/>
          <a:lstStyle/>
          <a:p>
            <a:r>
              <a:rPr lang="en-US" dirty="0" smtClean="0"/>
              <a:t>East Bay Innovations</a:t>
            </a:r>
          </a:p>
        </p:txBody>
      </p:sp>
      <p:sp>
        <p:nvSpPr>
          <p:cNvPr id="20483" name="Content Placeholder 2"/>
          <p:cNvSpPr>
            <a:spLocks noGrp="1"/>
          </p:cNvSpPr>
          <p:nvPr>
            <p:ph type="subTitle" idx="1"/>
          </p:nvPr>
        </p:nvSpPr>
        <p:spPr>
          <a:xfrm>
            <a:off x="614363" y="3227388"/>
            <a:ext cx="7896225" cy="1585912"/>
          </a:xfrm>
        </p:spPr>
        <p:txBody>
          <a:bodyPr/>
          <a:lstStyle/>
          <a:p>
            <a:endParaRPr lang="en-US" dirty="0" smtClean="0"/>
          </a:p>
          <a:p>
            <a:r>
              <a:rPr lang="en-US" dirty="0" smtClean="0"/>
              <a:t>Tom Heinz, Executive Director</a:t>
            </a:r>
          </a:p>
          <a:p>
            <a:r>
              <a:rPr lang="en-US" dirty="0" smtClean="0"/>
              <a:t>East Bay Innovations</a:t>
            </a:r>
          </a:p>
          <a:p>
            <a:endParaRPr lang="en-US" dirty="0" smtClean="0"/>
          </a:p>
        </p:txBody>
      </p:sp>
      <p:sp>
        <p:nvSpPr>
          <p:cNvPr id="20484" name="Slide Number Placeholder 3"/>
          <p:cNvSpPr>
            <a:spLocks noGrp="1"/>
          </p:cNvSpPr>
          <p:nvPr>
            <p:ph type="sldNum" sz="quarter" idx="4294967295"/>
          </p:nvPr>
        </p:nvSpPr>
        <p:spPr bwMode="auto">
          <a:xfrm>
            <a:off x="7010400" y="6356350"/>
            <a:ext cx="2133600" cy="365125"/>
          </a:xfrm>
          <a:noFill/>
          <a:ln>
            <a:miter lim="800000"/>
            <a:headEnd/>
            <a:tailEnd/>
          </a:ln>
        </p:spPr>
        <p:txBody>
          <a:bodyPr/>
          <a:lstStyle/>
          <a:p>
            <a:fld id="{C1FC1250-DA24-4192-BAAF-0130CC7CDF72}" type="slidenum">
              <a:rPr lang="en-US" smtClean="0"/>
              <a:pPr/>
              <a:t>10</a:t>
            </a:fld>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82625"/>
            <a:ext cx="8229600" cy="1143000"/>
          </a:xfrm>
        </p:spPr>
        <p:txBody>
          <a:bodyPr/>
          <a:lstStyle/>
          <a:p>
            <a:r>
              <a:rPr lang="en-US" dirty="0" smtClean="0"/>
              <a:t>East Bay Innovations</a:t>
            </a:r>
          </a:p>
        </p:txBody>
      </p:sp>
      <p:sp>
        <p:nvSpPr>
          <p:cNvPr id="21507" name="Content Placeholder 2"/>
          <p:cNvSpPr>
            <a:spLocks noGrp="1"/>
          </p:cNvSpPr>
          <p:nvPr>
            <p:ph idx="1"/>
          </p:nvPr>
        </p:nvSpPr>
        <p:spPr>
          <a:xfrm>
            <a:off x="457200" y="1957388"/>
            <a:ext cx="8229600" cy="4114800"/>
          </a:xfrm>
        </p:spPr>
        <p:txBody>
          <a:bodyPr/>
          <a:lstStyle/>
          <a:p>
            <a:r>
              <a:rPr lang="en-US" dirty="0" smtClean="0"/>
              <a:t>EBI mainly provides supported employment services funded by VR to people with intellectual disabilities.</a:t>
            </a:r>
          </a:p>
          <a:p>
            <a:endParaRPr lang="en-US" sz="800" dirty="0" smtClean="0"/>
          </a:p>
          <a:p>
            <a:endParaRPr lang="en-US" sz="800" dirty="0" smtClean="0"/>
          </a:p>
          <a:p>
            <a:r>
              <a:rPr lang="en-US" dirty="0" smtClean="0"/>
              <a:t>In 2011, in response to State funding cuts, EBI became an EN for the purpose of drawing down additional funds to support services to SE consumers earning over SGA. </a:t>
            </a:r>
          </a:p>
          <a:p>
            <a:endParaRPr lang="en-US" dirty="0" smtClean="0"/>
          </a:p>
          <a:p>
            <a:r>
              <a:rPr lang="en-US" dirty="0" smtClean="0"/>
              <a:t>EBI provides job coaching supports to 103 SE Individual Placement consumers. Average hourly wage is $11.73/hr and average hours worked per week is 24.</a:t>
            </a:r>
          </a:p>
          <a:p>
            <a:endParaRPr lang="en-US" dirty="0" smtClean="0"/>
          </a:p>
        </p:txBody>
      </p:sp>
      <p:sp>
        <p:nvSpPr>
          <p:cNvPr id="21508" name="Slide Number Placeholder 3"/>
          <p:cNvSpPr>
            <a:spLocks noGrp="1"/>
          </p:cNvSpPr>
          <p:nvPr>
            <p:ph type="sldNum" sz="quarter" idx="10"/>
          </p:nvPr>
        </p:nvSpPr>
        <p:spPr bwMode="auto">
          <a:noFill/>
          <a:ln>
            <a:miter lim="800000"/>
            <a:headEnd/>
            <a:tailEnd/>
          </a:ln>
        </p:spPr>
        <p:txBody>
          <a:bodyPr/>
          <a:lstStyle/>
          <a:p>
            <a:fld id="{10571B99-6C6E-4645-AF57-06D65EADA8C8}"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82625"/>
            <a:ext cx="8229600" cy="1143000"/>
          </a:xfrm>
        </p:spPr>
        <p:txBody>
          <a:bodyPr/>
          <a:lstStyle/>
          <a:p>
            <a:r>
              <a:rPr lang="en-US" dirty="0" smtClean="0"/>
              <a:t>East Bay Innovations</a:t>
            </a:r>
          </a:p>
        </p:txBody>
      </p:sp>
      <p:sp>
        <p:nvSpPr>
          <p:cNvPr id="22531" name="Content Placeholder 2"/>
          <p:cNvSpPr>
            <a:spLocks noGrp="1"/>
          </p:cNvSpPr>
          <p:nvPr>
            <p:ph idx="1"/>
          </p:nvPr>
        </p:nvSpPr>
        <p:spPr>
          <a:xfrm>
            <a:off x="457200" y="1957388"/>
            <a:ext cx="8229600" cy="4114800"/>
          </a:xfrm>
        </p:spPr>
        <p:txBody>
          <a:bodyPr/>
          <a:lstStyle/>
          <a:p>
            <a:r>
              <a:rPr lang="en-US" dirty="0" smtClean="0"/>
              <a:t>EBI started a separate operation called “Affinity” that serves all SSI/SSDI beneficiaries.</a:t>
            </a:r>
          </a:p>
          <a:p>
            <a:r>
              <a:rPr lang="en-US" dirty="0" smtClean="0"/>
              <a:t>EBI has had significant success in placing VR SE consumers in jobs at or above SGA.</a:t>
            </a:r>
          </a:p>
          <a:p>
            <a:r>
              <a:rPr lang="en-US" dirty="0" smtClean="0"/>
              <a:t>Targeting healthcare and public sector jobs.</a:t>
            </a:r>
          </a:p>
          <a:p>
            <a:r>
              <a:rPr lang="en-US" dirty="0" smtClean="0"/>
              <a:t>Using Project SEARCH job training model to build skills that match the “host” employer’s workforce needs.</a:t>
            </a:r>
          </a:p>
          <a:p>
            <a:r>
              <a:rPr lang="en-US" dirty="0" smtClean="0"/>
              <a:t>PS model uses time-limited internships with the host employer. This enables hiring managers to see the value of potential employee firsthand.</a:t>
            </a:r>
          </a:p>
        </p:txBody>
      </p:sp>
      <p:sp>
        <p:nvSpPr>
          <p:cNvPr id="22532" name="Slide Number Placeholder 3"/>
          <p:cNvSpPr>
            <a:spLocks noGrp="1"/>
          </p:cNvSpPr>
          <p:nvPr>
            <p:ph type="sldNum" sz="quarter" idx="10"/>
          </p:nvPr>
        </p:nvSpPr>
        <p:spPr bwMode="auto">
          <a:noFill/>
          <a:ln>
            <a:miter lim="800000"/>
            <a:headEnd/>
            <a:tailEnd/>
          </a:ln>
        </p:spPr>
        <p:txBody>
          <a:bodyPr/>
          <a:lstStyle/>
          <a:p>
            <a:fld id="{986CF5CF-7809-45CB-9E4F-C6A946ECD39E}" type="slidenum">
              <a:rPr lang="en-US" smtClean="0"/>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82625"/>
            <a:ext cx="8229600" cy="1143000"/>
          </a:xfrm>
        </p:spPr>
        <p:txBody>
          <a:bodyPr/>
          <a:lstStyle/>
          <a:p>
            <a:r>
              <a:rPr lang="en-US" dirty="0" smtClean="0"/>
              <a:t>East Bay Innovations</a:t>
            </a:r>
          </a:p>
        </p:txBody>
      </p:sp>
      <p:sp>
        <p:nvSpPr>
          <p:cNvPr id="23555" name="Content Placeholder 2"/>
          <p:cNvSpPr>
            <a:spLocks noGrp="1"/>
          </p:cNvSpPr>
          <p:nvPr>
            <p:ph idx="1"/>
          </p:nvPr>
        </p:nvSpPr>
        <p:spPr>
          <a:xfrm>
            <a:off x="457200" y="1957388"/>
            <a:ext cx="8229600" cy="4114800"/>
          </a:xfrm>
        </p:spPr>
        <p:txBody>
          <a:bodyPr/>
          <a:lstStyle/>
          <a:p>
            <a:endParaRPr lang="en-US" dirty="0" smtClean="0"/>
          </a:p>
          <a:p>
            <a:r>
              <a:rPr lang="en-US" dirty="0" smtClean="0"/>
              <a:t>PS model allows EBI to build trust with employer and to fully understand their operation and mission.</a:t>
            </a:r>
          </a:p>
          <a:p>
            <a:endParaRPr lang="en-US" dirty="0" smtClean="0"/>
          </a:p>
          <a:p>
            <a:pPr>
              <a:buFont typeface="Arial" pitchFamily="34" charset="0"/>
              <a:buNone/>
            </a:pPr>
            <a:r>
              <a:rPr lang="en-US" dirty="0" smtClean="0"/>
              <a:t>Statistics for both EBI SE &amp; Affinity Program:</a:t>
            </a:r>
          </a:p>
          <a:p>
            <a:r>
              <a:rPr lang="en-US" dirty="0" smtClean="0"/>
              <a:t>Average wage for Ticket Holders: $21/hour</a:t>
            </a:r>
          </a:p>
          <a:p>
            <a:r>
              <a:rPr lang="en-US" dirty="0" smtClean="0"/>
              <a:t>Current ticket assignments: 77</a:t>
            </a:r>
          </a:p>
          <a:p>
            <a:r>
              <a:rPr lang="en-US" dirty="0" smtClean="0"/>
              <a:t>Ticket Holders currently working: 16</a:t>
            </a:r>
          </a:p>
          <a:p>
            <a:r>
              <a:rPr lang="en-US" dirty="0" smtClean="0"/>
              <a:t>Ticket Holders employed full time: 13</a:t>
            </a:r>
          </a:p>
        </p:txBody>
      </p:sp>
      <p:sp>
        <p:nvSpPr>
          <p:cNvPr id="23556" name="Slide Number Placeholder 3"/>
          <p:cNvSpPr>
            <a:spLocks noGrp="1"/>
          </p:cNvSpPr>
          <p:nvPr>
            <p:ph type="sldNum" sz="quarter" idx="10"/>
          </p:nvPr>
        </p:nvSpPr>
        <p:spPr bwMode="auto">
          <a:noFill/>
          <a:ln>
            <a:miter lim="800000"/>
            <a:headEnd/>
            <a:tailEnd/>
          </a:ln>
        </p:spPr>
        <p:txBody>
          <a:bodyPr/>
          <a:lstStyle/>
          <a:p>
            <a:fld id="{EF225256-7DF5-4442-9B63-6C682F51F58D}" type="slidenum">
              <a:rPr lang="en-US" smtClean="0"/>
              <a:pPr/>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6550" y="1955800"/>
            <a:ext cx="8385175" cy="1127125"/>
          </a:xfrm>
        </p:spPr>
        <p:txBody>
          <a:bodyPr/>
          <a:lstStyle/>
          <a:p>
            <a:r>
              <a:rPr lang="en-US" dirty="0" smtClean="0"/>
              <a:t>Crossroads Diversified Services</a:t>
            </a:r>
          </a:p>
        </p:txBody>
      </p:sp>
      <p:sp>
        <p:nvSpPr>
          <p:cNvPr id="24579" name="Content Placeholder 2"/>
          <p:cNvSpPr>
            <a:spLocks noGrp="1"/>
          </p:cNvSpPr>
          <p:nvPr>
            <p:ph type="subTitle" idx="1"/>
          </p:nvPr>
        </p:nvSpPr>
        <p:spPr>
          <a:xfrm>
            <a:off x="614363" y="3227388"/>
            <a:ext cx="7896225" cy="1585912"/>
          </a:xfrm>
        </p:spPr>
        <p:txBody>
          <a:bodyPr/>
          <a:lstStyle/>
          <a:p>
            <a:endParaRPr lang="en-US" dirty="0" smtClean="0"/>
          </a:p>
          <a:p>
            <a:r>
              <a:rPr lang="en-US" dirty="0" smtClean="0"/>
              <a:t>Dee Gavaldon, Program Manager</a:t>
            </a:r>
          </a:p>
          <a:p>
            <a:r>
              <a:rPr lang="en-US" dirty="0" smtClean="0"/>
              <a:t>Workforce Development</a:t>
            </a:r>
          </a:p>
          <a:p>
            <a:r>
              <a:rPr lang="en-US" dirty="0" smtClean="0"/>
              <a:t>Crossroads Diversified Services</a:t>
            </a:r>
          </a:p>
          <a:p>
            <a:endParaRPr lang="en-US" dirty="0" smtClean="0"/>
          </a:p>
        </p:txBody>
      </p:sp>
      <p:sp>
        <p:nvSpPr>
          <p:cNvPr id="24580" name="Slide Number Placeholder 3"/>
          <p:cNvSpPr>
            <a:spLocks noGrp="1"/>
          </p:cNvSpPr>
          <p:nvPr>
            <p:ph type="sldNum" sz="quarter" idx="4294967295"/>
          </p:nvPr>
        </p:nvSpPr>
        <p:spPr bwMode="auto">
          <a:xfrm>
            <a:off x="7010400" y="6356350"/>
            <a:ext cx="2133600" cy="365125"/>
          </a:xfrm>
          <a:noFill/>
          <a:ln>
            <a:miter lim="800000"/>
            <a:headEnd/>
            <a:tailEnd/>
          </a:ln>
        </p:spPr>
        <p:txBody>
          <a:bodyPr/>
          <a:lstStyle/>
          <a:p>
            <a:fld id="{5BCD5D2E-286E-47C4-93BE-C9CED0AA05C6}"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82625"/>
            <a:ext cx="8229600" cy="1143000"/>
          </a:xfrm>
        </p:spPr>
        <p:txBody>
          <a:bodyPr/>
          <a:lstStyle/>
          <a:p>
            <a:r>
              <a:rPr lang="en-US" dirty="0" smtClean="0"/>
              <a:t>Crossroads Diversified Services</a:t>
            </a:r>
          </a:p>
        </p:txBody>
      </p:sp>
      <p:sp>
        <p:nvSpPr>
          <p:cNvPr id="25603" name="Content Placeholder 2"/>
          <p:cNvSpPr>
            <a:spLocks noGrp="1"/>
          </p:cNvSpPr>
          <p:nvPr>
            <p:ph idx="1"/>
          </p:nvPr>
        </p:nvSpPr>
        <p:spPr>
          <a:xfrm>
            <a:off x="457200" y="1957388"/>
            <a:ext cx="8229600" cy="4114800"/>
          </a:xfrm>
        </p:spPr>
        <p:txBody>
          <a:bodyPr/>
          <a:lstStyle/>
          <a:p>
            <a:r>
              <a:rPr lang="en-US" dirty="0" smtClean="0"/>
              <a:t>Crossroads is an AbilityOne contractor, providing high wage jobs to individuals with disabilities.</a:t>
            </a:r>
          </a:p>
          <a:p>
            <a:r>
              <a:rPr lang="en-US" dirty="0" smtClean="0"/>
              <a:t>Ticket to Work staff coordinates with DOR VRC’s, Crossroads’ project managers/supervisors, WIPA staff, and DOR WIP to promote:</a:t>
            </a:r>
          </a:p>
          <a:p>
            <a:pPr lvl="1"/>
            <a:r>
              <a:rPr lang="en-US" dirty="0" smtClean="0"/>
              <a:t>Long term benefits planning (WIPA)</a:t>
            </a:r>
          </a:p>
          <a:p>
            <a:pPr lvl="1"/>
            <a:r>
              <a:rPr lang="en-US" dirty="0" smtClean="0"/>
              <a:t>Post employment supports </a:t>
            </a:r>
          </a:p>
          <a:p>
            <a:pPr lvl="2"/>
            <a:r>
              <a:rPr lang="en-US" dirty="0" smtClean="0"/>
              <a:t>Job Coaching</a:t>
            </a:r>
          </a:p>
          <a:p>
            <a:pPr lvl="2"/>
            <a:r>
              <a:rPr lang="en-US" dirty="0" smtClean="0"/>
              <a:t>Development of Natural Supports</a:t>
            </a:r>
          </a:p>
          <a:p>
            <a:pPr lvl="2"/>
            <a:r>
              <a:rPr lang="en-US" dirty="0" smtClean="0"/>
              <a:t>Quality of Life/Financial Stability/Disability Management</a:t>
            </a:r>
          </a:p>
        </p:txBody>
      </p:sp>
      <p:sp>
        <p:nvSpPr>
          <p:cNvPr id="25604" name="Slide Number Placeholder 3"/>
          <p:cNvSpPr>
            <a:spLocks noGrp="1"/>
          </p:cNvSpPr>
          <p:nvPr>
            <p:ph type="sldNum" sz="quarter" idx="10"/>
          </p:nvPr>
        </p:nvSpPr>
        <p:spPr bwMode="auto">
          <a:noFill/>
          <a:ln>
            <a:miter lim="800000"/>
            <a:headEnd/>
            <a:tailEnd/>
          </a:ln>
        </p:spPr>
        <p:txBody>
          <a:bodyPr/>
          <a:lstStyle/>
          <a:p>
            <a:fld id="{EFCA1C67-8E81-4D40-85F8-5DEB936E731E}"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82625"/>
            <a:ext cx="8229600" cy="1143000"/>
          </a:xfrm>
        </p:spPr>
        <p:txBody>
          <a:bodyPr/>
          <a:lstStyle/>
          <a:p>
            <a:r>
              <a:rPr lang="en-US" dirty="0" smtClean="0"/>
              <a:t>Crossroads Diversified Services</a:t>
            </a:r>
          </a:p>
        </p:txBody>
      </p:sp>
      <p:sp>
        <p:nvSpPr>
          <p:cNvPr id="3" name="Content Placeholder 2"/>
          <p:cNvSpPr>
            <a:spLocks noGrp="1"/>
          </p:cNvSpPr>
          <p:nvPr>
            <p:ph idx="1"/>
          </p:nvPr>
        </p:nvSpPr>
        <p:spPr>
          <a:xfrm>
            <a:off x="457200" y="1957388"/>
            <a:ext cx="8229600" cy="4398962"/>
          </a:xfrm>
        </p:spPr>
        <p:txBody>
          <a:bodyPr/>
          <a:lstStyle/>
          <a:p>
            <a:pPr marL="0" indent="0">
              <a:buFont typeface="Arial" pitchFamily="34" charset="0"/>
              <a:buNone/>
              <a:defRPr/>
            </a:pPr>
            <a:r>
              <a:rPr lang="en-US" dirty="0" smtClean="0"/>
              <a:t>Multiple Channels of Access to Crossroads’ Ticket to Work Services</a:t>
            </a:r>
          </a:p>
          <a:p>
            <a:pPr>
              <a:defRPr/>
            </a:pPr>
            <a:r>
              <a:rPr lang="en-US" dirty="0" smtClean="0"/>
              <a:t>DOR/Case Services contract provides pre-employment, placement and post-placement supports</a:t>
            </a:r>
          </a:p>
          <a:p>
            <a:pPr>
              <a:defRPr/>
            </a:pPr>
            <a:r>
              <a:rPr lang="en-US" dirty="0" smtClean="0"/>
              <a:t>Crossroads Training Center – based on the national America’s Job Center model and provides job search activities, work readiness skills, GED preparation, on-the-job training and job placement services</a:t>
            </a:r>
          </a:p>
          <a:p>
            <a:pPr>
              <a:defRPr/>
            </a:pPr>
            <a:r>
              <a:rPr lang="en-US" dirty="0" smtClean="0"/>
              <a:t>Partnership Plus provides a seamless “handoff” for successful DOR clients to receive post employment supports</a:t>
            </a:r>
          </a:p>
          <a:p>
            <a:pPr>
              <a:defRPr/>
            </a:pPr>
            <a:endParaRPr lang="en-US" dirty="0"/>
          </a:p>
        </p:txBody>
      </p:sp>
      <p:sp>
        <p:nvSpPr>
          <p:cNvPr id="26628" name="Slide Number Placeholder 3"/>
          <p:cNvSpPr>
            <a:spLocks noGrp="1"/>
          </p:cNvSpPr>
          <p:nvPr>
            <p:ph type="sldNum" sz="quarter" idx="10"/>
          </p:nvPr>
        </p:nvSpPr>
        <p:spPr bwMode="auto">
          <a:noFill/>
          <a:ln>
            <a:miter lim="800000"/>
            <a:headEnd/>
            <a:tailEnd/>
          </a:ln>
        </p:spPr>
        <p:txBody>
          <a:bodyPr/>
          <a:lstStyle/>
          <a:p>
            <a:fld id="{1C530227-8E79-48C2-B19C-00B5CB65C5F8}" type="slidenum">
              <a:rPr lang="en-US" smtClean="0"/>
              <a:pPr/>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336550" y="1955800"/>
            <a:ext cx="8385175" cy="1127125"/>
          </a:xfrm>
        </p:spPr>
        <p:txBody>
          <a:bodyPr/>
          <a:lstStyle/>
          <a:p>
            <a:r>
              <a:rPr lang="en-US" dirty="0" smtClean="0"/>
              <a:t>California Employment Development Department</a:t>
            </a:r>
          </a:p>
        </p:txBody>
      </p:sp>
      <p:sp>
        <p:nvSpPr>
          <p:cNvPr id="27651" name="Content Placeholder 2"/>
          <p:cNvSpPr>
            <a:spLocks noGrp="1"/>
          </p:cNvSpPr>
          <p:nvPr>
            <p:ph type="subTitle" idx="1"/>
          </p:nvPr>
        </p:nvSpPr>
        <p:spPr>
          <a:xfrm>
            <a:off x="614363" y="3227388"/>
            <a:ext cx="7896225" cy="1585912"/>
          </a:xfrm>
        </p:spPr>
        <p:txBody>
          <a:bodyPr/>
          <a:lstStyle/>
          <a:p>
            <a:endParaRPr lang="en-US" dirty="0" smtClean="0"/>
          </a:p>
          <a:p>
            <a:r>
              <a:rPr lang="en-US" dirty="0" smtClean="0"/>
              <a:t>David Mayer, Program Advisor</a:t>
            </a:r>
          </a:p>
          <a:p>
            <a:r>
              <a:rPr lang="en-US" dirty="0" smtClean="0"/>
              <a:t>CA Disability Employment Initiative</a:t>
            </a:r>
          </a:p>
          <a:p>
            <a:r>
              <a:rPr lang="en-US" dirty="0" smtClean="0"/>
              <a:t>State of California</a:t>
            </a:r>
          </a:p>
          <a:p>
            <a:endParaRPr lang="en-US" dirty="0" smtClean="0"/>
          </a:p>
        </p:txBody>
      </p:sp>
      <p:sp>
        <p:nvSpPr>
          <p:cNvPr id="27652" name="Slide Number Placeholder 3"/>
          <p:cNvSpPr>
            <a:spLocks noGrp="1"/>
          </p:cNvSpPr>
          <p:nvPr>
            <p:ph type="sldNum" sz="quarter" idx="4294967295"/>
          </p:nvPr>
        </p:nvSpPr>
        <p:spPr bwMode="auto">
          <a:xfrm>
            <a:off x="7010400" y="6356350"/>
            <a:ext cx="2133600" cy="365125"/>
          </a:xfrm>
          <a:noFill/>
          <a:ln>
            <a:miter lim="800000"/>
            <a:headEnd/>
            <a:tailEnd/>
          </a:ln>
        </p:spPr>
        <p:txBody>
          <a:bodyPr/>
          <a:lstStyle/>
          <a:p>
            <a:fld id="{66AA1346-1BF6-422B-AAE2-F4694164B13C}" type="slidenum">
              <a:rPr lang="en-US" smtClean="0"/>
              <a:pPr/>
              <a:t>17</a:t>
            </a:fld>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82625"/>
            <a:ext cx="8229600" cy="1143000"/>
          </a:xfrm>
        </p:spPr>
        <p:txBody>
          <a:bodyPr/>
          <a:lstStyle/>
          <a:p>
            <a:r>
              <a:rPr lang="en-US" dirty="0" smtClean="0"/>
              <a:t>CA Disability Employment Initiative</a:t>
            </a:r>
          </a:p>
        </p:txBody>
      </p:sp>
      <p:sp>
        <p:nvSpPr>
          <p:cNvPr id="28675" name="Content Placeholder 2"/>
          <p:cNvSpPr>
            <a:spLocks noGrp="1"/>
          </p:cNvSpPr>
          <p:nvPr>
            <p:ph idx="1"/>
          </p:nvPr>
        </p:nvSpPr>
        <p:spPr>
          <a:xfrm>
            <a:off x="122238" y="1957388"/>
            <a:ext cx="8866187" cy="4632325"/>
          </a:xfrm>
        </p:spPr>
        <p:txBody>
          <a:bodyPr/>
          <a:lstStyle/>
          <a:p>
            <a:r>
              <a:rPr lang="en-US" dirty="0" smtClean="0"/>
              <a:t>DEI Program: Since 2010, 25 States (&gt;$80 million) adult or youth</a:t>
            </a:r>
          </a:p>
          <a:p>
            <a:r>
              <a:rPr lang="en-US" dirty="0" smtClean="0"/>
              <a:t>Evaluation program built from Disability Program Navigator</a:t>
            </a:r>
          </a:p>
          <a:p>
            <a:r>
              <a:rPr lang="en-US" dirty="0" smtClean="0"/>
              <a:t>California - $6 mil Five Pilot and Five Comparison local Workforce Investment Areas (LWIA)</a:t>
            </a:r>
          </a:p>
          <a:p>
            <a:r>
              <a:rPr lang="en-US" dirty="0" smtClean="0"/>
              <a:t>Pilot Sites: Golden Sierra, City of Los Angeles, Madera, San Francisco, and City of Glendale = 155 Ticket assignments</a:t>
            </a:r>
          </a:p>
          <a:p>
            <a:r>
              <a:rPr lang="en-US" dirty="0" smtClean="0"/>
              <a:t>Chose at least two Strategy Delivery Components: Partnerships &amp; Collaboration (required), Blending &amp; Braiding Funds, Customized Employment, Self Employment, Asset Development, Integrated Resource Team</a:t>
            </a:r>
          </a:p>
          <a:p>
            <a:endParaRPr lang="en-US" dirty="0" smtClean="0"/>
          </a:p>
          <a:p>
            <a:endParaRPr lang="en-US" dirty="0" smtClean="0"/>
          </a:p>
        </p:txBody>
      </p:sp>
      <p:sp>
        <p:nvSpPr>
          <p:cNvPr id="28676" name="Slide Number Placeholder 3"/>
          <p:cNvSpPr>
            <a:spLocks noGrp="1"/>
          </p:cNvSpPr>
          <p:nvPr>
            <p:ph type="sldNum" sz="quarter" idx="10"/>
          </p:nvPr>
        </p:nvSpPr>
        <p:spPr bwMode="auto">
          <a:noFill/>
          <a:ln>
            <a:miter lim="800000"/>
            <a:headEnd/>
            <a:tailEnd/>
          </a:ln>
        </p:spPr>
        <p:txBody>
          <a:bodyPr/>
          <a:lstStyle/>
          <a:p>
            <a:fld id="{FAFE4D65-C751-4BCD-9546-4C58DECC57C0}" type="slidenum">
              <a:rPr lang="en-US" smtClean="0"/>
              <a:pPr/>
              <a:t>18</a:t>
            </a:fld>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82625"/>
            <a:ext cx="8229600" cy="1143000"/>
          </a:xfrm>
        </p:spPr>
        <p:txBody>
          <a:bodyPr/>
          <a:lstStyle/>
          <a:p>
            <a:r>
              <a:rPr lang="en-US" dirty="0" smtClean="0"/>
              <a:t>CDEI Relationship with VR Partners</a:t>
            </a:r>
          </a:p>
        </p:txBody>
      </p:sp>
      <p:sp>
        <p:nvSpPr>
          <p:cNvPr id="29699" name="Content Placeholder 2"/>
          <p:cNvSpPr>
            <a:spLocks noGrp="1"/>
          </p:cNvSpPr>
          <p:nvPr>
            <p:ph idx="1"/>
          </p:nvPr>
        </p:nvSpPr>
        <p:spPr>
          <a:xfrm>
            <a:off x="188913" y="1825625"/>
            <a:ext cx="8788400" cy="4895850"/>
          </a:xfrm>
        </p:spPr>
        <p:txBody>
          <a:bodyPr/>
          <a:lstStyle/>
          <a:p>
            <a:r>
              <a:rPr lang="en-US" sz="2000" dirty="0" smtClean="0"/>
              <a:t>VR Employment Coordinator similar to DEI Disability Resource Coordinator</a:t>
            </a:r>
          </a:p>
          <a:p>
            <a:r>
              <a:rPr lang="en-US" sz="2000" dirty="0" smtClean="0"/>
              <a:t>All but one Pilot Site entered into Partnership Plus Agreements</a:t>
            </a:r>
          </a:p>
          <a:p>
            <a:r>
              <a:rPr lang="en-US" sz="2000" dirty="0" smtClean="0"/>
              <a:t>City of Los Angeles developed from existing Memorandum of Understanding (MOU) - monthly meetings with VR to discuss strengths and challenges of policies and procedures</a:t>
            </a:r>
          </a:p>
          <a:p>
            <a:r>
              <a:rPr lang="en-US" sz="2000" dirty="0" smtClean="0"/>
              <a:t>Madera has VR Counselors onsite two days a week- solid collaboration with WIA case managers</a:t>
            </a:r>
          </a:p>
          <a:p>
            <a:r>
              <a:rPr lang="en-US" sz="2000" dirty="0" smtClean="0"/>
              <a:t>San Francisco made a presentation at the San Francisco VR office on Partnership Plus and Benefits Counseling</a:t>
            </a:r>
          </a:p>
          <a:p>
            <a:r>
              <a:rPr lang="en-US" sz="2000" dirty="0" smtClean="0"/>
              <a:t>EDD partners with State DOR on multitude of adult and youth programs</a:t>
            </a:r>
          </a:p>
          <a:p>
            <a:endParaRPr lang="en-US" sz="2000" dirty="0" smtClean="0"/>
          </a:p>
          <a:p>
            <a:endParaRPr lang="en-US" sz="2000" dirty="0" smtClean="0"/>
          </a:p>
        </p:txBody>
      </p:sp>
      <p:sp>
        <p:nvSpPr>
          <p:cNvPr id="29700" name="Slide Number Placeholder 3"/>
          <p:cNvSpPr>
            <a:spLocks noGrp="1"/>
          </p:cNvSpPr>
          <p:nvPr>
            <p:ph type="sldNum" sz="quarter" idx="10"/>
          </p:nvPr>
        </p:nvSpPr>
        <p:spPr bwMode="auto">
          <a:noFill/>
          <a:ln>
            <a:miter lim="800000"/>
            <a:headEnd/>
            <a:tailEnd/>
          </a:ln>
        </p:spPr>
        <p:txBody>
          <a:bodyPr/>
          <a:lstStyle/>
          <a:p>
            <a:fld id="{BC3BD7F7-BB21-4BF8-A4A7-8164A175FD39}" type="slidenum">
              <a:rPr lang="en-US" smtClean="0"/>
              <a:pPr/>
              <a:t>19</a:t>
            </a:fld>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82625"/>
            <a:ext cx="8229600" cy="1143000"/>
          </a:xfrm>
        </p:spPr>
        <p:txBody>
          <a:bodyPr/>
          <a:lstStyle/>
          <a:p>
            <a:r>
              <a:rPr lang="en-US" dirty="0" smtClean="0"/>
              <a:t>Presenters	</a:t>
            </a:r>
          </a:p>
        </p:txBody>
      </p:sp>
      <p:sp>
        <p:nvSpPr>
          <p:cNvPr id="13315" name="Content Placeholder 2"/>
          <p:cNvSpPr>
            <a:spLocks noGrp="1"/>
          </p:cNvSpPr>
          <p:nvPr>
            <p:ph idx="1"/>
          </p:nvPr>
        </p:nvSpPr>
        <p:spPr>
          <a:xfrm>
            <a:off x="457200" y="1957388"/>
            <a:ext cx="8229600" cy="4114800"/>
          </a:xfrm>
        </p:spPr>
        <p:txBody>
          <a:bodyPr/>
          <a:lstStyle/>
          <a:p>
            <a:r>
              <a:rPr lang="en-US" dirty="0" smtClean="0"/>
              <a:t>Facilitator: Karen Davidson, Senior Account Manager, Operations Support Manager</a:t>
            </a:r>
          </a:p>
          <a:p>
            <a:r>
              <a:rPr lang="en-US" dirty="0" smtClean="0"/>
              <a:t>Abygail Medina, MS, CRC, Chief, Social Security Programs Section, California Department of Rehabilitation</a:t>
            </a:r>
          </a:p>
          <a:p>
            <a:r>
              <a:rPr lang="en-US" dirty="0" smtClean="0"/>
              <a:t>Tom Heinz, Executive Director, East Bay Innovations</a:t>
            </a:r>
          </a:p>
          <a:p>
            <a:r>
              <a:rPr lang="en-US" dirty="0" smtClean="0"/>
              <a:t>Dee Gavaldon, Program Manager, Workforce Development, Crossroads Diversified Services</a:t>
            </a:r>
          </a:p>
          <a:p>
            <a:r>
              <a:rPr lang="en-US" dirty="0" smtClean="0"/>
              <a:t>David Mayer, Program Advisor, CA Disability Employment Initiative, State of California</a:t>
            </a:r>
          </a:p>
          <a:p>
            <a:endParaRPr lang="en-US" dirty="0" smtClean="0"/>
          </a:p>
          <a:p>
            <a:endParaRPr lang="en-US" dirty="0" smtClean="0"/>
          </a:p>
          <a:p>
            <a:endParaRPr lang="en-US" dirty="0" smtClean="0"/>
          </a:p>
          <a:p>
            <a:endParaRPr lang="en-US" dirty="0" smtClean="0"/>
          </a:p>
        </p:txBody>
      </p:sp>
      <p:sp>
        <p:nvSpPr>
          <p:cNvPr id="13316" name="Slide Number Placeholder 3"/>
          <p:cNvSpPr>
            <a:spLocks noGrp="1"/>
          </p:cNvSpPr>
          <p:nvPr>
            <p:ph type="sldNum" sz="quarter" idx="10"/>
          </p:nvPr>
        </p:nvSpPr>
        <p:spPr bwMode="auto">
          <a:noFill/>
          <a:ln>
            <a:miter lim="800000"/>
            <a:headEnd/>
            <a:tailEnd/>
          </a:ln>
        </p:spPr>
        <p:txBody>
          <a:bodyPr/>
          <a:lstStyle/>
          <a:p>
            <a:fld id="{19C5C7D8-86C6-4BDE-8A38-231FC7367B89}"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682625"/>
            <a:ext cx="8229600" cy="1143000"/>
          </a:xfrm>
        </p:spPr>
        <p:txBody>
          <a:bodyPr/>
          <a:lstStyle/>
          <a:p>
            <a:r>
              <a:rPr lang="en-US" dirty="0" smtClean="0"/>
              <a:t>Summary</a:t>
            </a:r>
          </a:p>
        </p:txBody>
      </p:sp>
      <p:sp>
        <p:nvSpPr>
          <p:cNvPr id="3" name="Content Placeholder 2"/>
          <p:cNvSpPr>
            <a:spLocks noGrp="1"/>
          </p:cNvSpPr>
          <p:nvPr>
            <p:ph idx="1"/>
          </p:nvPr>
        </p:nvSpPr>
        <p:spPr>
          <a:xfrm>
            <a:off x="457200" y="1957388"/>
            <a:ext cx="8229600" cy="4398962"/>
          </a:xfrm>
        </p:spPr>
        <p:txBody>
          <a:bodyPr/>
          <a:lstStyle/>
          <a:p>
            <a:pPr lvl="1">
              <a:spcBef>
                <a:spcPct val="30000"/>
              </a:spcBef>
              <a:buClr>
                <a:schemeClr val="accent6"/>
              </a:buClr>
              <a:buFont typeface="Arial" pitchFamily="34" charset="0"/>
              <a:buChar char="•"/>
              <a:defRPr/>
            </a:pPr>
            <a:r>
              <a:rPr lang="en-US" sz="2400" dirty="0" smtClean="0">
                <a:cs typeface="Times New Roman" pitchFamily="18" charset="0"/>
              </a:rPr>
              <a:t>You have received statistical information on Ticket to Work and handoff activity in California</a:t>
            </a:r>
          </a:p>
          <a:p>
            <a:pPr lvl="1">
              <a:spcBef>
                <a:spcPct val="30000"/>
              </a:spcBef>
              <a:buClr>
                <a:schemeClr val="accent6"/>
              </a:buClr>
              <a:buFont typeface="Arial" pitchFamily="34" charset="0"/>
              <a:buChar char="•"/>
              <a:defRPr/>
            </a:pPr>
            <a:r>
              <a:rPr lang="en-US" sz="2400" dirty="0" smtClean="0">
                <a:cs typeface="Times New Roman" pitchFamily="18" charset="0"/>
              </a:rPr>
              <a:t>You have learned what the California Department of Rehabilitation is doing to promote Partnership Plus statewide</a:t>
            </a:r>
          </a:p>
          <a:p>
            <a:pPr lvl="1">
              <a:spcBef>
                <a:spcPct val="30000"/>
              </a:spcBef>
              <a:buClr>
                <a:schemeClr val="accent6"/>
              </a:buClr>
              <a:buFont typeface="Arial" pitchFamily="34" charset="0"/>
              <a:buChar char="•"/>
              <a:defRPr/>
            </a:pPr>
            <a:r>
              <a:rPr lang="en-US" sz="2400" dirty="0" smtClean="0">
                <a:cs typeface="Times New Roman" pitchFamily="18" charset="0"/>
              </a:rPr>
              <a:t>You have learned how successful ENs and Workforce are working together with the Department of Rehabilitation to increase handoffs and the financial independence of Ticket Holders.</a:t>
            </a:r>
          </a:p>
          <a:p>
            <a:pPr lvl="1">
              <a:spcBef>
                <a:spcPct val="30000"/>
              </a:spcBef>
              <a:buClr>
                <a:schemeClr val="accent6"/>
              </a:buClr>
              <a:buFont typeface="Arial" pitchFamily="34" charset="0"/>
              <a:buChar char="•"/>
              <a:defRPr/>
            </a:pPr>
            <a:r>
              <a:rPr lang="en-US" sz="2400" dirty="0" smtClean="0">
                <a:cs typeface="Arial" pitchFamily="34" charset="0"/>
              </a:rPr>
              <a:t>Think about what you </a:t>
            </a:r>
            <a:r>
              <a:rPr lang="en-US" sz="2400" dirty="0">
                <a:cs typeface="Arial" pitchFamily="34" charset="0"/>
              </a:rPr>
              <a:t>will do with the knowledge and skills </a:t>
            </a:r>
            <a:r>
              <a:rPr lang="en-US" sz="2400" dirty="0" smtClean="0">
                <a:cs typeface="Arial" pitchFamily="34" charset="0"/>
              </a:rPr>
              <a:t>you have learned today.  </a:t>
            </a:r>
            <a:endParaRPr lang="en-US" sz="2400" dirty="0">
              <a:cs typeface="Arial" pitchFamily="34" charset="0"/>
            </a:endParaRPr>
          </a:p>
        </p:txBody>
      </p:sp>
      <p:sp>
        <p:nvSpPr>
          <p:cNvPr id="30724" name="Slide Number Placeholder 3"/>
          <p:cNvSpPr>
            <a:spLocks noGrp="1"/>
          </p:cNvSpPr>
          <p:nvPr>
            <p:ph type="sldNum" sz="quarter" idx="10"/>
          </p:nvPr>
        </p:nvSpPr>
        <p:spPr bwMode="auto">
          <a:noFill/>
          <a:ln>
            <a:miter lim="800000"/>
            <a:headEnd/>
            <a:tailEnd/>
          </a:ln>
        </p:spPr>
        <p:txBody>
          <a:bodyPr/>
          <a:lstStyle/>
          <a:p>
            <a:fld id="{CF0D3A5F-0F44-479F-A13F-A983A1184FAF}" type="slidenum">
              <a:rPr lang="en-US" smtClean="0"/>
              <a:pPr/>
              <a:t>20</a:t>
            </a:fld>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Screen shot 2012-11-20 at 1.55.40 PM.png"/>
          <p:cNvPicPr>
            <a:picLocks noChangeAspect="1"/>
          </p:cNvPicPr>
          <p:nvPr/>
        </p:nvPicPr>
        <p:blipFill>
          <a:blip r:embed="rId3"/>
          <a:srcRect l="4419" r="8119"/>
          <a:stretch>
            <a:fillRect/>
          </a:stretch>
        </p:blipFill>
        <p:spPr bwMode="auto">
          <a:xfrm>
            <a:off x="4772025" y="1825625"/>
            <a:ext cx="4098925" cy="3683000"/>
          </a:xfrm>
          <a:prstGeom prst="rect">
            <a:avLst/>
          </a:prstGeom>
          <a:noFill/>
          <a:ln w="9525">
            <a:noFill/>
            <a:miter lim="800000"/>
            <a:headEnd/>
            <a:tailEnd/>
          </a:ln>
        </p:spPr>
      </p:pic>
      <p:sp>
        <p:nvSpPr>
          <p:cNvPr id="31747" name="Title 1"/>
          <p:cNvSpPr>
            <a:spLocks noGrp="1"/>
          </p:cNvSpPr>
          <p:nvPr>
            <p:ph type="title"/>
          </p:nvPr>
        </p:nvSpPr>
        <p:spPr>
          <a:xfrm>
            <a:off x="457200" y="682625"/>
            <a:ext cx="8229600" cy="1143000"/>
          </a:xfrm>
        </p:spPr>
        <p:txBody>
          <a:bodyPr/>
          <a:lstStyle/>
          <a:p>
            <a:r>
              <a:rPr lang="en-US" dirty="0" smtClean="0"/>
              <a:t>Comments or Questions?</a:t>
            </a:r>
          </a:p>
        </p:txBody>
      </p:sp>
      <p:sp>
        <p:nvSpPr>
          <p:cNvPr id="24580" name="Content Placeholder 2"/>
          <p:cNvSpPr>
            <a:spLocks noGrp="1"/>
          </p:cNvSpPr>
          <p:nvPr>
            <p:ph idx="1"/>
          </p:nvPr>
        </p:nvSpPr>
        <p:spPr>
          <a:xfrm>
            <a:off x="457200" y="1957388"/>
            <a:ext cx="8229600" cy="4114800"/>
          </a:xfrm>
        </p:spPr>
        <p:txBody>
          <a:bodyPr/>
          <a:lstStyle/>
          <a:p>
            <a:pPr marL="0" indent="0">
              <a:buFont typeface="Arial" pitchFamily="34" charset="0"/>
              <a:buNone/>
              <a:defRPr/>
            </a:pPr>
            <a:r>
              <a:rPr lang="en-US" dirty="0" smtClean="0"/>
              <a:t>Contact:</a:t>
            </a:r>
          </a:p>
          <a:p>
            <a:pPr marL="0" indent="0">
              <a:buFont typeface="Arial" pitchFamily="34" charset="0"/>
              <a:buNone/>
              <a:defRPr/>
            </a:pPr>
            <a:endParaRPr lang="en-US" dirty="0" smtClean="0"/>
          </a:p>
          <a:p>
            <a:pPr marL="0" indent="0">
              <a:buFont typeface="Arial" pitchFamily="34" charset="0"/>
              <a:buNone/>
              <a:defRPr/>
            </a:pPr>
            <a:r>
              <a:rPr lang="en-US" b="1" dirty="0" smtClean="0"/>
              <a:t>Karen Davidson</a:t>
            </a:r>
            <a:r>
              <a:rPr lang="en-US" dirty="0" smtClean="0"/>
              <a:t/>
            </a:r>
            <a:br>
              <a:rPr lang="en-US" dirty="0" smtClean="0"/>
            </a:br>
            <a:r>
              <a:rPr lang="en-US" u="sng" dirty="0" smtClean="0">
                <a:solidFill>
                  <a:srgbClr val="3366FF"/>
                </a:solidFill>
              </a:rPr>
              <a:t>karenedavidson@maximus.com</a:t>
            </a:r>
            <a:br>
              <a:rPr lang="en-US" u="sng" dirty="0" smtClean="0">
                <a:solidFill>
                  <a:srgbClr val="3366FF"/>
                </a:solidFill>
              </a:rPr>
            </a:br>
            <a:r>
              <a:rPr lang="en-US" dirty="0" smtClean="0"/>
              <a:t>831.747.1548</a:t>
            </a:r>
          </a:p>
          <a:p>
            <a:pPr marL="0" indent="0">
              <a:buFont typeface="Arial" pitchFamily="34" charset="0"/>
              <a:buNone/>
              <a:defRPr/>
            </a:pPr>
            <a:endParaRPr lang="en-US" dirty="0" smtClean="0"/>
          </a:p>
          <a:p>
            <a:pPr>
              <a:buFont typeface="Arial" pitchFamily="34" charset="0"/>
              <a:buNone/>
              <a:defRPr/>
            </a:pPr>
            <a:r>
              <a:rPr lang="en-US" b="1" dirty="0" smtClean="0"/>
              <a:t>Abygail Medina</a:t>
            </a:r>
          </a:p>
          <a:p>
            <a:pPr>
              <a:buFont typeface="Arial" pitchFamily="34" charset="0"/>
              <a:buNone/>
              <a:defRPr/>
            </a:pPr>
            <a:r>
              <a:rPr lang="en-US" dirty="0" smtClean="0">
                <a:hlinkClick r:id="rId4"/>
              </a:rPr>
              <a:t>Abygail.Medina@dor.ca.gov</a:t>
            </a:r>
            <a:endParaRPr lang="en-US" dirty="0" smtClean="0"/>
          </a:p>
          <a:p>
            <a:pPr>
              <a:buFont typeface="Arial" pitchFamily="34" charset="0"/>
              <a:buNone/>
              <a:defRPr/>
            </a:pPr>
            <a:r>
              <a:rPr lang="en-US" dirty="0" smtClean="0"/>
              <a:t>916-558-5405 </a:t>
            </a:r>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endParaRPr lang="en-US" dirty="0" smtClean="0"/>
          </a:p>
        </p:txBody>
      </p:sp>
      <p:sp>
        <p:nvSpPr>
          <p:cNvPr id="31749" name="Slide Number Placeholder 3"/>
          <p:cNvSpPr>
            <a:spLocks noGrp="1"/>
          </p:cNvSpPr>
          <p:nvPr>
            <p:ph type="sldNum" sz="quarter" idx="10"/>
          </p:nvPr>
        </p:nvSpPr>
        <p:spPr bwMode="auto">
          <a:noFill/>
          <a:ln>
            <a:miter lim="800000"/>
            <a:headEnd/>
            <a:tailEnd/>
          </a:ln>
        </p:spPr>
        <p:txBody>
          <a:bodyPr/>
          <a:lstStyle/>
          <a:p>
            <a:fld id="{981D2CA1-44CB-4322-9850-C6EE210487A3}" type="slidenum">
              <a:rPr lang="en-US" smtClean="0"/>
              <a:pPr/>
              <a:t>21</a:t>
            </a:fld>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82625"/>
            <a:ext cx="8229600" cy="941388"/>
          </a:xfrm>
        </p:spPr>
        <p:txBody>
          <a:bodyPr/>
          <a:lstStyle/>
          <a:p>
            <a:r>
              <a:rPr lang="en-US" dirty="0" smtClean="0"/>
              <a:t>Contact Information</a:t>
            </a:r>
          </a:p>
        </p:txBody>
      </p:sp>
      <p:sp>
        <p:nvSpPr>
          <p:cNvPr id="32771" name="Content Placeholder 2"/>
          <p:cNvSpPr>
            <a:spLocks noGrp="1"/>
          </p:cNvSpPr>
          <p:nvPr>
            <p:ph idx="1"/>
          </p:nvPr>
        </p:nvSpPr>
        <p:spPr>
          <a:xfrm>
            <a:off x="457200" y="1624013"/>
            <a:ext cx="8229600" cy="4448175"/>
          </a:xfrm>
        </p:spPr>
        <p:txBody>
          <a:bodyPr/>
          <a:lstStyle/>
          <a:p>
            <a:pPr>
              <a:buFont typeface="Arial" pitchFamily="34" charset="0"/>
              <a:buNone/>
            </a:pPr>
            <a:r>
              <a:rPr lang="en-US" sz="2000" b="1" dirty="0" smtClean="0"/>
              <a:t>Tom Heinz</a:t>
            </a:r>
          </a:p>
          <a:p>
            <a:pPr>
              <a:buFont typeface="Arial" pitchFamily="34" charset="0"/>
              <a:buNone/>
            </a:pPr>
            <a:r>
              <a:rPr lang="en-US" sz="2000" dirty="0" smtClean="0">
                <a:hlinkClick r:id="rId2"/>
              </a:rPr>
              <a:t>theinz@eastbayinnovations.org</a:t>
            </a:r>
            <a:endParaRPr lang="en-US" sz="2000" dirty="0" smtClean="0"/>
          </a:p>
          <a:p>
            <a:pPr>
              <a:buFont typeface="Arial" pitchFamily="34" charset="0"/>
              <a:buNone/>
            </a:pPr>
            <a:r>
              <a:rPr lang="en-US" sz="2000" dirty="0" smtClean="0"/>
              <a:t>510.618.1580 x 11</a:t>
            </a:r>
          </a:p>
          <a:p>
            <a:pPr>
              <a:buFont typeface="Arial" pitchFamily="34" charset="0"/>
              <a:buNone/>
            </a:pPr>
            <a:endParaRPr lang="en-US" sz="2000" dirty="0" smtClean="0"/>
          </a:p>
          <a:p>
            <a:pPr>
              <a:buFont typeface="Arial" pitchFamily="34" charset="0"/>
              <a:buNone/>
            </a:pPr>
            <a:r>
              <a:rPr lang="en-US" sz="2000" b="1" dirty="0" smtClean="0"/>
              <a:t>Dee Gavaldon</a:t>
            </a:r>
          </a:p>
          <a:p>
            <a:pPr>
              <a:buFont typeface="Arial" pitchFamily="34" charset="0"/>
              <a:buNone/>
            </a:pPr>
            <a:r>
              <a:rPr lang="en-US" sz="2000" dirty="0" smtClean="0">
                <a:hlinkClick r:id="rId3"/>
              </a:rPr>
              <a:t>deeg@crossroadsdiversified.com</a:t>
            </a:r>
            <a:endParaRPr lang="en-US" sz="2000" dirty="0" smtClean="0"/>
          </a:p>
          <a:p>
            <a:pPr>
              <a:buFont typeface="Arial" pitchFamily="34" charset="0"/>
              <a:buNone/>
            </a:pPr>
            <a:r>
              <a:rPr lang="en-US" sz="2000" dirty="0" smtClean="0"/>
              <a:t>916.676.2540</a:t>
            </a:r>
          </a:p>
          <a:p>
            <a:pPr>
              <a:buFont typeface="Arial" pitchFamily="34" charset="0"/>
              <a:buNone/>
            </a:pPr>
            <a:endParaRPr lang="en-US" sz="2000" dirty="0" smtClean="0"/>
          </a:p>
          <a:p>
            <a:pPr>
              <a:buFont typeface="Arial" pitchFamily="34" charset="0"/>
              <a:buNone/>
            </a:pPr>
            <a:r>
              <a:rPr lang="en-US" sz="2000" b="1" dirty="0" smtClean="0"/>
              <a:t>David Mayer</a:t>
            </a:r>
          </a:p>
          <a:p>
            <a:pPr>
              <a:buFont typeface="Arial" pitchFamily="34" charset="0"/>
              <a:buNone/>
            </a:pPr>
            <a:r>
              <a:rPr lang="en-US" sz="2000" dirty="0" smtClean="0">
                <a:hlinkClick r:id="rId4"/>
              </a:rPr>
              <a:t>David.Mayer2@edd.ca.gov</a:t>
            </a:r>
            <a:endParaRPr lang="en-US" sz="2000" dirty="0" smtClean="0"/>
          </a:p>
          <a:p>
            <a:pPr>
              <a:buFont typeface="Arial" pitchFamily="34" charset="0"/>
              <a:buNone/>
            </a:pPr>
            <a:r>
              <a:rPr lang="en-US" sz="2000" dirty="0" smtClean="0"/>
              <a:t>916.654.7422 </a:t>
            </a:r>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r>
              <a:rPr lang="en-US" dirty="0" smtClean="0"/>
              <a:t/>
            </a:r>
            <a:br>
              <a:rPr lang="en-US" dirty="0" smtClean="0"/>
            </a:b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r>
              <a:rPr lang="en-US" dirty="0" smtClean="0"/>
              <a:t/>
            </a:r>
            <a:br>
              <a:rPr lang="en-US" dirty="0" smtClean="0"/>
            </a:br>
            <a:endParaRPr lang="en-US" dirty="0" smtClean="0"/>
          </a:p>
          <a:p>
            <a:pPr>
              <a:buFont typeface="Arial" pitchFamily="34" charset="0"/>
              <a:buNone/>
            </a:pPr>
            <a:endParaRPr lang="en-US" dirty="0" smtClean="0"/>
          </a:p>
        </p:txBody>
      </p:sp>
      <p:sp>
        <p:nvSpPr>
          <p:cNvPr id="32772" name="Slide Number Placeholder 3"/>
          <p:cNvSpPr>
            <a:spLocks noGrp="1"/>
          </p:cNvSpPr>
          <p:nvPr>
            <p:ph type="sldNum" sz="quarter" idx="10"/>
          </p:nvPr>
        </p:nvSpPr>
        <p:spPr bwMode="auto">
          <a:noFill/>
          <a:ln>
            <a:miter lim="800000"/>
            <a:headEnd/>
            <a:tailEnd/>
          </a:ln>
        </p:spPr>
        <p:txBody>
          <a:bodyPr/>
          <a:lstStyle/>
          <a:p>
            <a:fld id="{D500D725-D2A1-458D-96EF-0E375A61DD37}" type="slidenum">
              <a:rPr lang="en-US" smtClean="0"/>
              <a:pPr/>
              <a:t>22</a:t>
            </a:fld>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2625"/>
            <a:ext cx="8229600" cy="1143000"/>
          </a:xfrm>
        </p:spPr>
        <p:txBody>
          <a:bodyPr/>
          <a:lstStyle/>
          <a:p>
            <a:r>
              <a:rPr lang="en-US" dirty="0" smtClean="0"/>
              <a:t>Objectives</a:t>
            </a:r>
          </a:p>
        </p:txBody>
      </p:sp>
      <p:sp>
        <p:nvSpPr>
          <p:cNvPr id="14339" name="Content Placeholder 2"/>
          <p:cNvSpPr>
            <a:spLocks noGrp="1"/>
          </p:cNvSpPr>
          <p:nvPr>
            <p:ph idx="1"/>
          </p:nvPr>
        </p:nvSpPr>
        <p:spPr>
          <a:xfrm>
            <a:off x="457200" y="1957388"/>
            <a:ext cx="8229600" cy="4114800"/>
          </a:xfrm>
        </p:spPr>
        <p:txBody>
          <a:bodyPr/>
          <a:lstStyle/>
          <a:p>
            <a:endParaRPr lang="en-US" dirty="0" smtClean="0"/>
          </a:p>
          <a:p>
            <a:r>
              <a:rPr lang="en-US" dirty="0" smtClean="0"/>
              <a:t>Share current statistics on Partnership Plus Handoffs and statewide Ticket to Work activity.</a:t>
            </a:r>
          </a:p>
          <a:p>
            <a:endParaRPr lang="en-US" dirty="0" smtClean="0"/>
          </a:p>
          <a:p>
            <a:r>
              <a:rPr lang="en-US" dirty="0" smtClean="0"/>
              <a:t>Discuss the California Partnership Plus Agreement and related activities in the state.</a:t>
            </a:r>
          </a:p>
          <a:p>
            <a:endParaRPr lang="en-US" dirty="0" smtClean="0"/>
          </a:p>
          <a:p>
            <a:r>
              <a:rPr lang="en-US" dirty="0" smtClean="0"/>
              <a:t>Describe effective practices of Vocational Rehabilitation (VR) Vendor Employment Networks (EN), Workforce, and WIPA projects.</a:t>
            </a:r>
          </a:p>
          <a:p>
            <a:endParaRPr lang="en-US" dirty="0" smtClean="0"/>
          </a:p>
          <a:p>
            <a:endParaRPr lang="en-US" dirty="0" smtClean="0"/>
          </a:p>
          <a:p>
            <a:endParaRPr lang="en-US" dirty="0" smtClean="0"/>
          </a:p>
        </p:txBody>
      </p:sp>
      <p:sp>
        <p:nvSpPr>
          <p:cNvPr id="14340" name="Slide Number Placeholder 3"/>
          <p:cNvSpPr>
            <a:spLocks noGrp="1"/>
          </p:cNvSpPr>
          <p:nvPr>
            <p:ph type="sldNum" sz="quarter" idx="10"/>
          </p:nvPr>
        </p:nvSpPr>
        <p:spPr bwMode="auto">
          <a:noFill/>
          <a:ln>
            <a:miter lim="800000"/>
            <a:headEnd/>
            <a:tailEnd/>
          </a:ln>
        </p:spPr>
        <p:txBody>
          <a:bodyPr/>
          <a:lstStyle/>
          <a:p>
            <a:fld id="{98D90833-67EF-4E3E-B10A-43FA709E522C}"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82625"/>
            <a:ext cx="8229600" cy="1143000"/>
          </a:xfrm>
        </p:spPr>
        <p:txBody>
          <a:bodyPr/>
          <a:lstStyle/>
          <a:p>
            <a:r>
              <a:rPr lang="en-US" dirty="0" smtClean="0"/>
              <a:t/>
            </a:r>
            <a:br>
              <a:rPr lang="en-US" dirty="0" smtClean="0"/>
            </a:br>
            <a:r>
              <a:rPr lang="en-US" dirty="0" smtClean="0"/>
              <a:t>California Statistics</a:t>
            </a:r>
            <a:br>
              <a:rPr lang="en-US" dirty="0" smtClean="0"/>
            </a:br>
            <a:r>
              <a:rPr lang="en-US" dirty="0" smtClean="0"/>
              <a:t>as of 7/01/14</a:t>
            </a:r>
            <a:br>
              <a:rPr lang="en-US" dirty="0" smtClean="0"/>
            </a:br>
            <a:endParaRPr lang="en-US" dirty="0" smtClean="0"/>
          </a:p>
        </p:txBody>
      </p:sp>
      <p:sp>
        <p:nvSpPr>
          <p:cNvPr id="15363" name="Content Placeholder 2"/>
          <p:cNvSpPr>
            <a:spLocks noGrp="1"/>
          </p:cNvSpPr>
          <p:nvPr>
            <p:ph idx="1"/>
          </p:nvPr>
        </p:nvSpPr>
        <p:spPr>
          <a:xfrm>
            <a:off x="457200" y="1957388"/>
            <a:ext cx="8229600" cy="4114800"/>
          </a:xfrm>
        </p:spPr>
        <p:txBody>
          <a:bodyPr numCol="2"/>
          <a:lstStyle/>
          <a:p>
            <a:pPr>
              <a:defRPr/>
            </a:pPr>
            <a:r>
              <a:rPr lang="en-US" dirty="0" smtClean="0"/>
              <a:t>Eligible Ticket Holders	</a:t>
            </a:r>
          </a:p>
          <a:p>
            <a:pPr>
              <a:defRPr/>
            </a:pPr>
            <a:r>
              <a:rPr lang="en-US" dirty="0" smtClean="0"/>
              <a:t>In use with VR</a:t>
            </a:r>
          </a:p>
          <a:p>
            <a:pPr>
              <a:defRPr/>
            </a:pPr>
            <a:r>
              <a:rPr lang="en-US" dirty="0" smtClean="0"/>
              <a:t>Assigned to ENs	</a:t>
            </a:r>
          </a:p>
          <a:p>
            <a:pPr>
              <a:defRPr/>
            </a:pPr>
            <a:r>
              <a:rPr lang="en-US" dirty="0" smtClean="0"/>
              <a:t>ENs in California</a:t>
            </a:r>
          </a:p>
          <a:p>
            <a:pPr>
              <a:defRPr/>
            </a:pPr>
            <a:r>
              <a:rPr lang="en-US" dirty="0" smtClean="0"/>
              <a:t>Percentage of ENs that are VR Vendors</a:t>
            </a:r>
          </a:p>
          <a:p>
            <a:pPr>
              <a:defRPr/>
            </a:pPr>
            <a:r>
              <a:rPr lang="en-US" dirty="0" smtClean="0"/>
              <a:t>Percentage of ENs that are Workforce</a:t>
            </a:r>
          </a:p>
          <a:p>
            <a:pPr>
              <a:defRPr/>
            </a:pPr>
            <a:endParaRPr lang="en-US" sz="900" dirty="0" smtClean="0"/>
          </a:p>
          <a:p>
            <a:pPr>
              <a:defRPr/>
            </a:pPr>
            <a:r>
              <a:rPr lang="en-US" dirty="0" smtClean="0"/>
              <a:t>Number of Handoffs</a:t>
            </a:r>
          </a:p>
          <a:p>
            <a:pPr>
              <a:buFont typeface="Arial" pitchFamily="34" charset="0"/>
              <a:buNone/>
              <a:defRPr/>
            </a:pPr>
            <a:r>
              <a:rPr lang="en-US" dirty="0" smtClean="0"/>
              <a:t>		1,964,538</a:t>
            </a:r>
          </a:p>
          <a:p>
            <a:pPr>
              <a:buFont typeface="Arial" pitchFamily="34" charset="0"/>
              <a:buNone/>
              <a:defRPr/>
            </a:pPr>
            <a:r>
              <a:rPr lang="en-US" dirty="0" smtClean="0"/>
              <a:t>		20,848</a:t>
            </a:r>
          </a:p>
          <a:p>
            <a:pPr>
              <a:buFont typeface="Arial" pitchFamily="34" charset="0"/>
              <a:buNone/>
              <a:defRPr/>
            </a:pPr>
            <a:r>
              <a:rPr lang="en-US" dirty="0" smtClean="0"/>
              <a:t>		4,544</a:t>
            </a:r>
          </a:p>
          <a:p>
            <a:pPr>
              <a:buFont typeface="Arial" pitchFamily="34" charset="0"/>
              <a:buNone/>
              <a:defRPr/>
            </a:pPr>
            <a:r>
              <a:rPr lang="en-US" dirty="0" smtClean="0"/>
              <a:t>		65</a:t>
            </a:r>
          </a:p>
          <a:p>
            <a:pPr>
              <a:buFont typeface="Arial" pitchFamily="34" charset="0"/>
              <a:buNone/>
              <a:defRPr/>
            </a:pPr>
            <a:r>
              <a:rPr lang="en-US" dirty="0" smtClean="0"/>
              <a:t>		43%</a:t>
            </a:r>
          </a:p>
          <a:p>
            <a:pPr>
              <a:buFont typeface="Arial" pitchFamily="34" charset="0"/>
              <a:buNone/>
              <a:defRPr/>
            </a:pPr>
            <a:endParaRPr lang="en-US" dirty="0" smtClean="0"/>
          </a:p>
          <a:p>
            <a:pPr>
              <a:buFont typeface="Arial" pitchFamily="34" charset="0"/>
              <a:buNone/>
              <a:defRPr/>
            </a:pPr>
            <a:r>
              <a:rPr lang="en-US" dirty="0" smtClean="0"/>
              <a:t>		18%</a:t>
            </a:r>
          </a:p>
          <a:p>
            <a:pPr>
              <a:buFont typeface="Arial" pitchFamily="34" charset="0"/>
              <a:buNone/>
              <a:defRPr/>
            </a:pPr>
            <a:r>
              <a:rPr lang="en-US" dirty="0" smtClean="0"/>
              <a:t>	</a:t>
            </a:r>
          </a:p>
          <a:p>
            <a:pPr>
              <a:buFont typeface="Arial" pitchFamily="34" charset="0"/>
              <a:buNone/>
              <a:defRPr/>
            </a:pPr>
            <a:r>
              <a:rPr lang="en-US" dirty="0" smtClean="0"/>
              <a:t>		447   </a:t>
            </a:r>
            <a:r>
              <a:rPr lang="en-US" sz="2000" dirty="0" smtClean="0"/>
              <a:t>16% Increase in 12 mos.</a:t>
            </a:r>
            <a:r>
              <a:rPr lang="en-US" dirty="0" smtClean="0"/>
              <a:t>					</a:t>
            </a:r>
          </a:p>
        </p:txBody>
      </p:sp>
      <p:sp>
        <p:nvSpPr>
          <p:cNvPr id="15364" name="Slide Number Placeholder 3"/>
          <p:cNvSpPr>
            <a:spLocks noGrp="1"/>
          </p:cNvSpPr>
          <p:nvPr>
            <p:ph type="sldNum" sz="quarter" idx="10"/>
          </p:nvPr>
        </p:nvSpPr>
        <p:spPr bwMode="auto">
          <a:noFill/>
          <a:ln>
            <a:miter lim="800000"/>
            <a:headEnd/>
            <a:tailEnd/>
          </a:ln>
        </p:spPr>
        <p:txBody>
          <a:bodyPr/>
          <a:lstStyle/>
          <a:p>
            <a:fld id="{FCED99CF-673A-4396-98B0-8ADE4BCA27BF}"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82625"/>
            <a:ext cx="8229600" cy="1143000"/>
          </a:xfrm>
        </p:spPr>
        <p:txBody>
          <a:bodyPr/>
          <a:lstStyle/>
          <a:p>
            <a:r>
              <a:rPr lang="en-US" dirty="0" smtClean="0"/>
              <a:t>California Map – ENs/CRPs</a:t>
            </a:r>
          </a:p>
        </p:txBody>
      </p:sp>
      <p:sp>
        <p:nvSpPr>
          <p:cNvPr id="16387" name="Slide Number Placeholder 3"/>
          <p:cNvSpPr>
            <a:spLocks noGrp="1"/>
          </p:cNvSpPr>
          <p:nvPr>
            <p:ph type="sldNum" sz="quarter" idx="10"/>
          </p:nvPr>
        </p:nvSpPr>
        <p:spPr bwMode="auto">
          <a:noFill/>
          <a:ln>
            <a:miter lim="800000"/>
            <a:headEnd/>
            <a:tailEnd/>
          </a:ln>
        </p:spPr>
        <p:txBody>
          <a:bodyPr/>
          <a:lstStyle/>
          <a:p>
            <a:fld id="{27DB6E6C-BAC4-47AA-9375-B5D292826A17}" type="slidenum">
              <a:rPr lang="en-US" smtClean="0"/>
              <a:pPr/>
              <a:t>5</a:t>
            </a:fld>
            <a:endParaRPr lang="en-US" dirty="0" smtClean="0"/>
          </a:p>
        </p:txBody>
      </p:sp>
      <p:pic>
        <p:nvPicPr>
          <p:cNvPr id="16388" name="Content Placeholder 4"/>
          <p:cNvPicPr>
            <a:picLocks noGrp="1" noChangeAspect="1" noChangeArrowheads="1"/>
          </p:cNvPicPr>
          <p:nvPr>
            <p:ph idx="1"/>
          </p:nvPr>
        </p:nvPicPr>
        <p:blipFill>
          <a:blip r:embed="rId3"/>
          <a:srcRect/>
          <a:stretch>
            <a:fillRect/>
          </a:stretch>
        </p:blipFill>
        <p:spPr>
          <a:xfrm>
            <a:off x="1790700" y="1689100"/>
            <a:ext cx="5553075" cy="4851400"/>
          </a:xfrm>
          <a:solidFill>
            <a:srgbClr val="FFFFFF"/>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36550" y="1955800"/>
            <a:ext cx="8385175" cy="1127125"/>
          </a:xfrm>
        </p:spPr>
        <p:txBody>
          <a:bodyPr/>
          <a:lstStyle/>
          <a:p>
            <a:r>
              <a:rPr lang="en-US" dirty="0" smtClean="0"/>
              <a:t>California Department of Rehabilitation</a:t>
            </a:r>
          </a:p>
        </p:txBody>
      </p:sp>
      <p:sp>
        <p:nvSpPr>
          <p:cNvPr id="17411" name="Content Placeholder 2"/>
          <p:cNvSpPr>
            <a:spLocks noGrp="1"/>
          </p:cNvSpPr>
          <p:nvPr>
            <p:ph type="subTitle" idx="1"/>
          </p:nvPr>
        </p:nvSpPr>
        <p:spPr>
          <a:xfrm>
            <a:off x="614363" y="3227388"/>
            <a:ext cx="7896225" cy="1585912"/>
          </a:xfrm>
        </p:spPr>
        <p:txBody>
          <a:bodyPr/>
          <a:lstStyle/>
          <a:p>
            <a:r>
              <a:rPr lang="en-US" dirty="0" smtClean="0"/>
              <a:t>Abygail Medina, MS, CRC</a:t>
            </a:r>
          </a:p>
          <a:p>
            <a:r>
              <a:rPr lang="en-US" dirty="0" smtClean="0"/>
              <a:t>Chief, Social Security Programs Section</a:t>
            </a:r>
          </a:p>
          <a:p>
            <a:r>
              <a:rPr lang="en-US" dirty="0" smtClean="0"/>
              <a:t>California Department of Rehabilitation</a:t>
            </a:r>
          </a:p>
        </p:txBody>
      </p:sp>
      <p:sp>
        <p:nvSpPr>
          <p:cNvPr id="17412" name="Slide Number Placeholder 3"/>
          <p:cNvSpPr>
            <a:spLocks noGrp="1"/>
          </p:cNvSpPr>
          <p:nvPr>
            <p:ph type="sldNum" sz="quarter" idx="4294967295"/>
          </p:nvPr>
        </p:nvSpPr>
        <p:spPr bwMode="auto">
          <a:xfrm>
            <a:off x="7010400" y="6356350"/>
            <a:ext cx="2133600" cy="365125"/>
          </a:xfrm>
          <a:noFill/>
          <a:ln>
            <a:miter lim="800000"/>
            <a:headEnd/>
            <a:tailEnd/>
          </a:ln>
        </p:spPr>
        <p:txBody>
          <a:bodyPr/>
          <a:lstStyle/>
          <a:p>
            <a:fld id="{6FFB8CB9-FDD3-404A-86EE-10970FFB2D31}"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82625"/>
            <a:ext cx="8229600" cy="1143000"/>
          </a:xfrm>
        </p:spPr>
        <p:txBody>
          <a:bodyPr/>
          <a:lstStyle/>
          <a:p>
            <a:r>
              <a:rPr lang="en-US" dirty="0" smtClean="0"/>
              <a:t>California Department of Rehabilitation</a:t>
            </a:r>
          </a:p>
        </p:txBody>
      </p:sp>
      <p:sp>
        <p:nvSpPr>
          <p:cNvPr id="18435" name="Content Placeholder 2"/>
          <p:cNvSpPr>
            <a:spLocks noGrp="1"/>
          </p:cNvSpPr>
          <p:nvPr>
            <p:ph idx="1"/>
          </p:nvPr>
        </p:nvSpPr>
        <p:spPr>
          <a:xfrm>
            <a:off x="457200" y="1957388"/>
            <a:ext cx="8229600" cy="4398962"/>
          </a:xfrm>
        </p:spPr>
        <p:txBody>
          <a:bodyPr/>
          <a:lstStyle/>
          <a:p>
            <a:r>
              <a:rPr lang="en-US" dirty="0" smtClean="0"/>
              <a:t>Traditional Cost Reimbursement only</a:t>
            </a:r>
          </a:p>
          <a:p>
            <a:r>
              <a:rPr lang="en-US" dirty="0" smtClean="0"/>
              <a:t>Partnership Plus EN Agreement (sequential services)</a:t>
            </a:r>
          </a:p>
          <a:p>
            <a:pPr lvl="1"/>
            <a:r>
              <a:rPr lang="en-US" sz="1800" dirty="0" smtClean="0"/>
              <a:t>34 EN Agreements</a:t>
            </a:r>
          </a:p>
          <a:p>
            <a:r>
              <a:rPr lang="en-US" dirty="0" smtClean="0"/>
              <a:t>Processes in place: </a:t>
            </a:r>
          </a:p>
          <a:p>
            <a:pPr lvl="1"/>
            <a:r>
              <a:rPr lang="en-US" sz="1800" dirty="0" smtClean="0"/>
              <a:t>Ticket to Work Beneficiary Fact Sheet</a:t>
            </a:r>
          </a:p>
          <a:p>
            <a:pPr lvl="1"/>
            <a:r>
              <a:rPr lang="en-US" sz="1800" dirty="0" smtClean="0"/>
              <a:t>Work Incentives Information Sheet</a:t>
            </a:r>
          </a:p>
          <a:p>
            <a:pPr lvl="1"/>
            <a:r>
              <a:rPr lang="en-US" sz="1800" dirty="0" smtClean="0"/>
              <a:t>EN/VR Referral form</a:t>
            </a:r>
          </a:p>
          <a:p>
            <a:pPr lvl="1"/>
            <a:r>
              <a:rPr lang="en-US" sz="1800" dirty="0" smtClean="0"/>
              <a:t>Ticket to Work statement on Individualized Plan for Employment (IPE)</a:t>
            </a:r>
          </a:p>
          <a:p>
            <a:pPr lvl="1"/>
            <a:r>
              <a:rPr lang="en-US" sz="1800" dirty="0" smtClean="0"/>
              <a:t>Ticket to Work assignment to EN on Closure Notices </a:t>
            </a:r>
          </a:p>
          <a:p>
            <a:r>
              <a:rPr lang="en-US" dirty="0" smtClean="0"/>
              <a:t>Outreach</a:t>
            </a:r>
          </a:p>
          <a:p>
            <a:pPr lvl="1"/>
            <a:r>
              <a:rPr lang="en-US" dirty="0" smtClean="0"/>
              <a:t> </a:t>
            </a:r>
            <a:r>
              <a:rPr lang="en-US" sz="1800" dirty="0" smtClean="0"/>
              <a:t>DOR vendors, ILCs</a:t>
            </a:r>
          </a:p>
          <a:p>
            <a:pPr lvl="1"/>
            <a:r>
              <a:rPr lang="en-US" sz="1800" dirty="0" smtClean="0"/>
              <a:t> Statewide calls </a:t>
            </a:r>
          </a:p>
          <a:p>
            <a:endParaRPr lang="en-US" dirty="0" smtClean="0"/>
          </a:p>
        </p:txBody>
      </p:sp>
      <p:sp>
        <p:nvSpPr>
          <p:cNvPr id="18436" name="Slide Number Placeholder 3"/>
          <p:cNvSpPr>
            <a:spLocks noGrp="1"/>
          </p:cNvSpPr>
          <p:nvPr>
            <p:ph type="sldNum" sz="quarter" idx="10"/>
          </p:nvPr>
        </p:nvSpPr>
        <p:spPr bwMode="auto">
          <a:noFill/>
          <a:ln>
            <a:miter lim="800000"/>
            <a:headEnd/>
            <a:tailEnd/>
          </a:ln>
        </p:spPr>
        <p:txBody>
          <a:bodyPr/>
          <a:lstStyle/>
          <a:p>
            <a:fld id="{C9B5D34F-2AE8-4C87-A50E-AC802138FBCC}"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California Department of Rehabilitation</a:t>
            </a:r>
            <a:endParaRPr lang="en-US" dirty="0" smtClean="0"/>
          </a:p>
        </p:txBody>
      </p:sp>
      <p:sp>
        <p:nvSpPr>
          <p:cNvPr id="19459" name="Content Placeholder 2"/>
          <p:cNvSpPr>
            <a:spLocks noGrp="1"/>
          </p:cNvSpPr>
          <p:nvPr>
            <p:ph idx="1"/>
          </p:nvPr>
        </p:nvSpPr>
        <p:spPr/>
        <p:txBody>
          <a:bodyPr/>
          <a:lstStyle/>
          <a:p>
            <a:r>
              <a:rPr lang="en-US" dirty="0" smtClean="0"/>
              <a:t>Work Incentives Planning Pilot</a:t>
            </a:r>
          </a:p>
          <a:p>
            <a:pPr lvl="1"/>
            <a:r>
              <a:rPr lang="en-US" sz="1800" dirty="0" smtClean="0"/>
              <a:t>Began January 13, 2014</a:t>
            </a:r>
          </a:p>
          <a:p>
            <a:pPr lvl="1"/>
            <a:r>
              <a:rPr lang="en-US" sz="1800" dirty="0" smtClean="0"/>
              <a:t>Pilot is in three districts</a:t>
            </a:r>
          </a:p>
          <a:p>
            <a:pPr lvl="1"/>
            <a:r>
              <a:rPr lang="en-US" sz="1800" dirty="0" smtClean="0"/>
              <a:t>DOR has invested internally by hiring nine Work Incentives Planners (WIPs) to provide financial literacy and benefits planning services to SSI/SSDI consumers</a:t>
            </a:r>
          </a:p>
          <a:p>
            <a:pPr lvl="1"/>
            <a:r>
              <a:rPr lang="en-US" sz="1800" dirty="0" smtClean="0"/>
              <a:t>Pilot Goals:</a:t>
            </a:r>
          </a:p>
          <a:p>
            <a:pPr lvl="2"/>
            <a:r>
              <a:rPr lang="en-US" sz="1600" dirty="0" smtClean="0"/>
              <a:t>Increase in the number of Supplemental Security Income (SSI)/Social Security Disability Insurance (SSDI) consumer outcomes</a:t>
            </a:r>
          </a:p>
          <a:p>
            <a:pPr lvl="2"/>
            <a:r>
              <a:rPr lang="en-US" sz="1600" dirty="0" smtClean="0"/>
              <a:t>Increase earnings above Substantial Gainful Activity (SGA)</a:t>
            </a:r>
          </a:p>
          <a:p>
            <a:pPr lvl="2"/>
            <a:r>
              <a:rPr lang="en-US" sz="1600" dirty="0" smtClean="0"/>
              <a:t>Increase in Cost Reimbursements</a:t>
            </a:r>
          </a:p>
          <a:p>
            <a:pPr lvl="1"/>
            <a:r>
              <a:rPr lang="en-US" sz="1800" dirty="0" smtClean="0"/>
              <a:t>WIPA Coordination</a:t>
            </a:r>
          </a:p>
          <a:p>
            <a:pPr lvl="1"/>
            <a:r>
              <a:rPr lang="en-US" sz="1800" dirty="0" smtClean="0"/>
              <a:t>Coordination and facilitation of Partnership Plus handoffs</a:t>
            </a:r>
            <a:endParaRPr lang="en-US" sz="1800" dirty="0" smtClean="0"/>
          </a:p>
        </p:txBody>
      </p:sp>
      <p:sp>
        <p:nvSpPr>
          <p:cNvPr id="19460" name="Slide Number Placeholder 3"/>
          <p:cNvSpPr>
            <a:spLocks noGrp="1"/>
          </p:cNvSpPr>
          <p:nvPr>
            <p:ph type="sldNum" sz="quarter" idx="10"/>
          </p:nvPr>
        </p:nvSpPr>
        <p:spPr/>
        <p:txBody>
          <a:bodyPr/>
          <a:lstStyle/>
          <a:p>
            <a:fld id="{1F1FD1A4-4196-4B0E-AC2C-506683C6FB26}"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Department of Rehabilitation</a:t>
            </a:r>
            <a:endParaRPr lang="en-US" dirty="0"/>
          </a:p>
        </p:txBody>
      </p:sp>
      <p:sp>
        <p:nvSpPr>
          <p:cNvPr id="3" name="Content Placeholder 2"/>
          <p:cNvSpPr>
            <a:spLocks noGrp="1"/>
          </p:cNvSpPr>
          <p:nvPr>
            <p:ph idx="1"/>
          </p:nvPr>
        </p:nvSpPr>
        <p:spPr/>
        <p:txBody>
          <a:bodyPr/>
          <a:lstStyle/>
          <a:p>
            <a:r>
              <a:rPr lang="en-US" dirty="0" smtClean="0"/>
              <a:t>Section 503 Activities</a:t>
            </a:r>
          </a:p>
          <a:p>
            <a:pPr lvl="1"/>
            <a:r>
              <a:rPr lang="en-US" dirty="0" smtClean="0"/>
              <a:t>DOR is working on a team approach using their Employment Coordinators as a conduit for information to Federal Contractors on their ability to assist them with the OFCCP 503 compliance</a:t>
            </a:r>
          </a:p>
          <a:p>
            <a:pPr lvl="1"/>
            <a:r>
              <a:rPr lang="en-US" dirty="0" smtClean="0"/>
              <a:t>DOR is working with OFCCP presenting at regional meetings with both compliance staff and businesses to increase partnerships</a:t>
            </a:r>
          </a:p>
          <a:p>
            <a:pPr lvl="1"/>
            <a:r>
              <a:rPr lang="en-US" dirty="0" smtClean="0"/>
              <a:t>DOR was one of the first states to embrace the Talent Acquisition Portal (TAP) online program that matches job candidates with disabilities with employers.  They have over 600 consumer profiles registered and are in the forefront of registering business partners to use TAP as a recruiting tool.  </a:t>
            </a:r>
            <a:endParaRPr lang="en-US" dirty="0"/>
          </a:p>
        </p:txBody>
      </p:sp>
      <p:sp>
        <p:nvSpPr>
          <p:cNvPr id="4" name="Slide Number Placeholder 3"/>
          <p:cNvSpPr>
            <a:spLocks noGrp="1"/>
          </p:cNvSpPr>
          <p:nvPr>
            <p:ph type="sldNum" sz="quarter" idx="10"/>
          </p:nvPr>
        </p:nvSpPr>
        <p:spPr/>
        <p:txBody>
          <a:bodyPr/>
          <a:lstStyle/>
          <a:p>
            <a:pPr>
              <a:defRPr/>
            </a:pPr>
            <a:fld id="{EAB80641-E7AF-423C-940B-95860FD79F4B}" type="slidenum">
              <a:rPr lang="en-US" smtClean="0"/>
              <a:pPr>
                <a:defRPr/>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TTWP colors">
      <a:dk1>
        <a:srgbClr val="000100"/>
      </a:dk1>
      <a:lt1>
        <a:sysClr val="window" lastClr="FFFFFF"/>
      </a:lt1>
      <a:dk2>
        <a:srgbClr val="000100"/>
      </a:dk2>
      <a:lt2>
        <a:srgbClr val="BFCADD"/>
      </a:lt2>
      <a:accent1>
        <a:srgbClr val="6D8BA2"/>
      </a:accent1>
      <a:accent2>
        <a:srgbClr val="BA2700"/>
      </a:accent2>
      <a:accent3>
        <a:srgbClr val="7C7C7C"/>
      </a:accent3>
      <a:accent4>
        <a:srgbClr val="5892AF"/>
      </a:accent4>
      <a:accent5>
        <a:srgbClr val="B0B0B0"/>
      </a:accent5>
      <a:accent6>
        <a:srgbClr val="3C6986"/>
      </a:accent6>
      <a:hlink>
        <a:srgbClr val="0090C8"/>
      </a:hlink>
      <a:folHlink>
        <a:srgbClr val="9F1F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18555</TotalTime>
  <Words>1417</Words>
  <Application>Microsoft Office PowerPoint</Application>
  <PresentationFormat>On-screen Show (4:3)</PresentationFormat>
  <Paragraphs>209</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California as a Successful Model for Partnership Plus Handoffs</vt:lpstr>
      <vt:lpstr>Presenters </vt:lpstr>
      <vt:lpstr>Objectives</vt:lpstr>
      <vt:lpstr> California Statistics as of 7/01/14 </vt:lpstr>
      <vt:lpstr>California Map – ENs/CRPs</vt:lpstr>
      <vt:lpstr>California Department of Rehabilitation</vt:lpstr>
      <vt:lpstr>California Department of Rehabilitation</vt:lpstr>
      <vt:lpstr>California Department of Rehabilitation</vt:lpstr>
      <vt:lpstr>California Department of Rehabilitation</vt:lpstr>
      <vt:lpstr>East Bay Innovations</vt:lpstr>
      <vt:lpstr>East Bay Innovations</vt:lpstr>
      <vt:lpstr>East Bay Innovations</vt:lpstr>
      <vt:lpstr>East Bay Innovations</vt:lpstr>
      <vt:lpstr>Crossroads Diversified Services</vt:lpstr>
      <vt:lpstr>Crossroads Diversified Services</vt:lpstr>
      <vt:lpstr>Crossroads Diversified Services</vt:lpstr>
      <vt:lpstr>California Employment Development Department</vt:lpstr>
      <vt:lpstr>CA Disability Employment Initiative</vt:lpstr>
      <vt:lpstr>CDEI Relationship with VR Partners</vt:lpstr>
      <vt:lpstr>Summary</vt:lpstr>
      <vt:lpstr>Comments or Questions?</vt:lpstr>
      <vt:lpstr>Contact Information</vt:lpstr>
    </vt:vector>
  </TitlesOfParts>
  <Company>Maximus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Maximus  Inc</dc:creator>
  <cp:lastModifiedBy>ld53094</cp:lastModifiedBy>
  <cp:revision>209</cp:revision>
  <dcterms:created xsi:type="dcterms:W3CDTF">2011-06-21T14:30:16Z</dcterms:created>
  <dcterms:modified xsi:type="dcterms:W3CDTF">2014-07-08T13:56:13Z</dcterms:modified>
</cp:coreProperties>
</file>