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7" autoAdjust="0"/>
    <p:restoredTop sz="91017" autoAdjust="0"/>
  </p:normalViewPr>
  <p:slideViewPr>
    <p:cSldViewPr snapToGrid="0" snapToObjects="1" showGuides="1">
      <p:cViewPr>
        <p:scale>
          <a:sx n="103" d="100"/>
          <a:sy n="103" d="100"/>
        </p:scale>
        <p:origin x="-2128" y="-864"/>
      </p:cViewPr>
      <p:guideLst>
        <p:guide orient="horz" pos="2252"/>
        <p:guide pos="2879"/>
      </p:guideLst>
    </p:cSldViewPr>
  </p:slideViewPr>
  <p:outlineViewPr>
    <p:cViewPr>
      <p:scale>
        <a:sx n="33" d="100"/>
        <a:sy n="33" d="100"/>
      </p:scale>
      <p:origin x="0" y="14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F340A-932C-FE4B-A2C8-2191334024EA}" type="datetimeFigureOut">
              <a:rPr lang="en-US" smtClean="0"/>
              <a:pPr/>
              <a:t>8/12/14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6B2B9-6432-4047-94DF-43735BC51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4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Overpayment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6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55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63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7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54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5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57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25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83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84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2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52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7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Prevention Steps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38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63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42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SSI Overpayment Prevention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93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17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44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27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6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28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98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38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055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3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3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5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30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18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90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B2B9-6432-4047-94DF-43735BC519C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5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cket to Work Logo_solo[1]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13001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36408" y="1955308"/>
            <a:ext cx="8384979" cy="1127128"/>
          </a:xfrm>
        </p:spPr>
        <p:txBody>
          <a:bodyPr/>
          <a:lstStyle>
            <a:lvl1pPr>
              <a:defRPr sz="280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14791" y="3227963"/>
            <a:ext cx="7895206" cy="158537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9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cket to Work Logo_solo[1]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13001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2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cket to Work Logo_solo[1]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13001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19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7678"/>
            <a:ext cx="8229600" cy="4114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6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cket to Work Logo_solo[1]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13001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261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182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182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6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icket to Work Logo_solo[1]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13001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1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056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9998"/>
            <a:ext cx="4040188" cy="359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7056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49998"/>
            <a:ext cx="4041775" cy="359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9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icket to Work Logo_solo[1]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13001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691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2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cket to Work Logo_solo[1]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13001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6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cket to Work Logo_solo[1]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13001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6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cket to Work Logo_solo[1]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13001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3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cket to Work Logo_solo[1]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13001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9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 Narrow" charset="0"/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3C698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C6986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C6986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C6986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C6986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Overpayments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Effective Practices</a:t>
            </a:r>
          </a:p>
          <a:p>
            <a:r>
              <a:rPr lang="en-US" dirty="0" smtClean="0"/>
              <a:t>Kate Kingree, Program Manager, Employment Resources Inc. </a:t>
            </a:r>
          </a:p>
          <a:p>
            <a:r>
              <a:rPr lang="en-US" dirty="0" smtClean="0"/>
              <a:t>August 7,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5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rgbClr val="000100"/>
                </a:solidFill>
              </a:rPr>
              <a:t>SSI</a:t>
            </a:r>
            <a:r>
              <a:rPr lang="en-US" dirty="0">
                <a:solidFill>
                  <a:srgbClr val="000100"/>
                </a:solidFill>
              </a:rPr>
              <a:t>: </a:t>
            </a:r>
            <a:r>
              <a:rPr lang="en-US" dirty="0" smtClean="0">
                <a:solidFill>
                  <a:srgbClr val="000100"/>
                </a:solidFill>
              </a:rPr>
              <a:t>How Overpayments Happen </a:t>
            </a:r>
            <a:endParaRPr lang="en-US" dirty="0">
              <a:solidFill>
                <a:srgbClr val="000100"/>
              </a:solidFill>
            </a:endParaRPr>
          </a:p>
        </p:txBody>
      </p:sp>
      <p:pic>
        <p:nvPicPr>
          <p:cNvPr id="7" name="Picture 6" descr="Sand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91"/>
          <a:stretch/>
        </p:blipFill>
        <p:spPr>
          <a:xfrm>
            <a:off x="1907462" y="1610057"/>
            <a:ext cx="5786259" cy="524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6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Wage Reporting</a:t>
            </a:r>
          </a:p>
        </p:txBody>
      </p:sp>
      <p:pic>
        <p:nvPicPr>
          <p:cNvPr id="5" name="Content Placeholder 4" descr="34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074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Misunderstanding of work</a:t>
            </a:r>
            <a:endParaRPr lang="en-US" dirty="0"/>
          </a:p>
        </p:txBody>
      </p:sp>
      <p:pic>
        <p:nvPicPr>
          <p:cNvPr id="10" name="Picture 9" descr="middle_man_confused_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6507" y="1537033"/>
            <a:ext cx="4127534" cy="53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5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Problems/Inefficiencies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90596" y="1998663"/>
            <a:ext cx="3749675" cy="600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Don</a:t>
            </a:r>
            <a:r>
              <a:rPr lang="fr-FR" sz="3200" dirty="0" smtClean="0"/>
              <a:t>’</a:t>
            </a:r>
            <a:r>
              <a:rPr lang="en-US" sz="3200" dirty="0" smtClean="0"/>
              <a:t>t work together</a:t>
            </a:r>
            <a:endParaRPr lang="en-US" sz="3200" dirty="0"/>
          </a:p>
        </p:txBody>
      </p:sp>
      <p:pic>
        <p:nvPicPr>
          <p:cNvPr id="7" name="Picture 6" descr="nocommunication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839" y="2746686"/>
            <a:ext cx="6838321" cy="39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4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Requirements</a:t>
            </a:r>
          </a:p>
        </p:txBody>
      </p:sp>
      <p:pic>
        <p:nvPicPr>
          <p:cNvPr id="3" name="Content Placeholder 2" descr="234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839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nd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342" y="1430164"/>
            <a:ext cx="5307091" cy="5588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100"/>
                </a:solidFill>
              </a:rPr>
              <a:t>What do we do when they occur?</a:t>
            </a:r>
          </a:p>
        </p:txBody>
      </p:sp>
    </p:spTree>
    <p:extLst>
      <p:ext uri="{BB962C8B-B14F-4D97-AF65-F5344CB8AC3E}">
        <p14:creationId xmlns:p14="http://schemas.microsoft.com/office/powerpoint/2010/main" val="207551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Determine if the information is accurate</a:t>
            </a:r>
          </a:p>
        </p:txBody>
      </p:sp>
      <p:pic>
        <p:nvPicPr>
          <p:cNvPr id="4" name="Content Placeholder 3" descr="324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24" r="-164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36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Is the consumer using work incentives?</a:t>
            </a:r>
          </a:p>
        </p:txBody>
      </p:sp>
      <p:pic>
        <p:nvPicPr>
          <p:cNvPr id="4" name="Content Placeholder 3" descr="middle_counselor_discuss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47258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Does the IRS earnings record accurately reflect their earning history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Content Placeholder 6" descr="earnings&amp;cash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261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nd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3849" y="1595519"/>
            <a:ext cx="5256686" cy="55350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100"/>
                </a:solidFill>
              </a:rPr>
              <a:t>If the overpayment truly </a:t>
            </a:r>
            <a:r>
              <a:rPr lang="en-US" dirty="0" smtClean="0">
                <a:solidFill>
                  <a:srgbClr val="000100"/>
                </a:solidFill>
              </a:rPr>
              <a:t>exists… </a:t>
            </a:r>
            <a:endParaRPr 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1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100"/>
                </a:solidFill>
              </a:rPr>
              <a:t>Why do </a:t>
            </a:r>
            <a:r>
              <a:rPr lang="en-US" dirty="0" smtClean="0">
                <a:solidFill>
                  <a:srgbClr val="000100"/>
                </a:solidFill>
              </a:rPr>
              <a:t>Overpayments Matter</a:t>
            </a:r>
            <a:r>
              <a:rPr lang="en-US" dirty="0">
                <a:solidFill>
                  <a:srgbClr val="000100"/>
                </a:solidFill>
              </a:rPr>
              <a:t>? </a:t>
            </a:r>
            <a:br>
              <a:rPr lang="en-US" dirty="0">
                <a:solidFill>
                  <a:srgbClr val="000100"/>
                </a:solidFill>
              </a:rPr>
            </a:br>
            <a:endParaRPr lang="en-US" dirty="0"/>
          </a:p>
        </p:txBody>
      </p:sp>
      <p:pic>
        <p:nvPicPr>
          <p:cNvPr id="13" name="Picture 12" descr="Sand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0991" y="1490449"/>
            <a:ext cx="5957771" cy="536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691"/>
            <a:ext cx="8229600" cy="1010078"/>
          </a:xfrm>
        </p:spPr>
        <p:txBody>
          <a:bodyPr/>
          <a:lstStyle/>
          <a:p>
            <a:r>
              <a:rPr lang="en-US" dirty="0"/>
              <a:t>Forms to </a:t>
            </a:r>
            <a:r>
              <a:rPr lang="en-US" dirty="0" smtClean="0"/>
              <a:t>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818188"/>
            <a:ext cx="4570413" cy="1039812"/>
          </a:xfrm>
        </p:spPr>
        <p:txBody>
          <a:bodyPr>
            <a:normAutofit/>
          </a:bodyPr>
          <a:lstStyle/>
          <a:p>
            <a:pPr marL="457200" lvl="1" indent="-457200" algn="ctr">
              <a:spcBef>
                <a:spcPts val="2000"/>
              </a:spcBef>
              <a:buClrTx/>
            </a:pPr>
            <a:r>
              <a:rPr lang="en-US" dirty="0" smtClean="0">
                <a:solidFill>
                  <a:srgbClr val="000100"/>
                </a:solidFill>
              </a:rPr>
              <a:t>SSA </a:t>
            </a:r>
            <a:r>
              <a:rPr lang="en-US" dirty="0">
                <a:solidFill>
                  <a:srgbClr val="000100"/>
                </a:solidFill>
              </a:rPr>
              <a:t>Form 561- Request for Reconsideration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0413" y="5818094"/>
            <a:ext cx="45735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2000"/>
              </a:spcBef>
              <a:buSzPct val="90000"/>
              <a:buFont typeface="Arial"/>
              <a:buChar char="•"/>
            </a:pPr>
            <a:r>
              <a:rPr lang="en-US" sz="2000" dirty="0">
                <a:solidFill>
                  <a:srgbClr val="000100"/>
                </a:solidFill>
              </a:rPr>
              <a:t>SSA Form 632- Request for Waiver or Change in Repayment Rate</a:t>
            </a:r>
          </a:p>
          <a:p>
            <a:endParaRPr lang="en-US" dirty="0"/>
          </a:p>
        </p:txBody>
      </p:sp>
      <p:pic>
        <p:nvPicPr>
          <p:cNvPr id="6" name="Picture 5" descr="Screen Shot 2014-06-18 at 9.09.11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15" y="1714509"/>
            <a:ext cx="2973182" cy="38284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creen Shot 2014-06-18 at 9.10.42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124" y="1714509"/>
            <a:ext cx="2960164" cy="38284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27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ard ha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20" y="2073930"/>
            <a:ext cx="4274770" cy="458687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100"/>
                </a:solidFill>
              </a:rPr>
              <a:t>Prevention </a:t>
            </a:r>
            <a:r>
              <a:rPr lang="en-US" dirty="0" smtClean="0">
                <a:solidFill>
                  <a:srgbClr val="000100"/>
                </a:solidFill>
              </a:rPr>
              <a:t>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6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with a Benefits </a:t>
            </a:r>
            <a:r>
              <a:rPr lang="en-US" dirty="0" smtClean="0"/>
              <a:t>Specialist</a:t>
            </a:r>
            <a:endParaRPr lang="en-US" dirty="0"/>
          </a:p>
        </p:txBody>
      </p:sp>
      <p:pic>
        <p:nvPicPr>
          <p:cNvPr id="6" name="Picture 5" descr="middle_couns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24" y="1622438"/>
            <a:ext cx="7504115" cy="499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8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pic>
        <p:nvPicPr>
          <p:cNvPr id="4" name="Picture 3" descr="work@homewheelchair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0338" y="2010011"/>
            <a:ext cx="4427295" cy="48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1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My SSA- check </a:t>
            </a:r>
            <a:r>
              <a:rPr lang="en-US" dirty="0" smtClean="0"/>
              <a:t>regularly</a:t>
            </a:r>
            <a:endParaRPr lang="en-US" dirty="0"/>
          </a:p>
        </p:txBody>
      </p:sp>
      <p:pic>
        <p:nvPicPr>
          <p:cNvPr id="6" name="Picture 5" descr="laptop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5936" y="2373324"/>
            <a:ext cx="5784122" cy="427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9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100"/>
                </a:solidFill>
              </a:rPr>
              <a:t>SSI</a:t>
            </a:r>
            <a:r>
              <a:rPr lang="en-US" dirty="0" smtClean="0">
                <a:solidFill>
                  <a:srgbClr val="000100"/>
                </a:solidFill>
              </a:rPr>
              <a:t> Overpayment Prevention </a:t>
            </a:r>
            <a:endParaRPr lang="en-US" dirty="0">
              <a:solidFill>
                <a:srgbClr val="000100"/>
              </a:solidFill>
            </a:endParaRPr>
          </a:p>
        </p:txBody>
      </p:sp>
      <p:pic>
        <p:nvPicPr>
          <p:cNvPr id="7" name="Picture 6" descr="Sand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491"/>
          <a:stretch/>
        </p:blipFill>
        <p:spPr>
          <a:xfrm>
            <a:off x="2161573" y="1644191"/>
            <a:ext cx="5285555" cy="556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Mobile </a:t>
            </a:r>
            <a:r>
              <a:rPr lang="en-US" dirty="0" smtClean="0"/>
              <a:t>Wage Reporting App</a:t>
            </a:r>
            <a:endParaRPr lang="en-US" dirty="0"/>
          </a:p>
        </p:txBody>
      </p:sp>
      <p:pic>
        <p:nvPicPr>
          <p:cNvPr id="4" name="Picture 3" descr="cellphon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540" y="1834323"/>
            <a:ext cx="3698905" cy="512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31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Earnings Estimates</a:t>
            </a:r>
          </a:p>
        </p:txBody>
      </p:sp>
      <p:pic>
        <p:nvPicPr>
          <p:cNvPr id="5" name="Picture 4" descr="graph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330" y="2338382"/>
            <a:ext cx="4607422" cy="39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6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100"/>
                </a:solidFill>
              </a:rPr>
              <a:t>SSDI</a:t>
            </a:r>
            <a:r>
              <a:rPr lang="en-US" dirty="0" smtClean="0">
                <a:solidFill>
                  <a:srgbClr val="000100"/>
                </a:solidFill>
              </a:rPr>
              <a:t> Overpayment Prevention </a:t>
            </a:r>
            <a:endParaRPr lang="en-US" dirty="0">
              <a:solidFill>
                <a:srgbClr val="000100"/>
              </a:solidFill>
            </a:endParaRPr>
          </a:p>
        </p:txBody>
      </p:sp>
      <p:pic>
        <p:nvPicPr>
          <p:cNvPr id="5" name="Picture 4" descr="Sand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629" y="1798060"/>
            <a:ext cx="4934278" cy="519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9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All or </a:t>
            </a:r>
            <a:r>
              <a:rPr lang="en-US" dirty="0" smtClean="0"/>
              <a:t>Nothing</a:t>
            </a:r>
            <a:endParaRPr lang="en-US" dirty="0"/>
          </a:p>
        </p:txBody>
      </p:sp>
      <p:pic>
        <p:nvPicPr>
          <p:cNvPr id="5" name="Content Placeholder 4" descr="allornothing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984" r="-24984"/>
          <a:stretch/>
        </p:blipFill>
        <p:spPr/>
      </p:pic>
    </p:spTree>
    <p:extLst>
      <p:ext uri="{BB962C8B-B14F-4D97-AF65-F5344CB8AC3E}">
        <p14:creationId xmlns:p14="http://schemas.microsoft.com/office/powerpoint/2010/main" val="399523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</a:t>
            </a:r>
            <a:r>
              <a:rPr lang="en-US" dirty="0" smtClean="0"/>
              <a:t>Affects your </a:t>
            </a:r>
            <a:r>
              <a:rPr lang="en-US" dirty="0"/>
              <a:t>EN’s </a:t>
            </a:r>
            <a:r>
              <a:rPr lang="en-US" dirty="0" smtClean="0"/>
              <a:t>Payments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94357"/>
            <a:ext cx="4572001" cy="700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Underpaid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5394357"/>
            <a:ext cx="4572000" cy="700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Overpaid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 descr="overpayment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240" y="2351962"/>
            <a:ext cx="2874650" cy="3042395"/>
          </a:xfrm>
          <a:prstGeom prst="rect">
            <a:avLst/>
          </a:prstGeom>
        </p:spPr>
      </p:pic>
      <p:pic>
        <p:nvPicPr>
          <p:cNvPr id="8" name="Picture 7" descr="overpayment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7001" y="3070367"/>
            <a:ext cx="2600579" cy="232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3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100"/>
                </a:solidFill>
              </a:rPr>
              <a:t>Be one step ahead of the system </a:t>
            </a:r>
            <a:endParaRPr lang="en-US" dirty="0">
              <a:solidFill>
                <a:srgbClr val="000100"/>
              </a:solidFill>
            </a:endParaRPr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801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the initiation of a work review the last month of the Trial Work Period </a:t>
            </a:r>
          </a:p>
        </p:txBody>
      </p:sp>
      <p:pic>
        <p:nvPicPr>
          <p:cNvPr id="4" name="Content Placeholder 3" descr="middle_counseling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989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Regularly visit MY SSA to check status of </a:t>
            </a:r>
            <a:r>
              <a:rPr lang="en-US" dirty="0" smtClean="0"/>
              <a:t>payments</a:t>
            </a:r>
            <a:endParaRPr lang="en-US" dirty="0"/>
          </a:p>
        </p:txBody>
      </p:sp>
      <p:pic>
        <p:nvPicPr>
          <p:cNvPr id="4" name="Picture 3" descr="confus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29" y="2060705"/>
            <a:ext cx="5887378" cy="38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9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100"/>
                </a:solidFill>
              </a:rPr>
              <a:t>Questions?</a:t>
            </a:r>
            <a:endParaRPr lang="en-US" dirty="0">
              <a:solidFill>
                <a:srgbClr val="000100"/>
              </a:solidFill>
            </a:endParaRPr>
          </a:p>
        </p:txBody>
      </p:sp>
      <p:pic>
        <p:nvPicPr>
          <p:cNvPr id="7" name="Content Placeholder 6" descr="Untitled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324" r="-22324"/>
          <a:stretch>
            <a:fillRect/>
          </a:stretch>
        </p:blipFill>
        <p:spPr>
          <a:xfrm>
            <a:off x="457200" y="1957388"/>
            <a:ext cx="82296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282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>
                <a:solidFill>
                  <a:schemeClr val="tx2"/>
                </a:solidFill>
              </a:rPr>
              <a:t>When and how Overpayments occur?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7790" y="2667248"/>
            <a:ext cx="1647625" cy="885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>
                <a:solidFill>
                  <a:srgbClr val="000100"/>
                </a:solidFill>
              </a:rPr>
              <a:t>VS</a:t>
            </a:r>
            <a:endParaRPr lang="en-US" sz="4800" dirty="0">
              <a:solidFill>
                <a:srgbClr val="0001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1606" y="2386491"/>
            <a:ext cx="4571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riad Pro"/>
                <a:cs typeface="Myriad Pro"/>
              </a:rPr>
              <a:t>SSI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605" y="2386491"/>
            <a:ext cx="457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riad Pro"/>
                <a:cs typeface="Myriad Pro"/>
              </a:rPr>
              <a:t>SSDI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5443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d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7094" y="1393175"/>
            <a:ext cx="5866700" cy="5719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100"/>
                </a:solidFill>
              </a:rPr>
              <a:t>SSDI</a:t>
            </a:r>
            <a:r>
              <a:rPr lang="en-US" dirty="0" smtClean="0">
                <a:solidFill>
                  <a:srgbClr val="000100"/>
                </a:solidFill>
              </a:rPr>
              <a:t>: How Overpayments Happen </a:t>
            </a:r>
            <a:br>
              <a:rPr lang="en-US" dirty="0" smtClean="0">
                <a:solidFill>
                  <a:srgbClr val="000100"/>
                </a:solidFill>
              </a:rPr>
            </a:br>
            <a:endParaRPr 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6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 </a:t>
            </a:r>
            <a:r>
              <a:rPr lang="en-US" dirty="0"/>
              <a:t>Reviews</a:t>
            </a:r>
          </a:p>
        </p:txBody>
      </p:sp>
      <p:pic>
        <p:nvPicPr>
          <p:cNvPr id="8" name="Content Placeholder 7" descr="counseling_twowomen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06982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Reporting </a:t>
            </a:r>
          </a:p>
        </p:txBody>
      </p:sp>
      <p:pic>
        <p:nvPicPr>
          <p:cNvPr id="7" name="Content Placeholder 6" descr="pig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84" b="-8684"/>
          <a:stretch>
            <a:fillRect/>
          </a:stretch>
        </p:blipFill>
        <p:spPr/>
      </p:pic>
      <p:pic>
        <p:nvPicPr>
          <p:cNvPr id="5" name="Content Placeholder 4" descr="3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727" b="-13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375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Misunderstanding of </a:t>
            </a:r>
            <a:r>
              <a:rPr lang="en-US" dirty="0" smtClean="0"/>
              <a:t>work incentives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48186" y="3709930"/>
            <a:ext cx="1647625" cy="885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>
                <a:solidFill>
                  <a:srgbClr val="000100"/>
                </a:solidFill>
              </a:rPr>
              <a:t>VS</a:t>
            </a:r>
            <a:endParaRPr lang="en-US" sz="4800" dirty="0">
              <a:solidFill>
                <a:srgbClr val="0001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2" y="3429173"/>
            <a:ext cx="4571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riad Pro"/>
                <a:cs typeface="Myriad Pro"/>
              </a:rPr>
              <a:t>SGA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yriad Pro"/>
              <a:cs typeface="Myriad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3429173"/>
            <a:ext cx="457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riad Pro"/>
                <a:cs typeface="Myriad Pro"/>
              </a:rPr>
              <a:t>TWP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yriad Pro"/>
              <a:cs typeface="Myriad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3421" y="3352311"/>
            <a:ext cx="5831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Myriad Pro"/>
                <a:cs typeface="Myriad Pro"/>
              </a:rPr>
              <a:t>?</a:t>
            </a:r>
            <a:endParaRPr lang="en-US" sz="4000" b="1" dirty="0">
              <a:ln w="10541" cmpd="sng">
                <a:noFill/>
                <a:prstDash val="solid"/>
              </a:ln>
              <a:solidFill>
                <a:schemeClr val="tx2"/>
              </a:solidFill>
              <a:latin typeface="Myriad Pro"/>
              <a:cs typeface="Myriad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680" y="3352311"/>
            <a:ext cx="5831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Myriad Pro"/>
                <a:cs typeface="Myriad Pro"/>
              </a:rPr>
              <a:t>?</a:t>
            </a:r>
            <a:endParaRPr lang="en-US" sz="4000" b="1" dirty="0">
              <a:ln w="10541" cmpd="sng">
                <a:noFill/>
                <a:prstDash val="solid"/>
              </a:ln>
              <a:solidFill>
                <a:schemeClr val="tx2"/>
              </a:solidFill>
              <a:latin typeface="Myriad Pro"/>
              <a:cs typeface="Myriad Pr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2260" y="2890646"/>
            <a:ext cx="5831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Myriad Pro"/>
                <a:cs typeface="Myriad Pro"/>
              </a:rPr>
              <a:t>?</a:t>
            </a:r>
            <a:endParaRPr lang="en-US" sz="4000" b="1" dirty="0">
              <a:ln w="10541" cmpd="sng">
                <a:noFill/>
                <a:prstDash val="solid"/>
              </a:ln>
              <a:solidFill>
                <a:schemeClr val="tx2"/>
              </a:solidFill>
              <a:latin typeface="Myriad Pro"/>
              <a:cs typeface="Myriad Pr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2840" y="2890646"/>
            <a:ext cx="5831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Myriad Pro"/>
                <a:cs typeface="Myriad Pro"/>
              </a:rPr>
              <a:t>?</a:t>
            </a:r>
            <a:endParaRPr lang="en-US" sz="4000" b="1" dirty="0">
              <a:ln w="10541" cmpd="sng">
                <a:noFill/>
                <a:prstDash val="solid"/>
              </a:ln>
              <a:solidFill>
                <a:schemeClr val="tx2"/>
              </a:solidFill>
              <a:latin typeface="Myriad Pro"/>
              <a:cs typeface="Myriad Pr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34404" y="3352311"/>
            <a:ext cx="5831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Myriad Pro"/>
                <a:cs typeface="Myriad Pro"/>
              </a:rPr>
              <a:t>?</a:t>
            </a:r>
            <a:endParaRPr lang="en-US" sz="4000" b="1" dirty="0">
              <a:ln w="10541" cmpd="sng">
                <a:noFill/>
                <a:prstDash val="solid"/>
              </a:ln>
              <a:solidFill>
                <a:schemeClr val="tx2"/>
              </a:solidFill>
              <a:latin typeface="Myriad Pro"/>
              <a:cs typeface="Myriad Pro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01354" y="3352311"/>
            <a:ext cx="5831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Myriad Pro"/>
                <a:cs typeface="Myriad Pro"/>
              </a:rPr>
              <a:t>?</a:t>
            </a:r>
            <a:endParaRPr lang="en-US" sz="4000" b="1" dirty="0">
              <a:ln w="10541" cmpd="sng">
                <a:noFill/>
                <a:prstDash val="solid"/>
              </a:ln>
              <a:solidFill>
                <a:schemeClr val="tx2"/>
              </a:solidFill>
              <a:latin typeface="Myriad Pro"/>
              <a:cs typeface="Myriad Pr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5704" y="2890646"/>
            <a:ext cx="5831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Myriad Pro"/>
                <a:cs typeface="Myriad Pro"/>
              </a:rPr>
              <a:t>?</a:t>
            </a:r>
            <a:endParaRPr lang="en-US" sz="4000" b="1" dirty="0">
              <a:ln w="10541" cmpd="sng">
                <a:noFill/>
                <a:prstDash val="solid"/>
              </a:ln>
              <a:solidFill>
                <a:schemeClr val="tx2"/>
              </a:solidFill>
              <a:latin typeface="Myriad Pro"/>
              <a:cs typeface="Myriad Pro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90054" y="2890646"/>
            <a:ext cx="5831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Myriad Pro"/>
                <a:cs typeface="Myriad Pro"/>
              </a:rPr>
              <a:t>?</a:t>
            </a:r>
            <a:endParaRPr lang="en-US" sz="4000" b="1" dirty="0">
              <a:ln w="10541" cmpd="sng">
                <a:noFill/>
                <a:prstDash val="solid"/>
              </a:ln>
              <a:solidFill>
                <a:schemeClr val="tx2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7552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Problems/Inefficiencies</a:t>
            </a:r>
          </a:p>
        </p:txBody>
      </p:sp>
      <p:pic>
        <p:nvPicPr>
          <p:cNvPr id="6" name="Picture 5" descr="overworkedbusinessman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6046" y="1825193"/>
            <a:ext cx="5195040" cy="480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1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cketPPTTemplate">
  <a:themeElements>
    <a:clrScheme name="TTWP colors">
      <a:dk1>
        <a:srgbClr val="000100"/>
      </a:dk1>
      <a:lt1>
        <a:sysClr val="window" lastClr="FFFFFF"/>
      </a:lt1>
      <a:dk2>
        <a:srgbClr val="000100"/>
      </a:dk2>
      <a:lt2>
        <a:srgbClr val="BFCADD"/>
      </a:lt2>
      <a:accent1>
        <a:srgbClr val="6D8BA2"/>
      </a:accent1>
      <a:accent2>
        <a:srgbClr val="BA2700"/>
      </a:accent2>
      <a:accent3>
        <a:srgbClr val="7C7C7C"/>
      </a:accent3>
      <a:accent4>
        <a:srgbClr val="5892AF"/>
      </a:accent4>
      <a:accent5>
        <a:srgbClr val="B0B0B0"/>
      </a:accent5>
      <a:accent6>
        <a:srgbClr val="3C6986"/>
      </a:accent6>
      <a:hlink>
        <a:srgbClr val="0090C8"/>
      </a:hlink>
      <a:folHlink>
        <a:srgbClr val="9F1F2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TicketPPTTemplate.pot</Template>
  <TotalTime>546</TotalTime>
  <Words>245</Words>
  <Application>Microsoft Macintosh PowerPoint</Application>
  <PresentationFormat>On-screen Show (4:3)</PresentationFormat>
  <Paragraphs>93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TicketPPTTemplate</vt:lpstr>
      <vt:lpstr>Overpayments </vt:lpstr>
      <vt:lpstr>Why do Overpayments Matter?  </vt:lpstr>
      <vt:lpstr>It Affects your EN’s Payments </vt:lpstr>
      <vt:lpstr>When and how Overpayments occur?</vt:lpstr>
      <vt:lpstr>SSDI: How Overpayments Happen  </vt:lpstr>
      <vt:lpstr>Work Reviews</vt:lpstr>
      <vt:lpstr>Wage Reporting </vt:lpstr>
      <vt:lpstr>Misunderstanding of work incentives</vt:lpstr>
      <vt:lpstr>System Problems/Inefficiencies</vt:lpstr>
      <vt:lpstr>SSI: How Overpayments Happen </vt:lpstr>
      <vt:lpstr>Wage Reporting</vt:lpstr>
      <vt:lpstr>Misunderstanding of work</vt:lpstr>
      <vt:lpstr>System Problems/Inefficiencies</vt:lpstr>
      <vt:lpstr>Eligibility Requirements</vt:lpstr>
      <vt:lpstr>What do we do when they occur?</vt:lpstr>
      <vt:lpstr>Determine if the information is accurate</vt:lpstr>
      <vt:lpstr>Is the consumer using work incentives?</vt:lpstr>
      <vt:lpstr>Does the IRS earnings record accurately reflect their earning history?</vt:lpstr>
      <vt:lpstr>If the overpayment truly exists… </vt:lpstr>
      <vt:lpstr>Forms to file </vt:lpstr>
      <vt:lpstr>Prevention Steps</vt:lpstr>
      <vt:lpstr>Work with a Benefits Specialist</vt:lpstr>
      <vt:lpstr>Reporting</vt:lpstr>
      <vt:lpstr>My SSA- check regularly</vt:lpstr>
      <vt:lpstr>SSI Overpayment Prevention </vt:lpstr>
      <vt:lpstr>Mobile Wage Reporting App</vt:lpstr>
      <vt:lpstr>Earnings Estimates</vt:lpstr>
      <vt:lpstr>SSDI Overpayment Prevention </vt:lpstr>
      <vt:lpstr>All or Nothing</vt:lpstr>
      <vt:lpstr>Be one step ahead of the system </vt:lpstr>
      <vt:lpstr>Request the initiation of a work review the last month of the Trial Work Period </vt:lpstr>
      <vt:lpstr>Regularly visit MY SSA to check status of payments</vt:lpstr>
      <vt:lpstr>Questions?</vt:lpstr>
    </vt:vector>
  </TitlesOfParts>
  <Company>Employment Resources,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 Mac</dc:creator>
  <cp:lastModifiedBy>Maximus  Inc</cp:lastModifiedBy>
  <cp:revision>66</cp:revision>
  <dcterms:created xsi:type="dcterms:W3CDTF">2014-06-16T19:24:16Z</dcterms:created>
  <dcterms:modified xsi:type="dcterms:W3CDTF">2014-08-12T14:54:52Z</dcterms:modified>
</cp:coreProperties>
</file>