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73" r:id="rId1"/>
  </p:sldMasterIdLst>
  <p:notesMasterIdLst>
    <p:notesMasterId r:id="rId15"/>
  </p:notesMasterIdLst>
  <p:handoutMasterIdLst>
    <p:handoutMasterId r:id="rId16"/>
  </p:handoutMasterIdLst>
  <p:sldIdLst>
    <p:sldId id="317" r:id="rId2"/>
    <p:sldId id="344" r:id="rId3"/>
    <p:sldId id="311" r:id="rId4"/>
    <p:sldId id="269" r:id="rId5"/>
    <p:sldId id="280" r:id="rId6"/>
    <p:sldId id="327" r:id="rId7"/>
    <p:sldId id="350" r:id="rId8"/>
    <p:sldId id="351" r:id="rId9"/>
    <p:sldId id="356" r:id="rId10"/>
    <p:sldId id="352" r:id="rId11"/>
    <p:sldId id="353" r:id="rId12"/>
    <p:sldId id="354" r:id="rId13"/>
    <p:sldId id="355" r:id="rId14"/>
  </p:sldIdLst>
  <p:sldSz cx="9144000" cy="6858000" type="screen4x3"/>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E5E7B"/>
    <a:srgbClr val="B4BAC9"/>
    <a:srgbClr val="000000"/>
    <a:srgbClr val="FFCC99"/>
    <a:srgbClr val="FFCC66"/>
    <a:srgbClr val="CCFFFF"/>
    <a:srgbClr val="CC99FF"/>
    <a:srgbClr val="669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46" autoAdjust="0"/>
    <p:restoredTop sz="98127" autoAdjust="0"/>
  </p:normalViewPr>
  <p:slideViewPr>
    <p:cSldViewPr>
      <p:cViewPr varScale="1">
        <p:scale>
          <a:sx n="107" d="100"/>
          <a:sy n="107" d="100"/>
        </p:scale>
        <p:origin x="-1182" y="-96"/>
      </p:cViewPr>
      <p:guideLst>
        <p:guide orient="horz" pos="2160"/>
        <p:guide pos="2880"/>
      </p:guideLst>
    </p:cSldViewPr>
  </p:slideViewPr>
  <p:outlineViewPr>
    <p:cViewPr>
      <p:scale>
        <a:sx n="33" d="100"/>
        <a:sy n="33" d="100"/>
      </p:scale>
      <p:origin x="53" y="475"/>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762E5417-AEB1-4D71-8D99-4C67E1453429}" type="datetimeFigureOut">
              <a:rPr lang="en-US"/>
              <a:pPr>
                <a:defRPr/>
              </a:pPr>
              <a:t>11/12/2014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F3B35F9-6AF7-4664-BDCA-5DC0CCA7E15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7AF82066-6B31-46F6-B9CE-2B1DB1322B1F}" type="datetimeFigureOut">
              <a:rPr lang="en-US"/>
              <a:pPr>
                <a:defRPr/>
              </a:pPr>
              <a:t>11/12/2014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20DB9E5-D33B-4CDE-9E38-43970C71241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noFill/>
          <a:ln>
            <a:miter lim="800000"/>
            <a:headEnd/>
            <a:tailEnd/>
          </a:ln>
        </p:spPr>
        <p:txBody>
          <a:bodyPr/>
          <a:lstStyle/>
          <a:p>
            <a:fld id="{8AD3DA8C-532A-42D0-AEDB-AE746BA6EF92}" type="slidenum">
              <a:rPr lang="en-US" altLang="en-US" smtClean="0"/>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The VREN eTicket assignment practice module is available on the VR page of our website.  At this point we have received completion certificates from Florida, Georgia, Kentucky, Mississippi and South Dakota.  We would like to see the other 9 states go through this training and complete the certificate.  </a:t>
            </a:r>
          </a:p>
        </p:txBody>
      </p:sp>
      <p:sp>
        <p:nvSpPr>
          <p:cNvPr id="36868" name="Slide Number Placeholder 3"/>
          <p:cNvSpPr>
            <a:spLocks noGrp="1"/>
          </p:cNvSpPr>
          <p:nvPr>
            <p:ph type="sldNum" sz="quarter" idx="5"/>
          </p:nvPr>
        </p:nvSpPr>
        <p:spPr bwMode="auto">
          <a:noFill/>
          <a:ln>
            <a:miter lim="800000"/>
            <a:headEnd/>
            <a:tailEnd/>
          </a:ln>
        </p:spPr>
        <p:txBody>
          <a:bodyPr/>
          <a:lstStyle/>
          <a:p>
            <a:fld id="{81B164E5-DD70-484A-ADAE-5CCE576E5E40}" type="slidenum">
              <a:rPr lang="en-US" altLang="en-US" smtClean="0"/>
              <a:pPr/>
              <a:t>11</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There are three new guides to help you and your staff.  The first is a “document file type conversion quick guide” which is designed to help you convert files from the .txt format to the .csv format and vice versa.  This is important especially for uploading that eTicket assignment file to MOVEit because the format must be .txt.  The second guide is called the “VREN eTicket Quick Guide” which helps you when creating that eTicket assignment file and preparing it for uploading.  The third guide is a MOVEit quick guide which reminds you how to navigate to your upload and download folders.  It also shows you how to upload those assignment files and download the analysis files.  These three guides have been sent to you and are available on the website under the VR tab.</a:t>
            </a:r>
          </a:p>
        </p:txBody>
      </p:sp>
      <p:sp>
        <p:nvSpPr>
          <p:cNvPr id="37892" name="Slide Number Placeholder 3"/>
          <p:cNvSpPr>
            <a:spLocks noGrp="1"/>
          </p:cNvSpPr>
          <p:nvPr>
            <p:ph type="sldNum" sz="quarter" idx="5"/>
          </p:nvPr>
        </p:nvSpPr>
        <p:spPr bwMode="auto">
          <a:noFill/>
          <a:ln>
            <a:miter lim="800000"/>
            <a:headEnd/>
            <a:tailEnd/>
          </a:ln>
        </p:spPr>
        <p:txBody>
          <a:bodyPr/>
          <a:lstStyle/>
          <a:p>
            <a:fld id="{160256B1-A4F5-4169-BA5A-76C965565979}" type="slidenum">
              <a:rPr lang="en-US" altLang="en-US" smtClean="0"/>
              <a:pPr/>
              <a:t>12</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Welcome to the quarterly call for VRENs. Today we will focus on ePay information with a quick review of the eTicket assignment interactive module.</a:t>
            </a:r>
          </a:p>
          <a:p>
            <a:endParaRPr lang="en-US" altLang="en-US" smtClean="0"/>
          </a:p>
          <a:p>
            <a:r>
              <a:rPr lang="en-US" altLang="en-US" smtClean="0"/>
              <a:t>We want to thank SSA for joining us today and they will remain with us throughout the session and will be available for questions throughout the presentation.  This is not an operated assisted call so please mute your line. If you have to place us on hold, please hang up and call back.  </a:t>
            </a:r>
          </a:p>
          <a:p>
            <a:endParaRPr lang="en-US" altLang="en-US" smtClean="0"/>
          </a:p>
          <a:p>
            <a:r>
              <a:rPr lang="en-US" altLang="en-US" smtClean="0"/>
              <a:t>[now, do roll call]</a:t>
            </a:r>
          </a:p>
        </p:txBody>
      </p:sp>
      <p:sp>
        <p:nvSpPr>
          <p:cNvPr id="28676" name="Slide Number Placeholder 3"/>
          <p:cNvSpPr>
            <a:spLocks noGrp="1"/>
          </p:cNvSpPr>
          <p:nvPr>
            <p:ph type="sldNum" sz="quarter" idx="5"/>
          </p:nvPr>
        </p:nvSpPr>
        <p:spPr bwMode="auto">
          <a:noFill/>
          <a:ln>
            <a:miter lim="800000"/>
            <a:headEnd/>
            <a:tailEnd/>
          </a:ln>
        </p:spPr>
        <p:txBody>
          <a:bodyPr/>
          <a:lstStyle/>
          <a:p>
            <a:fld id="{BA2B065E-A0FA-4018-B696-3E919401E8B6}" type="slidenum">
              <a:rPr lang="en-US" altLang="en-US" smtClean="0"/>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ln>
            <a:miter lim="800000"/>
            <a:headEnd/>
            <a:tailEnd/>
          </a:ln>
        </p:spPr>
        <p:txBody>
          <a:bodyPr/>
          <a:lstStyle/>
          <a:p>
            <a:fld id="{9349CFAF-6880-4521-9E41-EE7A0D82E8C3}" type="slidenum">
              <a:rPr lang="en-US" altLang="en-US" smtClean="0"/>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[Michelle’s welcome] </a:t>
            </a:r>
          </a:p>
        </p:txBody>
      </p:sp>
      <p:sp>
        <p:nvSpPr>
          <p:cNvPr id="30724" name="Slide Number Placeholder 3"/>
          <p:cNvSpPr>
            <a:spLocks noGrp="1"/>
          </p:cNvSpPr>
          <p:nvPr>
            <p:ph type="sldNum" sz="quarter" idx="5"/>
          </p:nvPr>
        </p:nvSpPr>
        <p:spPr bwMode="auto">
          <a:noFill/>
          <a:ln>
            <a:miter lim="800000"/>
            <a:headEnd/>
            <a:tailEnd/>
          </a:ln>
        </p:spPr>
        <p:txBody>
          <a:bodyPr/>
          <a:lstStyle/>
          <a:p>
            <a:fld id="{2A17C57B-6144-411B-9CC5-FEF6FB700F5D}" type="slidenum">
              <a:rPr lang="en-US" altLang="en-US" smtClean="0"/>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ln>
            <a:miter lim="800000"/>
            <a:headEnd/>
            <a:tailEnd/>
          </a:ln>
        </p:spPr>
        <p:txBody>
          <a:bodyPr/>
          <a:lstStyle/>
          <a:p>
            <a:fld id="{1F7A8A82-7443-4FFB-954A-584003E626E3}" type="slidenum">
              <a:rPr lang="en-US" altLang="en-US" smtClean="0"/>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Payment files will be created based on matches of tickets assigned to VRENs to earnings posted to quarterly Office of Child Support and Enforcement earnings files. If no earnings are posted at Trial Work level or above, the social security numbers will not be included on the Payment Status Report. </a:t>
            </a:r>
          </a:p>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ln>
            <a:miter lim="800000"/>
            <a:headEnd/>
            <a:tailEnd/>
          </a:ln>
        </p:spPr>
        <p:txBody>
          <a:bodyPr/>
          <a:lstStyle/>
          <a:p>
            <a:fld id="{243EB799-ACC6-49A2-B639-193555FBBCBC}" type="slidenum">
              <a:rPr lang="en-US" altLang="en-US" smtClean="0"/>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MAXIMUS will pay all claims available to VRENs(including retroactive claims) based on the Payment model selected by VRENs that meet payment criteria under the Ticket Program. </a:t>
            </a:r>
          </a:p>
          <a:p>
            <a:pPr lvl="1"/>
            <a:r>
              <a:rPr lang="en-US" altLang="en-US" b="1" smtClean="0"/>
              <a:t>Ongoing Support VRENs</a:t>
            </a:r>
            <a:r>
              <a:rPr lang="en-US" altLang="en-US" smtClean="0"/>
              <a:t> - All Available payments will be processed (e.g., Phase 1, Phase 2 and Outcome payments. </a:t>
            </a:r>
          </a:p>
          <a:p>
            <a:pPr lvl="1"/>
            <a:r>
              <a:rPr lang="en-US" altLang="en-US" b="1" smtClean="0"/>
              <a:t>Phase 1 Milestone Only VRENs</a:t>
            </a:r>
            <a:r>
              <a:rPr lang="en-US" altLang="en-US" smtClean="0"/>
              <a:t> - Phase 1 Milestone payments for beneficiaries if no payments ever processed or the only payments processed are Phase 1 milestone payments.</a:t>
            </a:r>
          </a:p>
          <a:p>
            <a:pPr lvl="1"/>
            <a:endParaRPr lang="en-US" altLang="en-US" smtClean="0"/>
          </a:p>
          <a:p>
            <a:r>
              <a:rPr lang="en-US" altLang="en-US" b="1" smtClean="0"/>
              <a:t>Exclusion: Pipeline Cases - </a:t>
            </a:r>
            <a:r>
              <a:rPr lang="en-US" altLang="en-US" smtClean="0"/>
              <a:t>All available payments (including Phase 2 milestone and Outcome payments) will be paid to Phase 1 Milestone Only VRENs for beneficiaries that VRENs received Phase 2 and/or Outcome payments prior  to April 1, 2014.</a:t>
            </a:r>
          </a:p>
          <a:p>
            <a:pPr lvl="1"/>
            <a:endParaRPr lang="en-US" altLang="en-US" smtClean="0"/>
          </a:p>
          <a:p>
            <a:endParaRPr lang="en-US" altLang="en-US" smtClean="0"/>
          </a:p>
        </p:txBody>
      </p:sp>
      <p:sp>
        <p:nvSpPr>
          <p:cNvPr id="33796" name="Slide Number Placeholder 3"/>
          <p:cNvSpPr>
            <a:spLocks noGrp="1"/>
          </p:cNvSpPr>
          <p:nvPr>
            <p:ph type="sldNum" sz="quarter" idx="5"/>
          </p:nvPr>
        </p:nvSpPr>
        <p:spPr bwMode="auto">
          <a:noFill/>
          <a:ln>
            <a:miter lim="800000"/>
            <a:headEnd/>
            <a:tailEnd/>
          </a:ln>
        </p:spPr>
        <p:txBody>
          <a:bodyPr/>
          <a:lstStyle/>
          <a:p>
            <a:fld id="{3D6FE47D-7076-49E4-8D2C-71CB4A83E968}" type="slidenum">
              <a:rPr lang="en-US" altLang="en-US" smtClean="0"/>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Tickets will be unassigned from VRENs when: </a:t>
            </a:r>
          </a:p>
          <a:p>
            <a:pPr lvl="1"/>
            <a:r>
              <a:rPr lang="en-US" altLang="en-US" smtClean="0"/>
              <a:t>All Phase 1 Milestone claims are paid; or </a:t>
            </a:r>
          </a:p>
          <a:p>
            <a:pPr lvl="1"/>
            <a:r>
              <a:rPr lang="en-US" altLang="en-US" smtClean="0"/>
              <a:t>All available Phase 1 Milestone claims are paid and Phase 1 Milestone exclusions (due to Lookback earnings or successful VR closures) are denied; or </a:t>
            </a:r>
          </a:p>
          <a:p>
            <a:pPr lvl="1"/>
            <a:r>
              <a:rPr lang="en-US" altLang="en-US" smtClean="0"/>
              <a:t>Beneficiary goes into an Outcome status prior to payment of all Phase 1 Milestone claims</a:t>
            </a:r>
            <a:br>
              <a:rPr lang="en-US" altLang="en-US" smtClean="0"/>
            </a:br>
            <a:endParaRPr lang="en-US" altLang="en-US" smtClean="0"/>
          </a:p>
          <a:p>
            <a:r>
              <a:rPr lang="en-US" altLang="en-US" b="1" smtClean="0"/>
              <a:t>Exclusion:</a:t>
            </a:r>
            <a:r>
              <a:rPr lang="en-US" altLang="en-US" smtClean="0"/>
              <a:t> Pipeline cases under the Phase 1 Milestone Only VRENs are excluded from this process</a:t>
            </a:r>
          </a:p>
        </p:txBody>
      </p:sp>
      <p:sp>
        <p:nvSpPr>
          <p:cNvPr id="34820" name="Slide Number Placeholder 3"/>
          <p:cNvSpPr>
            <a:spLocks noGrp="1"/>
          </p:cNvSpPr>
          <p:nvPr>
            <p:ph type="sldNum" sz="quarter" idx="5"/>
          </p:nvPr>
        </p:nvSpPr>
        <p:spPr bwMode="auto">
          <a:noFill/>
          <a:ln>
            <a:miter lim="800000"/>
            <a:headEnd/>
            <a:tailEnd/>
          </a:ln>
        </p:spPr>
        <p:txBody>
          <a:bodyPr/>
          <a:lstStyle/>
          <a:p>
            <a:fld id="{A64E2345-4191-407A-9FD7-20D06A93DAA1}" type="slidenum">
              <a:rPr lang="en-US" altLang="en-US" smtClean="0"/>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The VREN ePay process was implemented this past Monday, April 21</a:t>
            </a:r>
            <a:r>
              <a:rPr lang="en-US" altLang="en-US" baseline="30000" smtClean="0"/>
              <a:t>st</a:t>
            </a:r>
            <a:r>
              <a:rPr lang="en-US" altLang="en-US" smtClean="0"/>
              <a:t> as an automatic process.  Those VRENs that have been paid through the Universal Auto Pay systems in the past have been moved to ePay.</a:t>
            </a:r>
          </a:p>
        </p:txBody>
      </p:sp>
      <p:sp>
        <p:nvSpPr>
          <p:cNvPr id="35844" name="Slide Number Placeholder 3"/>
          <p:cNvSpPr>
            <a:spLocks noGrp="1"/>
          </p:cNvSpPr>
          <p:nvPr>
            <p:ph type="sldNum" sz="quarter" idx="5"/>
          </p:nvPr>
        </p:nvSpPr>
        <p:spPr bwMode="auto">
          <a:noFill/>
          <a:ln>
            <a:miter lim="800000"/>
            <a:headEnd/>
            <a:tailEnd/>
          </a:ln>
        </p:spPr>
        <p:txBody>
          <a:bodyPr/>
          <a:lstStyle/>
          <a:p>
            <a:fld id="{367F3122-2CE0-46F3-AB07-960B8AD387C6}" type="slidenum">
              <a:rPr lang="en-US" altLang="en-US" smtClean="0"/>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4" descr="Ticket to Work Logo_solo[1].png"/>
          <p:cNvPicPr>
            <a:picLocks noChangeAspect="1"/>
          </p:cNvPicPr>
          <p:nvPr/>
        </p:nvPicPr>
        <p:blipFill>
          <a:blip r:embed="rId3" cstate="print"/>
          <a:srcRect/>
          <a:stretch>
            <a:fillRect/>
          </a:stretch>
        </p:blipFill>
        <p:spPr bwMode="auto">
          <a:xfrm>
            <a:off x="122238" y="0"/>
            <a:ext cx="1300162" cy="592138"/>
          </a:xfrm>
          <a:prstGeom prst="rect">
            <a:avLst/>
          </a:prstGeom>
          <a:noFill/>
          <a:ln w="9525">
            <a:noFill/>
            <a:miter lim="800000"/>
            <a:headEnd/>
            <a:tailEnd/>
          </a:ln>
        </p:spPr>
      </p:pic>
      <p:sp>
        <p:nvSpPr>
          <p:cNvPr id="5" name="Title 1"/>
          <p:cNvSpPr>
            <a:spLocks noGrp="1"/>
          </p:cNvSpPr>
          <p:nvPr>
            <p:ph type="ctrTitle"/>
          </p:nvPr>
        </p:nvSpPr>
        <p:spPr>
          <a:xfrm>
            <a:off x="336408" y="1955308"/>
            <a:ext cx="8384979" cy="1127128"/>
          </a:xfrm>
        </p:spPr>
        <p:txBody>
          <a:bodyPr/>
          <a:lstStyle>
            <a:lvl1pPr>
              <a:defRPr sz="2800" cap="none"/>
            </a:lvl1pPr>
          </a:lstStyle>
          <a:p>
            <a:r>
              <a:rPr lang="en-US" dirty="0" smtClean="0"/>
              <a:t>Click to edit Master title style</a:t>
            </a:r>
            <a:endParaRPr lang="en-US" dirty="0"/>
          </a:p>
        </p:txBody>
      </p:sp>
      <p:sp>
        <p:nvSpPr>
          <p:cNvPr id="6" name="Subtitle 2"/>
          <p:cNvSpPr>
            <a:spLocks noGrp="1"/>
          </p:cNvSpPr>
          <p:nvPr>
            <p:ph type="subTitle" idx="1"/>
          </p:nvPr>
        </p:nvSpPr>
        <p:spPr>
          <a:xfrm>
            <a:off x="614791" y="3227963"/>
            <a:ext cx="7895206" cy="1585378"/>
          </a:xfrm>
        </p:spPr>
        <p:txBody>
          <a:bodyP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Ticket to Work Logo_solo[1].png"/>
          <p:cNvPicPr>
            <a:picLocks noChangeAspect="1"/>
          </p:cNvPicPr>
          <p:nvPr/>
        </p:nvPicPr>
        <p:blipFill>
          <a:blip r:embed="rId2" cstate="print"/>
          <a:srcRect/>
          <a:stretch>
            <a:fillRect/>
          </a:stretch>
        </p:blipFill>
        <p:spPr bwMode="auto">
          <a:xfrm>
            <a:off x="122238" y="0"/>
            <a:ext cx="1300162" cy="592138"/>
          </a:xfrm>
          <a:prstGeom prst="rect">
            <a:avLst/>
          </a:prstGeom>
          <a:noFill/>
          <a:ln w="9525">
            <a:noFill/>
            <a:miter lim="800000"/>
            <a:headEnd/>
            <a:tailEnd/>
          </a:ln>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1337CFA2-5E32-40F0-9DE4-E3B378BCB8F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Ticket to Work Logo_solo[1].png"/>
          <p:cNvPicPr>
            <a:picLocks noChangeAspect="1"/>
          </p:cNvPicPr>
          <p:nvPr/>
        </p:nvPicPr>
        <p:blipFill>
          <a:blip r:embed="rId2" cstate="print"/>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a:xfrm>
            <a:off x="457200" y="682193"/>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957678"/>
            <a:ext cx="8229600" cy="4114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0FC82523-13C1-4EF6-8A98-572D7BC3338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Ticket to Work Logo_solo[1].png"/>
          <p:cNvPicPr>
            <a:picLocks noChangeAspect="1"/>
          </p:cNvPicPr>
          <p:nvPr/>
        </p:nvPicPr>
        <p:blipFill>
          <a:blip r:embed="rId2" cstate="print"/>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a:xfrm>
            <a:off x="457200" y="506261"/>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3182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3182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a:defRPr/>
            </a:lvl1pPr>
          </a:lstStyle>
          <a:p>
            <a:pPr>
              <a:defRPr/>
            </a:pPr>
            <a:fld id="{0AF166E0-068A-45F9-BC27-6E35051229A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Ticket to Work Logo_solo[1].png"/>
          <p:cNvPicPr>
            <a:picLocks noChangeAspect="1"/>
          </p:cNvPicPr>
          <p:nvPr/>
        </p:nvPicPr>
        <p:blipFill>
          <a:blip r:embed="rId2" cstate="print"/>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a:xfrm>
            <a:off x="457200" y="59411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7056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49998"/>
            <a:ext cx="4040188" cy="35920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87056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649998"/>
            <a:ext cx="4041775" cy="35920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0"/>
          </p:nvPr>
        </p:nvSpPr>
        <p:spPr/>
        <p:txBody>
          <a:bodyPr/>
          <a:lstStyle>
            <a:lvl1pPr>
              <a:defRPr/>
            </a:lvl1pPr>
          </a:lstStyle>
          <a:p>
            <a:pPr>
              <a:defRPr/>
            </a:pPr>
            <a:fld id="{77D1D458-8E3C-4CAC-BB22-027B30B40B6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Ticket to Work Logo_solo[1].png"/>
          <p:cNvPicPr>
            <a:picLocks noChangeAspect="1"/>
          </p:cNvPicPr>
          <p:nvPr/>
        </p:nvPicPr>
        <p:blipFill>
          <a:blip r:embed="rId2" cstate="print"/>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a:xfrm>
            <a:off x="457200" y="592691"/>
            <a:ext cx="8229600" cy="1143000"/>
          </a:xfrm>
        </p:spPr>
        <p:txBody>
          <a:bodyPr/>
          <a:lstStyle/>
          <a:p>
            <a:r>
              <a:rPr lang="en-US" smtClean="0"/>
              <a:t>Click to edit Master 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41F3C163-4E53-4F5B-A789-8112B7C9B40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Ticket to Work Logo_solo[1].png"/>
          <p:cNvPicPr>
            <a:picLocks noChangeAspect="1"/>
          </p:cNvPicPr>
          <p:nvPr/>
        </p:nvPicPr>
        <p:blipFill>
          <a:blip r:embed="rId2" cstate="print"/>
          <a:srcRect/>
          <a:stretch>
            <a:fillRect/>
          </a:stretch>
        </p:blipFill>
        <p:spPr bwMode="auto">
          <a:xfrm>
            <a:off x="122238" y="0"/>
            <a:ext cx="1300162" cy="592138"/>
          </a:xfrm>
          <a:prstGeom prst="rect">
            <a:avLst/>
          </a:prstGeom>
          <a:noFill/>
          <a:ln w="9525">
            <a:noFill/>
            <a:miter lim="800000"/>
            <a:headEnd/>
            <a:tailEnd/>
          </a:ln>
        </p:spPr>
      </p:pic>
      <p:sp>
        <p:nvSpPr>
          <p:cNvPr id="3" name="Slide Number Placeholder 5"/>
          <p:cNvSpPr>
            <a:spLocks noGrp="1"/>
          </p:cNvSpPr>
          <p:nvPr>
            <p:ph type="sldNum" sz="quarter" idx="10"/>
          </p:nvPr>
        </p:nvSpPr>
        <p:spPr/>
        <p:txBody>
          <a:bodyPr/>
          <a:lstStyle>
            <a:lvl1pPr>
              <a:defRPr/>
            </a:lvl1pPr>
          </a:lstStyle>
          <a:p>
            <a:pPr>
              <a:defRPr/>
            </a:pPr>
            <a:fld id="{C38586B5-ABFA-4148-A150-AB117BDD158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Ticket to Work Logo_solo[1].png"/>
          <p:cNvPicPr>
            <a:picLocks noChangeAspect="1"/>
          </p:cNvPicPr>
          <p:nvPr/>
        </p:nvPicPr>
        <p:blipFill>
          <a:blip r:embed="rId2" cstate="print"/>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fld id="{A35F9019-20F1-4B91-9366-09239610EFA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Ticket to Work Logo_solo[1].png"/>
          <p:cNvPicPr>
            <a:picLocks noChangeAspect="1"/>
          </p:cNvPicPr>
          <p:nvPr/>
        </p:nvPicPr>
        <p:blipFill>
          <a:blip r:embed="rId2" cstate="print"/>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fld id="{E5454747-5FA4-47FC-AA69-E8FC40116D1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Ticket to Work Logo_solo[1].png"/>
          <p:cNvPicPr>
            <a:picLocks noChangeAspect="1"/>
          </p:cNvPicPr>
          <p:nvPr/>
        </p:nvPicPr>
        <p:blipFill>
          <a:blip r:embed="rId2" cstate="print"/>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4AAE30A1-C5BD-44DB-B83B-C7E296A00F0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2"/>
                </a:solidFill>
                <a:latin typeface="Arial Narrow" pitchFamily="34" charset="0"/>
              </a:defRPr>
            </a:lvl1pPr>
          </a:lstStyle>
          <a:p>
            <a:pPr>
              <a:defRPr/>
            </a:pPr>
            <a:fld id="{F8426263-D86D-49A2-9726-BF910B91F9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92" r:id="rId1"/>
    <p:sldLayoutId id="2147484993" r:id="rId2"/>
    <p:sldLayoutId id="2147484994" r:id="rId3"/>
    <p:sldLayoutId id="2147484995" r:id="rId4"/>
    <p:sldLayoutId id="2147484996" r:id="rId5"/>
    <p:sldLayoutId id="2147484997" r:id="rId6"/>
    <p:sldLayoutId id="2147484998" r:id="rId7"/>
    <p:sldLayoutId id="2147484999" r:id="rId8"/>
    <p:sldLayoutId id="2147485000" r:id="rId9"/>
    <p:sldLayoutId id="2147485001" r:id="rId10"/>
    <p:sldLayoutId id="2147485002" r:id="rId11"/>
  </p:sldLayoutIdLst>
  <p:hf hdr="0" ftr="0" dt="0"/>
  <p:txStyles>
    <p:titleStyle>
      <a:lvl1pPr algn="ctr" defTabSz="457200" rtl="0" eaLnBrk="0" fontAlgn="base" hangingPunct="0">
        <a:spcBef>
          <a:spcPct val="0"/>
        </a:spcBef>
        <a:spcAft>
          <a:spcPct val="0"/>
        </a:spcAft>
        <a:defRPr sz="32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3600" b="1">
          <a:solidFill>
            <a:schemeClr val="tx1"/>
          </a:solidFill>
          <a:latin typeface="Arial" charset="0"/>
          <a:ea typeface="ＭＳ Ｐゴシック" charset="0"/>
          <a:cs typeface="ＭＳ Ｐゴシック" charset="0"/>
        </a:defRPr>
      </a:lvl6pPr>
      <a:lvl7pPr marL="914400" algn="ctr" defTabSz="457200" rtl="0" eaLnBrk="1" fontAlgn="base" hangingPunct="1">
        <a:spcBef>
          <a:spcPct val="0"/>
        </a:spcBef>
        <a:spcAft>
          <a:spcPct val="0"/>
        </a:spcAft>
        <a:defRPr sz="3600" b="1">
          <a:solidFill>
            <a:schemeClr val="tx1"/>
          </a:solidFill>
          <a:latin typeface="Arial" charset="0"/>
          <a:ea typeface="ＭＳ Ｐゴシック" charset="0"/>
          <a:cs typeface="ＭＳ Ｐゴシック" charset="0"/>
        </a:defRPr>
      </a:lvl7pPr>
      <a:lvl8pPr marL="1371600" algn="ctr" defTabSz="457200" rtl="0" eaLnBrk="1" fontAlgn="base" hangingPunct="1">
        <a:spcBef>
          <a:spcPct val="0"/>
        </a:spcBef>
        <a:spcAft>
          <a:spcPct val="0"/>
        </a:spcAft>
        <a:defRPr sz="3600" b="1">
          <a:solidFill>
            <a:schemeClr val="tx1"/>
          </a:solidFill>
          <a:latin typeface="Arial" charset="0"/>
          <a:ea typeface="ＭＳ Ｐゴシック" charset="0"/>
          <a:cs typeface="ＭＳ Ｐゴシック" charset="0"/>
        </a:defRPr>
      </a:lvl8pPr>
      <a:lvl9pPr marL="1828800" algn="ctr" defTabSz="457200" rtl="0" eaLnBrk="1" fontAlgn="base" hangingPunct="1">
        <a:spcBef>
          <a:spcPct val="0"/>
        </a:spcBef>
        <a:spcAft>
          <a:spcPct val="0"/>
        </a:spcAft>
        <a:defRPr sz="3600" b="1">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Clr>
          <a:srgbClr val="3C6986"/>
        </a:buClr>
        <a:buFont typeface="Arial" charset="0"/>
        <a:buChar char="•"/>
        <a:defRPr sz="24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Clr>
          <a:srgbClr val="3C6986"/>
        </a:buClr>
        <a:buFont typeface="Arial" charset="0"/>
        <a:buChar char="•"/>
        <a:defRPr sz="2000" kern="1200">
          <a:solidFill>
            <a:schemeClr val="tx1"/>
          </a:solidFill>
          <a:latin typeface="+mn-lt"/>
          <a:ea typeface="ＭＳ Ｐゴシック" charset="0"/>
          <a:cs typeface="ＭＳ Ｐゴシック"/>
        </a:defRPr>
      </a:lvl2pPr>
      <a:lvl3pPr marL="1143000" indent="-228600" algn="l" defTabSz="457200" rtl="0" eaLnBrk="0" fontAlgn="base" hangingPunct="0">
        <a:spcBef>
          <a:spcPct val="20000"/>
        </a:spcBef>
        <a:spcAft>
          <a:spcPct val="0"/>
        </a:spcAft>
        <a:buClr>
          <a:srgbClr val="3C6986"/>
        </a:buClr>
        <a:buFont typeface="Arial" charset="0"/>
        <a:buChar char="•"/>
        <a:defRPr kern="1200">
          <a:solidFill>
            <a:schemeClr val="tx1"/>
          </a:solidFill>
          <a:latin typeface="+mn-lt"/>
          <a:ea typeface="ＭＳ Ｐゴシック" charset="0"/>
          <a:cs typeface="ＭＳ Ｐゴシック"/>
        </a:defRPr>
      </a:lvl3pPr>
      <a:lvl4pPr marL="1600200" indent="-228600" algn="l" defTabSz="457200" rtl="0" eaLnBrk="0" fontAlgn="base" hangingPunct="0">
        <a:spcBef>
          <a:spcPct val="20000"/>
        </a:spcBef>
        <a:spcAft>
          <a:spcPct val="0"/>
        </a:spcAft>
        <a:buClr>
          <a:srgbClr val="3C6986"/>
        </a:buClr>
        <a:buFont typeface="Arial" charset="0"/>
        <a:buChar char="•"/>
        <a:defRPr kern="1200">
          <a:solidFill>
            <a:schemeClr val="tx1"/>
          </a:solidFill>
          <a:latin typeface="+mn-lt"/>
          <a:ea typeface="ＭＳ Ｐゴシック" charset="0"/>
          <a:cs typeface="ＭＳ Ｐゴシック"/>
        </a:defRPr>
      </a:lvl4pPr>
      <a:lvl5pPr marL="2057400" indent="-228600" algn="l" defTabSz="457200" rtl="0" eaLnBrk="0" fontAlgn="base" hangingPunct="0">
        <a:spcBef>
          <a:spcPct val="20000"/>
        </a:spcBef>
        <a:spcAft>
          <a:spcPct val="0"/>
        </a:spcAft>
        <a:buClr>
          <a:srgbClr val="3C6986"/>
        </a:buClr>
        <a:buFont typeface="Arial" charset="0"/>
        <a:buChar char="•"/>
        <a:defRPr kern="1200">
          <a:solidFill>
            <a:schemeClr val="tx1"/>
          </a:solidFill>
          <a:latin typeface="+mn-lt"/>
          <a:ea typeface="ＭＳ Ｐゴシック" charset="0"/>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381000" y="2209800"/>
            <a:ext cx="8385175" cy="1127125"/>
          </a:xfrm>
        </p:spPr>
        <p:txBody>
          <a:bodyPr/>
          <a:lstStyle/>
          <a:p>
            <a:pPr eaLnBrk="1" hangingPunct="1">
              <a:spcBef>
                <a:spcPct val="50000"/>
              </a:spcBef>
            </a:pPr>
            <a:r>
              <a:rPr lang="en-US" altLang="en-US" smtClean="0">
                <a:ea typeface="ＭＳ Ｐゴシック" pitchFamily="34" charset="-128"/>
              </a:rPr>
              <a:t>VREN Quarterly Conference Call</a:t>
            </a:r>
          </a:p>
        </p:txBody>
      </p:sp>
      <p:sp>
        <p:nvSpPr>
          <p:cNvPr id="13315" name="Subtitle 3"/>
          <p:cNvSpPr>
            <a:spLocks noGrp="1"/>
          </p:cNvSpPr>
          <p:nvPr>
            <p:ph type="subTitle" idx="1"/>
          </p:nvPr>
        </p:nvSpPr>
        <p:spPr>
          <a:xfrm>
            <a:off x="0" y="3352800"/>
            <a:ext cx="9144000" cy="774700"/>
          </a:xfrm>
        </p:spPr>
        <p:txBody>
          <a:bodyPr/>
          <a:lstStyle/>
          <a:p>
            <a:pPr eaLnBrk="1" hangingPunct="1"/>
            <a:r>
              <a:rPr lang="en-US" altLang="en-US" smtClean="0">
                <a:ea typeface="ＭＳ Ｐゴシック" pitchFamily="34" charset="-128"/>
              </a:rPr>
              <a:t>State Vocational Rehabilitation Agency Employment Networks (VRENs)</a:t>
            </a:r>
            <a:br>
              <a:rPr lang="en-US" altLang="en-US" smtClean="0">
                <a:ea typeface="ＭＳ Ｐゴシック" pitchFamily="34" charset="-128"/>
              </a:rPr>
            </a:br>
            <a:r>
              <a:rPr lang="en-US" altLang="en-US" smtClean="0">
                <a:ea typeface="ＭＳ Ｐゴシック" pitchFamily="34" charset="-128"/>
              </a:rPr>
              <a:t> </a:t>
            </a:r>
          </a:p>
          <a:p>
            <a:pPr eaLnBrk="1" hangingPunct="1"/>
            <a:r>
              <a:rPr lang="en-US" altLang="en-US" smtClean="0">
                <a:ea typeface="ＭＳ Ｐゴシック" pitchFamily="34" charset="-128"/>
              </a:rPr>
              <a:t>Ticket to Work program</a:t>
            </a:r>
            <a:br>
              <a:rPr lang="en-US" altLang="en-US" smtClean="0">
                <a:ea typeface="ＭＳ Ｐゴシック" pitchFamily="34" charset="-128"/>
              </a:rPr>
            </a:br>
            <a:r>
              <a:rPr lang="en-US" altLang="en-US" smtClean="0">
                <a:ea typeface="ＭＳ Ｐゴシック" pitchFamily="34" charset="-128"/>
              </a:rPr>
              <a:t>Operations Support Manager</a:t>
            </a:r>
          </a:p>
        </p:txBody>
      </p:sp>
    </p:spTree>
    <p:custDataLst>
      <p:tags r:id="rId1"/>
    </p:custData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ubtitle 5"/>
          <p:cNvSpPr>
            <a:spLocks noGrp="1"/>
          </p:cNvSpPr>
          <p:nvPr>
            <p:ph type="subTitle" idx="1"/>
          </p:nvPr>
        </p:nvSpPr>
        <p:spPr>
          <a:xfrm>
            <a:off x="609600" y="2895600"/>
            <a:ext cx="7894638" cy="1128713"/>
          </a:xfrm>
        </p:spPr>
        <p:txBody>
          <a:bodyPr/>
          <a:lstStyle/>
          <a:p>
            <a:r>
              <a:rPr lang="en-US" altLang="en-US" smtClean="0">
                <a:ea typeface="ＭＳ Ｐゴシック" pitchFamily="34" charset="-128"/>
              </a:rPr>
              <a:t>VREN Practice Module and Quick Guides</a:t>
            </a:r>
          </a:p>
        </p:txBody>
      </p:sp>
      <p:sp>
        <p:nvSpPr>
          <p:cNvPr id="22531" name="Slide Number Placeholder 3"/>
          <p:cNvSpPr>
            <a:spLocks noGrp="1"/>
          </p:cNvSpPr>
          <p:nvPr>
            <p:ph type="sldNum" sz="quarter" idx="4294967295"/>
          </p:nvPr>
        </p:nvSpPr>
        <p:spPr bwMode="auto">
          <a:xfrm>
            <a:off x="7010400" y="6356350"/>
            <a:ext cx="2133600" cy="365125"/>
          </a:xfrm>
          <a:noFill/>
          <a:ln>
            <a:miter lim="800000"/>
            <a:headEnd/>
            <a:tailEnd/>
          </a:ln>
        </p:spPr>
        <p:txBody>
          <a:bodyPr/>
          <a:lstStyle/>
          <a:p>
            <a:fld id="{10DBBE55-25AA-4C39-91B2-A6863EF7E2C9}" type="slidenum">
              <a:rPr lang="en-US" altLang="en-US" smtClean="0">
                <a:ea typeface="ＭＳ Ｐゴシック" pitchFamily="34" charset="-128"/>
              </a:rPr>
              <a:pPr/>
              <a:t>10</a:t>
            </a:fld>
            <a:endParaRPr lang="en-US" altLang="en-US" smtClean="0">
              <a:ea typeface="ＭＳ Ｐゴシック"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682625"/>
            <a:ext cx="8229600" cy="1143000"/>
          </a:xfrm>
        </p:spPr>
        <p:txBody>
          <a:bodyPr/>
          <a:lstStyle/>
          <a:p>
            <a:r>
              <a:rPr lang="en-US" altLang="en-US" smtClean="0">
                <a:ea typeface="ＭＳ Ｐゴシック" pitchFamily="34" charset="-128"/>
              </a:rPr>
              <a:t>Practice Module</a:t>
            </a:r>
          </a:p>
        </p:txBody>
      </p:sp>
      <p:pic>
        <p:nvPicPr>
          <p:cNvPr id="23555" name="Content Placeholder 4" descr="VR page on website.PNG"/>
          <p:cNvPicPr>
            <a:picLocks noGrp="1" noChangeAspect="1"/>
          </p:cNvPicPr>
          <p:nvPr>
            <p:ph idx="1"/>
          </p:nvPr>
        </p:nvPicPr>
        <p:blipFill>
          <a:blip r:embed="rId3" cstate="print"/>
          <a:srcRect/>
          <a:stretch>
            <a:fillRect/>
          </a:stretch>
        </p:blipFill>
        <p:spPr>
          <a:xfrm>
            <a:off x="1700213" y="1957388"/>
            <a:ext cx="5743575" cy="4114800"/>
          </a:xfrm>
        </p:spPr>
      </p:pic>
      <p:sp>
        <p:nvSpPr>
          <p:cNvPr id="23556" name="Slide Number Placeholder 3"/>
          <p:cNvSpPr>
            <a:spLocks noGrp="1"/>
          </p:cNvSpPr>
          <p:nvPr>
            <p:ph type="sldNum" sz="quarter" idx="10"/>
          </p:nvPr>
        </p:nvSpPr>
        <p:spPr bwMode="auto">
          <a:noFill/>
          <a:ln>
            <a:miter lim="800000"/>
            <a:headEnd/>
            <a:tailEnd/>
          </a:ln>
        </p:spPr>
        <p:txBody>
          <a:bodyPr/>
          <a:lstStyle/>
          <a:p>
            <a:fld id="{9B7B08D1-147A-42D7-9EDA-9AF77CBD2B2C}" type="slidenum">
              <a:rPr lang="en-US" altLang="en-US" smtClean="0">
                <a:ea typeface="ＭＳ Ｐゴシック" pitchFamily="34" charset="-128"/>
              </a:rPr>
              <a:pPr/>
              <a:t>11</a:t>
            </a:fld>
            <a:endParaRPr lang="en-US" altLang="en-US" smtClean="0">
              <a:ea typeface="ＭＳ Ｐゴシック" pitchFamily="34" charset="-128"/>
            </a:endParaRPr>
          </a:p>
        </p:txBody>
      </p:sp>
      <p:cxnSp>
        <p:nvCxnSpPr>
          <p:cNvPr id="7" name="Straight Arrow Connector 6"/>
          <p:cNvCxnSpPr/>
          <p:nvPr/>
        </p:nvCxnSpPr>
        <p:spPr>
          <a:xfrm flipH="1">
            <a:off x="4572000" y="4800600"/>
            <a:ext cx="762000" cy="762000"/>
          </a:xfrm>
          <a:prstGeom prst="straightConnector1">
            <a:avLst/>
          </a:prstGeom>
          <a:ln w="41275">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682625"/>
            <a:ext cx="8229600" cy="1143000"/>
          </a:xfrm>
        </p:spPr>
        <p:txBody>
          <a:bodyPr/>
          <a:lstStyle/>
          <a:p>
            <a:r>
              <a:rPr lang="en-US" altLang="en-US" smtClean="0">
                <a:ea typeface="ＭＳ Ｐゴシック" pitchFamily="34" charset="-128"/>
              </a:rPr>
              <a:t>Quick Guides</a:t>
            </a:r>
          </a:p>
        </p:txBody>
      </p:sp>
      <p:sp>
        <p:nvSpPr>
          <p:cNvPr id="24579" name="Slide Number Placeholder 3"/>
          <p:cNvSpPr>
            <a:spLocks noGrp="1"/>
          </p:cNvSpPr>
          <p:nvPr>
            <p:ph type="sldNum" sz="quarter" idx="10"/>
          </p:nvPr>
        </p:nvSpPr>
        <p:spPr bwMode="auto">
          <a:noFill/>
          <a:ln>
            <a:miter lim="800000"/>
            <a:headEnd/>
            <a:tailEnd/>
          </a:ln>
        </p:spPr>
        <p:txBody>
          <a:bodyPr/>
          <a:lstStyle/>
          <a:p>
            <a:fld id="{94A84C7B-01BC-4999-A71E-FECE63D0A880}" type="slidenum">
              <a:rPr lang="en-US" altLang="en-US" smtClean="0">
                <a:ea typeface="ＭＳ Ｐゴシック" pitchFamily="34" charset="-128"/>
              </a:rPr>
              <a:pPr/>
              <a:t>12</a:t>
            </a:fld>
            <a:endParaRPr lang="en-US" altLang="en-US" smtClean="0">
              <a:ea typeface="ＭＳ Ｐゴシック" pitchFamily="34" charset="-128"/>
            </a:endParaRPr>
          </a:p>
        </p:txBody>
      </p:sp>
      <p:pic>
        <p:nvPicPr>
          <p:cNvPr id="6" name="Picture 5" descr="VREN eTicket Quick Guide.PNG"/>
          <p:cNvPicPr>
            <a:picLocks noChangeAspect="1"/>
          </p:cNvPicPr>
          <p:nvPr/>
        </p:nvPicPr>
        <p:blipFill>
          <a:blip r:embed="rId3" cstate="print"/>
          <a:stretch>
            <a:fillRect/>
          </a:stretch>
        </p:blipFill>
        <p:spPr>
          <a:xfrm>
            <a:off x="3810000" y="1905000"/>
            <a:ext cx="5006975" cy="2746375"/>
          </a:xfrm>
          <a:prstGeom prst="rect">
            <a:avLst/>
          </a:prstGeom>
          <a:effectLst>
            <a:outerShdw blurRad="50800" dist="38100" dir="2700000" algn="tl" rotWithShape="0">
              <a:prstClr val="black">
                <a:alpha val="40000"/>
              </a:prstClr>
            </a:outerShdw>
          </a:effectLst>
        </p:spPr>
      </p:pic>
      <p:pic>
        <p:nvPicPr>
          <p:cNvPr id="5" name="Picture 4" descr="File Conversion.PNG"/>
          <p:cNvPicPr>
            <a:picLocks noChangeAspect="1"/>
          </p:cNvPicPr>
          <p:nvPr/>
        </p:nvPicPr>
        <p:blipFill>
          <a:blip r:embed="rId4" cstate="print"/>
          <a:stretch>
            <a:fillRect/>
          </a:stretch>
        </p:blipFill>
        <p:spPr>
          <a:xfrm>
            <a:off x="457200" y="2743200"/>
            <a:ext cx="5262563" cy="2563813"/>
          </a:xfrm>
          <a:prstGeom prst="rect">
            <a:avLst/>
          </a:prstGeom>
          <a:effectLst>
            <a:outerShdw blurRad="50800" dist="38100" algn="l" rotWithShape="0">
              <a:prstClr val="black">
                <a:alpha val="40000"/>
              </a:prstClr>
            </a:outerShdw>
          </a:effectLst>
        </p:spPr>
      </p:pic>
      <p:pic>
        <p:nvPicPr>
          <p:cNvPr id="7" name="Picture 6" descr="MOVEit Quick guide pic.PNG"/>
          <p:cNvPicPr>
            <a:picLocks noChangeAspect="1"/>
          </p:cNvPicPr>
          <p:nvPr/>
        </p:nvPicPr>
        <p:blipFill>
          <a:blip r:embed="rId5" cstate="print"/>
          <a:stretch>
            <a:fillRect/>
          </a:stretch>
        </p:blipFill>
        <p:spPr>
          <a:xfrm>
            <a:off x="2362200" y="3505200"/>
            <a:ext cx="4595813" cy="283845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ctrTitle"/>
          </p:nvPr>
        </p:nvSpPr>
        <p:spPr>
          <a:xfrm>
            <a:off x="304800" y="2895600"/>
            <a:ext cx="8385175" cy="1127125"/>
          </a:xfrm>
        </p:spPr>
        <p:txBody>
          <a:bodyPr/>
          <a:lstStyle/>
          <a:p>
            <a:r>
              <a:rPr lang="en-US" altLang="en-US" smtClean="0">
                <a:ea typeface="ＭＳ Ｐゴシック" pitchFamily="34" charset="-128"/>
              </a:rPr>
              <a:t>Open Discussion</a:t>
            </a:r>
          </a:p>
        </p:txBody>
      </p:sp>
      <p:sp>
        <p:nvSpPr>
          <p:cNvPr id="25603" name="Slide Number Placeholder 3"/>
          <p:cNvSpPr>
            <a:spLocks noGrp="1"/>
          </p:cNvSpPr>
          <p:nvPr>
            <p:ph type="sldNum" sz="quarter" idx="4294967295"/>
          </p:nvPr>
        </p:nvSpPr>
        <p:spPr bwMode="auto">
          <a:xfrm>
            <a:off x="7010400" y="6356350"/>
            <a:ext cx="2133600" cy="365125"/>
          </a:xfrm>
          <a:noFill/>
          <a:ln>
            <a:miter lim="800000"/>
            <a:headEnd/>
            <a:tailEnd/>
          </a:ln>
        </p:spPr>
        <p:txBody>
          <a:bodyPr/>
          <a:lstStyle/>
          <a:p>
            <a:fld id="{BAAE4243-968D-4D77-B20A-F978E505FAAA}" type="slidenum">
              <a:rPr lang="en-US" altLang="en-US" smtClean="0">
                <a:ea typeface="ＭＳ Ｐゴシック" pitchFamily="34" charset="-128"/>
              </a:rPr>
              <a:pPr/>
              <a:t>13</a:t>
            </a:fld>
            <a:endParaRPr lang="en-US" altLang="en-US" smtClean="0">
              <a:ea typeface="ＭＳ Ｐゴシック"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682625"/>
            <a:ext cx="8229600" cy="1143000"/>
          </a:xfrm>
        </p:spPr>
        <p:txBody>
          <a:bodyPr/>
          <a:lstStyle/>
          <a:p>
            <a:r>
              <a:rPr lang="en-US" altLang="en-US" smtClean="0">
                <a:ea typeface="ＭＳ Ｐゴシック" pitchFamily="34" charset="-128"/>
              </a:rPr>
              <a:t>Welcome and Roll Call</a:t>
            </a:r>
          </a:p>
        </p:txBody>
      </p:sp>
      <p:sp>
        <p:nvSpPr>
          <p:cNvPr id="14339" name="Content Placeholder 2"/>
          <p:cNvSpPr>
            <a:spLocks noGrp="1"/>
          </p:cNvSpPr>
          <p:nvPr>
            <p:ph idx="1"/>
          </p:nvPr>
        </p:nvSpPr>
        <p:spPr>
          <a:xfrm>
            <a:off x="457200" y="1957388"/>
            <a:ext cx="3657600" cy="4114800"/>
          </a:xfrm>
        </p:spPr>
        <p:txBody>
          <a:bodyPr/>
          <a:lstStyle/>
          <a:p>
            <a:r>
              <a:rPr lang="en-US" altLang="en-US" smtClean="0">
                <a:ea typeface="ＭＳ Ｐゴシック" pitchFamily="34" charset="-128"/>
              </a:rPr>
              <a:t>FL State VR agency</a:t>
            </a:r>
          </a:p>
          <a:p>
            <a:r>
              <a:rPr lang="en-US" altLang="en-US" smtClean="0">
                <a:ea typeface="ＭＳ Ｐゴシック" pitchFamily="34" charset="-128"/>
              </a:rPr>
              <a:t>GA State VR agency</a:t>
            </a:r>
          </a:p>
          <a:p>
            <a:r>
              <a:rPr lang="en-US" altLang="en-US" smtClean="0">
                <a:ea typeface="ＭＳ Ｐゴシック" pitchFamily="34" charset="-128"/>
              </a:rPr>
              <a:t>IL State VR agency</a:t>
            </a:r>
          </a:p>
          <a:p>
            <a:r>
              <a:rPr lang="en-US" altLang="en-US" smtClean="0">
                <a:ea typeface="ＭＳ Ｐゴシック" pitchFamily="34" charset="-128"/>
              </a:rPr>
              <a:t>MA State VR agency</a:t>
            </a:r>
          </a:p>
          <a:p>
            <a:r>
              <a:rPr lang="en-US" altLang="en-US" smtClean="0">
                <a:ea typeface="ＭＳ Ｐゴシック" pitchFamily="34" charset="-128"/>
              </a:rPr>
              <a:t>MS State VR agency</a:t>
            </a:r>
          </a:p>
          <a:p>
            <a:r>
              <a:rPr lang="en-US" altLang="en-US" smtClean="0">
                <a:ea typeface="ＭＳ Ｐゴシック" pitchFamily="34" charset="-128"/>
              </a:rPr>
              <a:t>NH State VR agency</a:t>
            </a:r>
          </a:p>
          <a:p>
            <a:r>
              <a:rPr lang="en-US" altLang="en-US" smtClean="0">
                <a:ea typeface="ＭＳ Ｐゴシック" pitchFamily="34" charset="-128"/>
              </a:rPr>
              <a:t>OR State VR agency</a:t>
            </a:r>
          </a:p>
        </p:txBody>
      </p:sp>
      <p:sp>
        <p:nvSpPr>
          <p:cNvPr id="14340" name="Slide Number Placeholder 3"/>
          <p:cNvSpPr>
            <a:spLocks noGrp="1"/>
          </p:cNvSpPr>
          <p:nvPr>
            <p:ph type="sldNum" sz="quarter" idx="10"/>
          </p:nvPr>
        </p:nvSpPr>
        <p:spPr bwMode="auto">
          <a:noFill/>
          <a:ln>
            <a:miter lim="800000"/>
            <a:headEnd/>
            <a:tailEnd/>
          </a:ln>
        </p:spPr>
        <p:txBody>
          <a:bodyPr/>
          <a:lstStyle/>
          <a:p>
            <a:fld id="{1AB9FE97-43C3-4F91-9502-178C6068516E}" type="slidenum">
              <a:rPr lang="en-US" altLang="en-US" smtClean="0">
                <a:ea typeface="ＭＳ Ｐゴシック" pitchFamily="34" charset="-128"/>
              </a:rPr>
              <a:pPr/>
              <a:t>2</a:t>
            </a:fld>
            <a:endParaRPr lang="en-US" altLang="en-US" smtClean="0">
              <a:ea typeface="ＭＳ Ｐゴシック" pitchFamily="34" charset="-128"/>
            </a:endParaRPr>
          </a:p>
        </p:txBody>
      </p:sp>
      <p:sp>
        <p:nvSpPr>
          <p:cNvPr id="5" name="Content Placeholder 2"/>
          <p:cNvSpPr txBox="1">
            <a:spLocks/>
          </p:cNvSpPr>
          <p:nvPr/>
        </p:nvSpPr>
        <p:spPr bwMode="auto">
          <a:xfrm>
            <a:off x="4724400" y="1957388"/>
            <a:ext cx="3657600" cy="4114800"/>
          </a:xfrm>
          <a:prstGeom prst="rect">
            <a:avLst/>
          </a:prstGeom>
          <a:noFill/>
          <a:ln w="9525">
            <a:noFill/>
            <a:miter lim="800000"/>
            <a:headEnd/>
            <a:tailEnd/>
          </a:ln>
        </p:spPr>
        <p:txBody>
          <a:bodyPr/>
          <a:lstStyle/>
          <a:p>
            <a:pPr marL="342900" indent="-342900" defTabSz="457200">
              <a:spcBef>
                <a:spcPct val="20000"/>
              </a:spcBef>
              <a:buClr>
                <a:srgbClr val="3C6986"/>
              </a:buClr>
              <a:buFont typeface="Arial" charset="0"/>
              <a:buChar char="•"/>
              <a:defRPr/>
            </a:pPr>
            <a:r>
              <a:rPr lang="en-US" sz="2400" dirty="0">
                <a:latin typeface="+mn-lt"/>
                <a:ea typeface="ＭＳ Ｐゴシック" pitchFamily="34" charset="-128"/>
                <a:cs typeface="ＭＳ Ｐゴシック" charset="0"/>
              </a:rPr>
              <a:t>SD State VR agency</a:t>
            </a:r>
          </a:p>
          <a:p>
            <a:pPr marL="342900" indent="-342900" defTabSz="457200">
              <a:spcBef>
                <a:spcPct val="20000"/>
              </a:spcBef>
              <a:buClr>
                <a:srgbClr val="3C6986"/>
              </a:buClr>
              <a:buFont typeface="Arial" charset="0"/>
              <a:buChar char="•"/>
              <a:defRPr/>
            </a:pPr>
            <a:r>
              <a:rPr lang="en-US" sz="2400" dirty="0">
                <a:latin typeface="+mn-lt"/>
                <a:ea typeface="ＭＳ Ｐゴシック" pitchFamily="34" charset="-128"/>
                <a:cs typeface="ＭＳ Ｐゴシック" charset="0"/>
              </a:rPr>
              <a:t>VT State VR agency</a:t>
            </a:r>
          </a:p>
          <a:p>
            <a:pPr marL="342900" indent="-342900" defTabSz="457200">
              <a:spcBef>
                <a:spcPct val="20000"/>
              </a:spcBef>
              <a:buClr>
                <a:srgbClr val="3C6986"/>
              </a:buClr>
              <a:buFont typeface="Arial" charset="0"/>
              <a:buChar char="•"/>
              <a:defRPr/>
            </a:pPr>
            <a:r>
              <a:rPr lang="en-US" sz="2400" dirty="0">
                <a:latin typeface="+mn-lt"/>
                <a:ea typeface="ＭＳ Ｐゴシック" pitchFamily="34" charset="-128"/>
                <a:cs typeface="ＭＳ Ｐゴシック" charset="0"/>
              </a:rPr>
              <a:t>VA State VR agency</a:t>
            </a:r>
          </a:p>
          <a:p>
            <a:pPr marL="342900" indent="-342900" defTabSz="457200">
              <a:spcBef>
                <a:spcPct val="20000"/>
              </a:spcBef>
              <a:buClr>
                <a:srgbClr val="3C6986"/>
              </a:buClr>
              <a:buFont typeface="Arial" charset="0"/>
              <a:buChar char="•"/>
              <a:defRPr/>
            </a:pPr>
            <a:r>
              <a:rPr lang="en-US" sz="2400" dirty="0">
                <a:latin typeface="+mn-lt"/>
                <a:ea typeface="ＭＳ Ｐゴシック" pitchFamily="34" charset="-128"/>
                <a:cs typeface="ＭＳ Ｐゴシック" charset="0"/>
              </a:rPr>
              <a:t>SC State VR agency</a:t>
            </a:r>
          </a:p>
          <a:p>
            <a:pPr marL="342900" indent="-342900" defTabSz="457200">
              <a:spcBef>
                <a:spcPct val="20000"/>
              </a:spcBef>
              <a:buClr>
                <a:srgbClr val="3C6986"/>
              </a:buClr>
              <a:buFont typeface="Arial" charset="0"/>
              <a:buChar char="•"/>
              <a:defRPr/>
            </a:pPr>
            <a:r>
              <a:rPr lang="en-US" sz="2400" dirty="0">
                <a:latin typeface="+mn-lt"/>
                <a:ea typeface="ＭＳ Ｐゴシック" pitchFamily="34" charset="-128"/>
                <a:cs typeface="ＭＳ Ｐゴシック" charset="0"/>
              </a:rPr>
              <a:t>KY State VR agency</a:t>
            </a:r>
          </a:p>
          <a:p>
            <a:pPr marL="342900" indent="-342900" defTabSz="457200">
              <a:spcBef>
                <a:spcPct val="20000"/>
              </a:spcBef>
              <a:buClr>
                <a:srgbClr val="3C6986"/>
              </a:buClr>
              <a:buFont typeface="Arial" charset="0"/>
              <a:buChar char="•"/>
              <a:defRPr/>
            </a:pPr>
            <a:r>
              <a:rPr lang="en-US" sz="2400" dirty="0">
                <a:latin typeface="+mn-lt"/>
                <a:ea typeface="ＭＳ Ｐゴシック" pitchFamily="34" charset="-128"/>
                <a:cs typeface="ＭＳ Ｐゴシック" charset="0"/>
              </a:rPr>
              <a:t>IN State VR agency</a:t>
            </a:r>
          </a:p>
          <a:p>
            <a:pPr marL="342900" indent="-342900" defTabSz="457200">
              <a:spcBef>
                <a:spcPct val="20000"/>
              </a:spcBef>
              <a:buClr>
                <a:srgbClr val="3C6986"/>
              </a:buClr>
              <a:buFont typeface="Arial" charset="0"/>
              <a:buChar char="•"/>
              <a:defRPr/>
            </a:pPr>
            <a:r>
              <a:rPr lang="en-US" sz="2400" dirty="0">
                <a:latin typeface="+mn-lt"/>
                <a:ea typeface="ＭＳ Ｐゴシック" pitchFamily="34" charset="-128"/>
                <a:cs typeface="ＭＳ Ｐゴシック" charset="0"/>
              </a:rPr>
              <a:t>OR Blind State VR agency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682625"/>
            <a:ext cx="8229600" cy="1143000"/>
          </a:xfrm>
        </p:spPr>
        <p:txBody>
          <a:bodyPr/>
          <a:lstStyle/>
          <a:p>
            <a:pPr eaLnBrk="1" hangingPunct="1"/>
            <a:r>
              <a:rPr lang="en-US" altLang="en-US" smtClean="0">
                <a:ea typeface="ＭＳ Ｐゴシック" pitchFamily="34" charset="-128"/>
              </a:rPr>
              <a:t>Agenda</a:t>
            </a:r>
          </a:p>
        </p:txBody>
      </p:sp>
      <p:sp>
        <p:nvSpPr>
          <p:cNvPr id="15363" name="Content Placeholder 2"/>
          <p:cNvSpPr>
            <a:spLocks noGrp="1"/>
          </p:cNvSpPr>
          <p:nvPr>
            <p:ph idx="1"/>
          </p:nvPr>
        </p:nvSpPr>
        <p:spPr>
          <a:xfrm>
            <a:off x="457200" y="1957388"/>
            <a:ext cx="8229600" cy="4114800"/>
          </a:xfrm>
        </p:spPr>
        <p:txBody>
          <a:bodyPr/>
          <a:lstStyle/>
          <a:p>
            <a:pPr eaLnBrk="1" hangingPunct="1"/>
            <a:r>
              <a:rPr lang="en-US" altLang="en-US" sz="2800" smtClean="0">
                <a:ea typeface="ＭＳ Ｐゴシック" pitchFamily="34" charset="-128"/>
              </a:rPr>
              <a:t>Update on ePay process</a:t>
            </a:r>
          </a:p>
          <a:p>
            <a:pPr eaLnBrk="1" hangingPunct="1"/>
            <a:r>
              <a:rPr lang="en-US" altLang="en-US" sz="2800" smtClean="0">
                <a:ea typeface="ＭＳ Ｐゴシック" pitchFamily="34" charset="-128"/>
              </a:rPr>
              <a:t>Practice module and Quick Guide Use</a:t>
            </a:r>
          </a:p>
          <a:p>
            <a:pPr eaLnBrk="1" hangingPunct="1"/>
            <a:r>
              <a:rPr lang="en-US" altLang="en-US" sz="2800" smtClean="0">
                <a:ea typeface="ＭＳ Ｐゴシック" pitchFamily="34" charset="-128"/>
              </a:rPr>
              <a:t>Open discussion</a:t>
            </a:r>
          </a:p>
        </p:txBody>
      </p:sp>
      <p:sp>
        <p:nvSpPr>
          <p:cNvPr id="2" name="Right Arrow 1"/>
          <p:cNvSpPr/>
          <p:nvPr/>
        </p:nvSpPr>
        <p:spPr>
          <a:xfrm>
            <a:off x="7620000" y="6072188"/>
            <a:ext cx="762000" cy="328612"/>
          </a:xfrm>
          <a:prstGeom prst="rightArrow">
            <a:avLst/>
          </a:prstGeom>
          <a:solidFill>
            <a:srgbClr val="3E5E7B"/>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5365" name="Slide Number Placeholder 4"/>
          <p:cNvSpPr>
            <a:spLocks noGrp="1"/>
          </p:cNvSpPr>
          <p:nvPr>
            <p:ph type="sldNum" sz="quarter" idx="10"/>
          </p:nvPr>
        </p:nvSpPr>
        <p:spPr bwMode="auto">
          <a:noFill/>
          <a:ln>
            <a:miter lim="800000"/>
            <a:headEnd/>
            <a:tailEnd/>
          </a:ln>
        </p:spPr>
        <p:txBody>
          <a:bodyPr/>
          <a:lstStyle/>
          <a:p>
            <a:fld id="{A4B61D8C-7C57-42A9-978D-D4ED45A040B9}" type="slidenum">
              <a:rPr lang="en-US" altLang="en-US" smtClean="0">
                <a:ea typeface="ＭＳ Ｐゴシック" pitchFamily="34" charset="-128"/>
              </a:rPr>
              <a:pPr/>
              <a:t>3</a:t>
            </a:fld>
            <a:endParaRPr lang="en-US" altLang="en-US" smtClean="0">
              <a:ea typeface="ＭＳ Ｐゴシック" pitchFamily="34" charset="-128"/>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p:cNvSpPr>
            <a:spLocks noGrp="1"/>
          </p:cNvSpPr>
          <p:nvPr>
            <p:ph type="ctrTitle"/>
          </p:nvPr>
        </p:nvSpPr>
        <p:spPr>
          <a:xfrm>
            <a:off x="457200" y="2743200"/>
            <a:ext cx="8385175" cy="1127125"/>
          </a:xfrm>
        </p:spPr>
        <p:txBody>
          <a:bodyPr/>
          <a:lstStyle/>
          <a:p>
            <a:pPr eaLnBrk="1" hangingPunct="1"/>
            <a:r>
              <a:rPr lang="en-US" altLang="en-US" sz="2200" smtClean="0">
                <a:ea typeface="ＭＳ Ｐゴシック" pitchFamily="34" charset="-128"/>
              </a:rPr>
              <a:t>ePay Update</a:t>
            </a:r>
          </a:p>
        </p:txBody>
      </p:sp>
    </p:spTree>
    <p:custDataLst>
      <p:tags r:id="rId1"/>
    </p:custData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682625"/>
            <a:ext cx="8229600" cy="1143000"/>
          </a:xfrm>
        </p:spPr>
        <p:txBody>
          <a:bodyPr/>
          <a:lstStyle/>
          <a:p>
            <a:pPr eaLnBrk="1" hangingPunct="1">
              <a:lnSpc>
                <a:spcPct val="80000"/>
              </a:lnSpc>
            </a:pPr>
            <a:r>
              <a:rPr lang="en-US" altLang="en-US" smtClean="0">
                <a:ea typeface="ＭＳ Ｐゴシック" pitchFamily="34" charset="-128"/>
              </a:rPr>
              <a:t>ePay Files</a:t>
            </a:r>
          </a:p>
        </p:txBody>
      </p:sp>
      <p:sp>
        <p:nvSpPr>
          <p:cNvPr id="17411" name="Content Placeholder 2"/>
          <p:cNvSpPr>
            <a:spLocks noGrp="1"/>
          </p:cNvSpPr>
          <p:nvPr>
            <p:ph idx="1"/>
          </p:nvPr>
        </p:nvSpPr>
        <p:spPr>
          <a:xfrm>
            <a:off x="457200" y="1957388"/>
            <a:ext cx="8229600" cy="4114800"/>
          </a:xfrm>
        </p:spPr>
        <p:txBody>
          <a:bodyPr/>
          <a:lstStyle/>
          <a:p>
            <a:pPr eaLnBrk="1" hangingPunct="1">
              <a:lnSpc>
                <a:spcPct val="80000"/>
              </a:lnSpc>
            </a:pPr>
            <a:r>
              <a:rPr lang="en-US" altLang="en-US" smtClean="0">
                <a:ea typeface="ＭＳ Ｐゴシック" pitchFamily="34" charset="-128"/>
              </a:rPr>
              <a:t>Quarterly VREN ePay files created the first month of the calendar quarter</a:t>
            </a:r>
          </a:p>
          <a:p>
            <a:pPr lvl="1" eaLnBrk="1" hangingPunct="1">
              <a:lnSpc>
                <a:spcPct val="80000"/>
              </a:lnSpc>
            </a:pPr>
            <a:r>
              <a:rPr lang="en-US" altLang="en-US" smtClean="0">
                <a:ea typeface="ＭＳ Ｐゴシック" pitchFamily="34" charset="-128"/>
              </a:rPr>
              <a:t>January 20th</a:t>
            </a:r>
          </a:p>
          <a:p>
            <a:pPr lvl="1" eaLnBrk="1" hangingPunct="1">
              <a:lnSpc>
                <a:spcPct val="80000"/>
              </a:lnSpc>
            </a:pPr>
            <a:r>
              <a:rPr lang="en-US" altLang="en-US" smtClean="0">
                <a:ea typeface="ＭＳ Ｐゴシック" pitchFamily="34" charset="-128"/>
              </a:rPr>
              <a:t>April 20th </a:t>
            </a:r>
          </a:p>
          <a:p>
            <a:pPr lvl="1" eaLnBrk="1" hangingPunct="1">
              <a:lnSpc>
                <a:spcPct val="80000"/>
              </a:lnSpc>
            </a:pPr>
            <a:r>
              <a:rPr lang="en-US" altLang="en-US" smtClean="0">
                <a:ea typeface="ＭＳ Ｐゴシック" pitchFamily="34" charset="-128"/>
              </a:rPr>
              <a:t>July 20th</a:t>
            </a:r>
          </a:p>
          <a:p>
            <a:pPr lvl="1" eaLnBrk="1" hangingPunct="1">
              <a:lnSpc>
                <a:spcPct val="80000"/>
              </a:lnSpc>
            </a:pPr>
            <a:r>
              <a:rPr lang="en-US" altLang="en-US" smtClean="0">
                <a:ea typeface="ＭＳ Ｐゴシック" pitchFamily="34" charset="-128"/>
              </a:rPr>
              <a:t>October 20th</a:t>
            </a:r>
          </a:p>
        </p:txBody>
      </p:sp>
      <p:sp>
        <p:nvSpPr>
          <p:cNvPr id="17412" name="Slide Number Placeholder 4"/>
          <p:cNvSpPr>
            <a:spLocks noGrp="1"/>
          </p:cNvSpPr>
          <p:nvPr>
            <p:ph type="sldNum" sz="quarter" idx="10"/>
          </p:nvPr>
        </p:nvSpPr>
        <p:spPr bwMode="auto">
          <a:noFill/>
          <a:ln>
            <a:miter lim="800000"/>
            <a:headEnd/>
            <a:tailEnd/>
          </a:ln>
        </p:spPr>
        <p:txBody>
          <a:bodyPr/>
          <a:lstStyle/>
          <a:p>
            <a:fld id="{41FB9DC8-A546-428E-85B6-17DD007AD073}" type="slidenum">
              <a:rPr lang="en-US" altLang="en-US" smtClean="0">
                <a:ea typeface="ＭＳ Ｐゴシック" pitchFamily="34" charset="-128"/>
              </a:rPr>
              <a:pPr/>
              <a:t>5</a:t>
            </a:fld>
            <a:endParaRPr lang="en-US" altLang="en-US" smtClean="0">
              <a:ea typeface="ＭＳ Ｐゴシック" pitchFamily="34" charset="-128"/>
            </a:endParaRPr>
          </a:p>
        </p:txBody>
      </p:sp>
      <p:sp>
        <p:nvSpPr>
          <p:cNvPr id="4" name="Right Arrow 3"/>
          <p:cNvSpPr/>
          <p:nvPr/>
        </p:nvSpPr>
        <p:spPr>
          <a:xfrm>
            <a:off x="7620000" y="6072188"/>
            <a:ext cx="762000" cy="328612"/>
          </a:xfrm>
          <a:prstGeom prst="rightArrow">
            <a:avLst/>
          </a:prstGeom>
          <a:solidFill>
            <a:srgbClr val="3E5E7B"/>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682625"/>
            <a:ext cx="8229600" cy="1143000"/>
          </a:xfrm>
        </p:spPr>
        <p:txBody>
          <a:bodyPr/>
          <a:lstStyle/>
          <a:p>
            <a:pPr eaLnBrk="1" hangingPunct="1">
              <a:lnSpc>
                <a:spcPct val="80000"/>
              </a:lnSpc>
            </a:pPr>
            <a:r>
              <a:rPr lang="en-US" altLang="en-US" smtClean="0">
                <a:ea typeface="ＭＳ Ｐゴシック" pitchFamily="34" charset="-128"/>
              </a:rPr>
              <a:t> Payment Files</a:t>
            </a:r>
          </a:p>
        </p:txBody>
      </p:sp>
      <p:sp>
        <p:nvSpPr>
          <p:cNvPr id="24579" name="Content Placeholder 2"/>
          <p:cNvSpPr>
            <a:spLocks noGrp="1"/>
          </p:cNvSpPr>
          <p:nvPr>
            <p:ph idx="1"/>
          </p:nvPr>
        </p:nvSpPr>
        <p:spPr>
          <a:xfrm>
            <a:off x="457200" y="1957388"/>
            <a:ext cx="8229600" cy="4114800"/>
          </a:xfrm>
        </p:spPr>
        <p:txBody>
          <a:bodyPr/>
          <a:lstStyle/>
          <a:p>
            <a:pPr eaLnBrk="1" hangingPunct="1">
              <a:lnSpc>
                <a:spcPct val="80000"/>
              </a:lnSpc>
            </a:pPr>
            <a:r>
              <a:rPr lang="en-US" altLang="en-US" smtClean="0">
                <a:ea typeface="ＭＳ Ｐゴシック" pitchFamily="34" charset="-128"/>
              </a:rPr>
              <a:t>Match between Tickets assigned and earnings posted</a:t>
            </a:r>
            <a:br>
              <a:rPr lang="en-US" altLang="en-US" smtClean="0">
                <a:ea typeface="ＭＳ Ｐゴシック" pitchFamily="34" charset="-128"/>
              </a:rPr>
            </a:br>
            <a:endParaRPr lang="en-US" altLang="en-US" smtClean="0">
              <a:ea typeface="ＭＳ Ｐゴシック" pitchFamily="34" charset="-128"/>
            </a:endParaRPr>
          </a:p>
          <a:p>
            <a:pPr lvl="1" eaLnBrk="1" hangingPunct="1">
              <a:lnSpc>
                <a:spcPct val="80000"/>
              </a:lnSpc>
            </a:pPr>
            <a:r>
              <a:rPr lang="en-US" altLang="en-US" smtClean="0">
                <a:ea typeface="ＭＳ Ｐゴシック" pitchFamily="34" charset="-128"/>
              </a:rPr>
              <a:t>Office of Child Support and Enforcement earnings files</a:t>
            </a:r>
          </a:p>
          <a:p>
            <a:pPr lvl="1" eaLnBrk="1" hangingPunct="1">
              <a:lnSpc>
                <a:spcPct val="80000"/>
              </a:lnSpc>
            </a:pPr>
            <a:endParaRPr lang="en-US" altLang="en-US" smtClean="0">
              <a:ea typeface="ＭＳ Ｐゴシック" pitchFamily="34" charset="-128"/>
            </a:endParaRPr>
          </a:p>
          <a:p>
            <a:pPr lvl="1" eaLnBrk="1" hangingPunct="1">
              <a:lnSpc>
                <a:spcPct val="80000"/>
              </a:lnSpc>
            </a:pPr>
            <a:r>
              <a:rPr lang="en-US" altLang="en-US" smtClean="0">
                <a:ea typeface="ＭＳ Ｐゴシック" pitchFamily="34" charset="-128"/>
              </a:rPr>
              <a:t>If no earnings are posted at TWL or above, SSN not included in the Payment Status Report.</a:t>
            </a:r>
          </a:p>
        </p:txBody>
      </p:sp>
      <p:sp>
        <p:nvSpPr>
          <p:cNvPr id="18436" name="Slide Number Placeholder 4"/>
          <p:cNvSpPr>
            <a:spLocks noGrp="1"/>
          </p:cNvSpPr>
          <p:nvPr>
            <p:ph type="sldNum" sz="quarter" idx="10"/>
          </p:nvPr>
        </p:nvSpPr>
        <p:spPr bwMode="auto">
          <a:noFill/>
          <a:ln>
            <a:miter lim="800000"/>
            <a:headEnd/>
            <a:tailEnd/>
          </a:ln>
        </p:spPr>
        <p:txBody>
          <a:bodyPr/>
          <a:lstStyle/>
          <a:p>
            <a:fld id="{7B3181FD-84D2-4F52-BB9B-B0C9C0607885}" type="slidenum">
              <a:rPr lang="en-US" altLang="en-US" smtClean="0">
                <a:ea typeface="ＭＳ Ｐゴシック" pitchFamily="34" charset="-128"/>
              </a:rPr>
              <a:pPr/>
              <a:t>6</a:t>
            </a:fld>
            <a:endParaRPr lang="en-US" altLang="en-US" smtClean="0">
              <a:ea typeface="ＭＳ Ｐゴシック" pitchFamily="34" charset="-128"/>
            </a:endParaRPr>
          </a:p>
        </p:txBody>
      </p:sp>
      <p:sp>
        <p:nvSpPr>
          <p:cNvPr id="4" name="Right Arrow 3"/>
          <p:cNvSpPr/>
          <p:nvPr/>
        </p:nvSpPr>
        <p:spPr>
          <a:xfrm>
            <a:off x="7620000" y="6072188"/>
            <a:ext cx="762000" cy="328612"/>
          </a:xfrm>
          <a:prstGeom prst="rightArrow">
            <a:avLst/>
          </a:prstGeom>
          <a:solidFill>
            <a:srgbClr val="3E5E7B"/>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2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20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4579">
                                            <p:txEl>
                                              <p:pRg st="3" end="3"/>
                                            </p:txEl>
                                          </p:spTgt>
                                        </p:tgtEl>
                                        <p:attrNameLst>
                                          <p:attrName>style.visibility</p:attrName>
                                        </p:attrNameLst>
                                      </p:cBhvr>
                                      <p:to>
                                        <p:strVal val="visible"/>
                                      </p:to>
                                    </p:set>
                                    <p:animEffect transition="in" filter="fade">
                                      <p:cBhvr>
                                        <p:cTn id="17" dur="2000"/>
                                        <p:tgtEl>
                                          <p:spTgt spid="24579">
                                            <p:txEl>
                                              <p:pRg st="3" end="3"/>
                                            </p:txEl>
                                          </p:spTgt>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682625"/>
            <a:ext cx="8229600" cy="1143000"/>
          </a:xfrm>
        </p:spPr>
        <p:txBody>
          <a:bodyPr/>
          <a:lstStyle/>
          <a:p>
            <a:r>
              <a:rPr lang="en-US" altLang="en-US" smtClean="0">
                <a:ea typeface="ＭＳ Ｐゴシック" pitchFamily="34" charset="-128"/>
              </a:rPr>
              <a:t>Payment Criteria</a:t>
            </a:r>
          </a:p>
        </p:txBody>
      </p:sp>
      <p:sp>
        <p:nvSpPr>
          <p:cNvPr id="19459" name="Content Placeholder 2"/>
          <p:cNvSpPr>
            <a:spLocks noGrp="1"/>
          </p:cNvSpPr>
          <p:nvPr>
            <p:ph idx="1"/>
          </p:nvPr>
        </p:nvSpPr>
        <p:spPr>
          <a:xfrm>
            <a:off x="457200" y="1957388"/>
            <a:ext cx="8229600" cy="4114800"/>
          </a:xfrm>
        </p:spPr>
        <p:txBody>
          <a:bodyPr/>
          <a:lstStyle/>
          <a:p>
            <a:r>
              <a:rPr lang="en-US" altLang="en-US" smtClean="0">
                <a:ea typeface="ＭＳ Ｐゴシック" pitchFamily="34" charset="-128"/>
              </a:rPr>
              <a:t>Claims paid based on the model selected </a:t>
            </a:r>
          </a:p>
          <a:p>
            <a:pPr>
              <a:buFont typeface="Arial" charset="0"/>
              <a:buNone/>
            </a:pPr>
            <a:endParaRPr lang="en-US" altLang="en-US" smtClean="0">
              <a:ea typeface="ＭＳ Ｐゴシック" pitchFamily="34" charset="-128"/>
            </a:endParaRPr>
          </a:p>
          <a:p>
            <a:pPr lvl="1"/>
            <a:r>
              <a:rPr lang="en-US" altLang="en-US" b="1" smtClean="0">
                <a:ea typeface="ＭＳ Ｐゴシック" pitchFamily="34" charset="-128"/>
              </a:rPr>
              <a:t>Ongoing Support VRENs</a:t>
            </a:r>
            <a:r>
              <a:rPr lang="en-US" altLang="en-US" smtClean="0">
                <a:ea typeface="ＭＳ Ｐゴシック" pitchFamily="34" charset="-128"/>
              </a:rPr>
              <a:t> - All Available payments will be processed (e.g., Phase 1, Phase 2 and Outcome payments. </a:t>
            </a:r>
            <a:br>
              <a:rPr lang="en-US" altLang="en-US" smtClean="0">
                <a:ea typeface="ＭＳ Ｐゴシック" pitchFamily="34" charset="-128"/>
              </a:rPr>
            </a:br>
            <a:endParaRPr lang="en-US" altLang="en-US" smtClean="0">
              <a:ea typeface="ＭＳ Ｐゴシック" pitchFamily="34" charset="-128"/>
            </a:endParaRPr>
          </a:p>
          <a:p>
            <a:pPr lvl="1"/>
            <a:r>
              <a:rPr lang="en-US" altLang="en-US" b="1" smtClean="0">
                <a:ea typeface="ＭＳ Ｐゴシック" pitchFamily="34" charset="-128"/>
              </a:rPr>
              <a:t>Phase 1 Milestone Only VRENs</a:t>
            </a:r>
            <a:r>
              <a:rPr lang="en-US" altLang="en-US" smtClean="0">
                <a:ea typeface="ＭＳ Ｐゴシック" pitchFamily="34" charset="-128"/>
              </a:rPr>
              <a:t> - Phase 1 Milestone payments for beneficiaries if no payments ever processed or the only payments processed are Phase 1 milestone payments.</a:t>
            </a:r>
          </a:p>
          <a:p>
            <a:pPr lvl="2"/>
            <a:r>
              <a:rPr lang="en-US" altLang="en-US" b="1" smtClean="0">
                <a:ea typeface="ＭＳ Ｐゴシック" pitchFamily="34" charset="-128"/>
              </a:rPr>
              <a:t>Exclusion: pipeline cases </a:t>
            </a:r>
            <a:r>
              <a:rPr lang="en-US" altLang="en-US" smtClean="0">
                <a:ea typeface="ＭＳ Ｐゴシック" pitchFamily="34" charset="-128"/>
              </a:rPr>
              <a:t>– received Phase 2 and/or Outcome payments prior to April 1, 2014</a:t>
            </a:r>
          </a:p>
          <a:p>
            <a:endParaRPr lang="en-US" altLang="en-US" smtClean="0">
              <a:ea typeface="ＭＳ Ｐゴシック" pitchFamily="34" charset="-128"/>
            </a:endParaRPr>
          </a:p>
        </p:txBody>
      </p:sp>
      <p:sp>
        <p:nvSpPr>
          <p:cNvPr id="19460" name="Slide Number Placeholder 3"/>
          <p:cNvSpPr>
            <a:spLocks noGrp="1"/>
          </p:cNvSpPr>
          <p:nvPr>
            <p:ph type="sldNum" sz="quarter" idx="10"/>
          </p:nvPr>
        </p:nvSpPr>
        <p:spPr bwMode="auto">
          <a:noFill/>
          <a:ln>
            <a:miter lim="800000"/>
            <a:headEnd/>
            <a:tailEnd/>
          </a:ln>
        </p:spPr>
        <p:txBody>
          <a:bodyPr/>
          <a:lstStyle/>
          <a:p>
            <a:fld id="{8B3228A0-9050-4848-A905-CB3D0E6A001D}" type="slidenum">
              <a:rPr lang="en-US" altLang="en-US" smtClean="0">
                <a:ea typeface="ＭＳ Ｐゴシック" pitchFamily="34" charset="-128"/>
              </a:rPr>
              <a:pPr/>
              <a:t>7</a:t>
            </a:fld>
            <a:endParaRPr lang="en-US" altLang="en-US" smtClean="0">
              <a:ea typeface="ＭＳ Ｐゴシック"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682625"/>
            <a:ext cx="8229600" cy="1143000"/>
          </a:xfrm>
        </p:spPr>
        <p:txBody>
          <a:bodyPr/>
          <a:lstStyle/>
          <a:p>
            <a:r>
              <a:rPr lang="en-US" altLang="en-US" smtClean="0">
                <a:ea typeface="ＭＳ Ｐゴシック" pitchFamily="34" charset="-128"/>
              </a:rPr>
              <a:t>Tickets Unassigned only for Phase 1 VRENs</a:t>
            </a:r>
          </a:p>
        </p:txBody>
      </p:sp>
      <p:sp>
        <p:nvSpPr>
          <p:cNvPr id="20483" name="Content Placeholder 2"/>
          <p:cNvSpPr>
            <a:spLocks noGrp="1"/>
          </p:cNvSpPr>
          <p:nvPr>
            <p:ph idx="1"/>
          </p:nvPr>
        </p:nvSpPr>
        <p:spPr>
          <a:xfrm>
            <a:off x="457200" y="1957388"/>
            <a:ext cx="8229600" cy="4114800"/>
          </a:xfrm>
        </p:spPr>
        <p:txBody>
          <a:bodyPr/>
          <a:lstStyle/>
          <a:p>
            <a:r>
              <a:rPr lang="en-US" altLang="en-US" smtClean="0">
                <a:ea typeface="ＭＳ Ｐゴシック" pitchFamily="34" charset="-128"/>
              </a:rPr>
              <a:t>Tickets will be unassigned when:</a:t>
            </a:r>
          </a:p>
          <a:p>
            <a:pPr lvl="1"/>
            <a:r>
              <a:rPr lang="en-US" altLang="en-US" smtClean="0">
                <a:ea typeface="ＭＳ Ｐゴシック" pitchFamily="34" charset="-128"/>
              </a:rPr>
              <a:t>All Phase 1 Milestone claims are paid; or </a:t>
            </a:r>
          </a:p>
          <a:p>
            <a:pPr lvl="1"/>
            <a:r>
              <a:rPr lang="en-US" altLang="en-US" smtClean="0">
                <a:ea typeface="ＭＳ Ｐゴシック" pitchFamily="34" charset="-128"/>
              </a:rPr>
              <a:t>All available Phase 1 Milestone claims are paid and Phase 1 Milestone exclusions (due to Lookback earnings or successful VR closures) are denied; or </a:t>
            </a:r>
          </a:p>
          <a:p>
            <a:pPr lvl="1"/>
            <a:r>
              <a:rPr lang="en-US" altLang="en-US" smtClean="0">
                <a:ea typeface="ＭＳ Ｐゴシック" pitchFamily="34" charset="-128"/>
              </a:rPr>
              <a:t>Beneficiary goes into an Outcome status prior to payment of all Phase 1 Milestone claims </a:t>
            </a:r>
            <a:br>
              <a:rPr lang="en-US" altLang="en-US" smtClean="0">
                <a:ea typeface="ＭＳ Ｐゴシック" pitchFamily="34" charset="-128"/>
              </a:rPr>
            </a:br>
            <a:r>
              <a:rPr lang="en-US" altLang="en-US" smtClean="0">
                <a:ea typeface="ＭＳ Ｐゴシック" pitchFamily="34" charset="-128"/>
              </a:rPr>
              <a:t/>
            </a:r>
            <a:br>
              <a:rPr lang="en-US" altLang="en-US" smtClean="0">
                <a:ea typeface="ＭＳ Ｐゴシック" pitchFamily="34" charset="-128"/>
              </a:rPr>
            </a:br>
            <a:endParaRPr lang="en-US" altLang="en-US" smtClean="0">
              <a:ea typeface="ＭＳ Ｐゴシック" pitchFamily="34" charset="-128"/>
            </a:endParaRPr>
          </a:p>
          <a:p>
            <a:r>
              <a:rPr lang="en-US" altLang="en-US" b="1" smtClean="0">
                <a:ea typeface="ＭＳ Ｐゴシック" pitchFamily="34" charset="-128"/>
              </a:rPr>
              <a:t>Exclusion:</a:t>
            </a:r>
            <a:r>
              <a:rPr lang="en-US" altLang="en-US" smtClean="0">
                <a:ea typeface="ＭＳ Ｐゴシック" pitchFamily="34" charset="-128"/>
              </a:rPr>
              <a:t> Pipeline cases under the Phase 1 Milestone Only VRENs are excluded from this process</a:t>
            </a:r>
            <a:br>
              <a:rPr lang="en-US" altLang="en-US" smtClean="0">
                <a:ea typeface="ＭＳ Ｐゴシック" pitchFamily="34" charset="-128"/>
              </a:rPr>
            </a:br>
            <a:r>
              <a:rPr lang="en-US" altLang="en-US" smtClean="0">
                <a:ea typeface="ＭＳ Ｐゴシック" pitchFamily="34" charset="-128"/>
              </a:rPr>
              <a:t/>
            </a:r>
            <a:br>
              <a:rPr lang="en-US" altLang="en-US" smtClean="0">
                <a:ea typeface="ＭＳ Ｐゴシック" pitchFamily="34" charset="-128"/>
              </a:rPr>
            </a:br>
            <a:endParaRPr lang="en-US" altLang="en-US" smtClean="0">
              <a:ea typeface="ＭＳ Ｐゴシック" pitchFamily="34" charset="-128"/>
            </a:endParaRPr>
          </a:p>
          <a:p>
            <a:pPr lvl="1"/>
            <a:endParaRPr lang="en-US" altLang="en-US" sz="2400" smtClean="0">
              <a:ea typeface="ＭＳ Ｐゴシック" pitchFamily="34" charset="-128"/>
            </a:endParaRPr>
          </a:p>
          <a:p>
            <a:pPr lvl="1"/>
            <a:endParaRPr lang="en-US" altLang="en-US" smtClean="0">
              <a:ea typeface="ＭＳ Ｐゴシック" pitchFamily="34" charset="-128"/>
            </a:endParaRPr>
          </a:p>
        </p:txBody>
      </p:sp>
      <p:sp>
        <p:nvSpPr>
          <p:cNvPr id="20484" name="Slide Number Placeholder 3"/>
          <p:cNvSpPr>
            <a:spLocks noGrp="1"/>
          </p:cNvSpPr>
          <p:nvPr>
            <p:ph type="sldNum" sz="quarter" idx="10"/>
          </p:nvPr>
        </p:nvSpPr>
        <p:spPr bwMode="auto">
          <a:noFill/>
          <a:ln>
            <a:miter lim="800000"/>
            <a:headEnd/>
            <a:tailEnd/>
          </a:ln>
        </p:spPr>
        <p:txBody>
          <a:bodyPr/>
          <a:lstStyle/>
          <a:p>
            <a:fld id="{B6FE9450-011A-4F90-AFD6-64E81ACE0554}" type="slidenum">
              <a:rPr lang="en-US" altLang="en-US" smtClean="0">
                <a:ea typeface="ＭＳ Ｐゴシック" pitchFamily="34" charset="-128"/>
              </a:rPr>
              <a:pPr/>
              <a:t>8</a:t>
            </a:fld>
            <a:endParaRPr lang="en-US" altLang="en-US" smtClean="0">
              <a:ea typeface="ＭＳ Ｐゴシック"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682625"/>
            <a:ext cx="8229600" cy="1143000"/>
          </a:xfrm>
        </p:spPr>
        <p:txBody>
          <a:bodyPr/>
          <a:lstStyle/>
          <a:p>
            <a:r>
              <a:rPr lang="en-US" altLang="en-US" smtClean="0">
                <a:ea typeface="ＭＳ Ｐゴシック" pitchFamily="34" charset="-128"/>
              </a:rPr>
              <a:t>ePay</a:t>
            </a:r>
          </a:p>
        </p:txBody>
      </p:sp>
      <p:sp>
        <p:nvSpPr>
          <p:cNvPr id="21507" name="Slide Number Placeholder 3"/>
          <p:cNvSpPr>
            <a:spLocks noGrp="1"/>
          </p:cNvSpPr>
          <p:nvPr>
            <p:ph type="sldNum" sz="quarter" idx="10"/>
          </p:nvPr>
        </p:nvSpPr>
        <p:spPr bwMode="auto">
          <a:noFill/>
          <a:ln>
            <a:miter lim="800000"/>
            <a:headEnd/>
            <a:tailEnd/>
          </a:ln>
        </p:spPr>
        <p:txBody>
          <a:bodyPr/>
          <a:lstStyle/>
          <a:p>
            <a:fld id="{428D0494-E2D9-4098-BE74-D6AB552CF817}" type="slidenum">
              <a:rPr lang="en-US" altLang="en-US" smtClean="0">
                <a:ea typeface="ＭＳ Ｐゴシック" pitchFamily="34" charset="-128"/>
              </a:rPr>
              <a:pPr/>
              <a:t>9</a:t>
            </a:fld>
            <a:endParaRPr lang="en-US" altLang="en-US" smtClean="0">
              <a:ea typeface="ＭＳ Ｐゴシック" pitchFamily="34" charset="-128"/>
            </a:endParaRPr>
          </a:p>
        </p:txBody>
      </p:sp>
      <p:pic>
        <p:nvPicPr>
          <p:cNvPr id="21508" name="Picture 3" descr="J:\Graphics\Stock Photos\MISC\shutterstock_17242642.jpg"/>
          <p:cNvPicPr>
            <a:picLocks noChangeAspect="1" noChangeArrowheads="1"/>
          </p:cNvPicPr>
          <p:nvPr/>
        </p:nvPicPr>
        <p:blipFill>
          <a:blip r:embed="rId3" cstate="print"/>
          <a:srcRect/>
          <a:stretch>
            <a:fillRect/>
          </a:stretch>
        </p:blipFill>
        <p:spPr bwMode="auto">
          <a:xfrm>
            <a:off x="2286000" y="1905000"/>
            <a:ext cx="4953000" cy="3714750"/>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ATION_PLAYLIST_COUNT" val="0"/>
  <p:tag name="PRESENTATION_PRESENTER_SLIDE_LEVEL" val="0"/>
  <p:tag name="LMS_COMPLETION_TITLE" val="CR Webinar Part 5 (Electronic Reporting) (01202012) Online Version"/>
  <p:tag name="LMS_COMPLETION_ID" val="CR_Webinar_Part_5_(Electronic_Reporting)_(01202012)_Online_Version"/>
  <p:tag name="LMS_COMPLETION_VERSION" val="1.0"/>
  <p:tag name="LMS_COMPLETION_DURATION" val="1:00:00"/>
  <p:tag name="LMS_COMPLETION_SCO_TITLE" val="CR Webinar Part 5 (Electronic Reporting) (01202012) Online Version"/>
  <p:tag name="LMS_COMPLETION_SCO_ID" val="CR_Webinar_Part_5_(Electronic_Reporting)_(01202012)_Online_Version"/>
  <p:tag name="LMS_COMPLETION_EDITION" val="0"/>
  <p:tag name="LMS_COMPLETION_THRESHOLD" val="33"/>
  <p:tag name="LMS_COMPLETION_METHOD" val="VIEW"/>
  <p:tag name="PUBLISH_TITLE" val="CR Webinar Part 5 (Electronic Reporting) (01202012) Online Version"/>
  <p:tag name="ARTICULATE_PUBLISH_PATH" val="C:\Users\dj44264\Desktop"/>
  <p:tag name="ARTICULATE_LOGO" val="ttw_2010_logo.jpg"/>
  <p:tag name="ARTICULATE_PRESENTER" val="(None selected)"/>
  <p:tag name="ARTICULATE_PRESENTER_GUID" val="9869030842"/>
  <p:tag name="ARTICULATE_LMS" val="0"/>
  <p:tag name="ARTICULATE_TEMPLATE_GUID" val="1a000000-6000-0000-b000-000000000001"/>
  <p:tag name="LMS_PROTOCOL_METHOD" val="SCORM"/>
  <p:tag name="LMS_PROTOCOL_VERSION" val="1.2"/>
  <p:tag name="LAUNCHINNEWWINDOW" val="0"/>
  <p:tag name="LASTPUBLISHED" val="C:\Users\dj44264\Desktop\CR Webinar Part 5 (Electronic Reporting) (01202012) Online Version\player.html"/>
  <p:tag name="PRESENTER_PREVIEW_START" val="30"/>
  <p:tag name="PRESENTER_PREVIEW_END" val="32"/>
  <p:tag name="LMS_PUBLISH" val="No"/>
  <p:tag name="ARTICULATE_TEMPLATE" val="Corporate Communications"/>
  <p:tag name="PLAYERLOGOHEIGHT" val="144"/>
  <p:tag name="PLAYERLOGOWIDTH" val="400"/>
  <p:tag name="PRESENTER_PREVIEW_MODE" val="0"/>
  <p:tag name="ARTICULATE_PRESENTER_VERSION" val="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UDIO_IMPORT" val="C:\Users\dj44264\Desktop\Audio Files\Slide 1.wav"/>
  <p:tag name="AUDIO_ID" val="317"/>
  <p:tag name="ELAPSEDTIME" val="28.448"/>
  <p:tag name="ARTICULATE_SLIDE_GUID" val="db09669a-1ed2-4d05-8bee-405f2dfb37f8"/>
  <p:tag name="ARTICULATE_SLIDE_PAUSE" val="0"/>
  <p:tag name="ARTICULATE_NAV_LEVEL" val="1"/>
  <p:tag name="ARTICULATE_PLAYLIST_ID" val="-1"/>
  <p:tag name="ARTICULATE_LOCK_SLIDE" val="0"/>
  <p:tag name="ARTICULATE_SLIDE_NAV" val="1"/>
</p:tagLst>
</file>

<file path=ppt/tags/tag3.xml><?xml version="1.0" encoding="utf-8"?>
<p:tagLst xmlns:a="http://schemas.openxmlformats.org/drawingml/2006/main" xmlns:r="http://schemas.openxmlformats.org/officeDocument/2006/relationships" xmlns:p="http://schemas.openxmlformats.org/presentationml/2006/main">
  <p:tag name="AUDIO_IMPORT" val="C:\Users\dj44264\Desktop\Audio Files\Slide 3.wav"/>
  <p:tag name="AUDIO_ID" val="311"/>
  <p:tag name="ELAPSEDTIME" val="51.305"/>
  <p:tag name="ARTICULATE_SLIDE_GUID" val="da5a944a-b3d0-4577-8109-b1633819695b"/>
  <p:tag name="ARTICULATE_SLIDE_PAUSE" val="0"/>
  <p:tag name="ARTICULATE_NAV_LEVEL" val="1"/>
  <p:tag name="ARTICULATE_PLAYLIST_ID" val="-1"/>
  <p:tag name="ARTICULATE_LOCK_SLIDE" val="0"/>
  <p:tag name="ARTICULATE_SLIDE_NAV" val="3"/>
</p:tagLst>
</file>

<file path=ppt/tags/tag4.xml><?xml version="1.0" encoding="utf-8"?>
<p:tagLst xmlns:a="http://schemas.openxmlformats.org/drawingml/2006/main" xmlns:r="http://schemas.openxmlformats.org/officeDocument/2006/relationships" xmlns:p="http://schemas.openxmlformats.org/presentationml/2006/main">
  <p:tag name="AUDIO_IMPORT" val="C:\Users\dj44264\Desktop\Audio Files\Slide 9.wav"/>
  <p:tag name="AUDIO_ID" val="269"/>
  <p:tag name="ELAPSEDTIME" val="92.448"/>
  <p:tag name="ARTICULATE_SLIDE_GUID" val="db0a337d-b371-4fe0-8033-f8fcd25c8bd0"/>
  <p:tag name="ARTICULATE_TITLE_TAG" val="1365 Form"/>
  <p:tag name="ARTICULATE_SLIDE_PAUSE" val="0"/>
  <p:tag name="ARTICULATE_NAV_LEVEL" val="1"/>
  <p:tag name="ARTICULATE_PLAYLIST_ID" val="-1"/>
  <p:tag name="ARTICULATE_LOCK_SLIDE" val="0"/>
  <p:tag name="ARTICULATE_SLIDE_NAV" val="9"/>
</p:tagLst>
</file>

<file path=ppt/tags/tag5.xml><?xml version="1.0" encoding="utf-8"?>
<p:tagLst xmlns:a="http://schemas.openxmlformats.org/drawingml/2006/main" xmlns:r="http://schemas.openxmlformats.org/officeDocument/2006/relationships" xmlns:p="http://schemas.openxmlformats.org/presentationml/2006/main">
  <p:tag name="AUDIO_IMPORT" val="C:\Users\dj44264\Desktop\Audio Files\Slide 10.wav"/>
  <p:tag name="AUDIO_ID" val="280"/>
  <p:tag name="ELAPSEDTIME" val="47.439"/>
  <p:tag name="ARTICULATE_SLIDE_GUID" val="a82d01fd-9480-4a47-88a3-493641376d7f"/>
  <p:tag name="ARTICULATE_SLIDE_PAUSE" val="0"/>
  <p:tag name="ARTICULATE_NAV_LEVEL" val="1"/>
  <p:tag name="ARTICULATE_PLAYLIST_ID" val="-1"/>
  <p:tag name="ARTICULATE_LOCK_SLIDE" val="0"/>
  <p:tag name="ARTICULATE_SLIDE_NAV" val="10"/>
</p:tagLst>
</file>

<file path=ppt/tags/tag6.xml><?xml version="1.0" encoding="utf-8"?>
<p:tagLst xmlns:a="http://schemas.openxmlformats.org/drawingml/2006/main" xmlns:r="http://schemas.openxmlformats.org/officeDocument/2006/relationships" xmlns:p="http://schemas.openxmlformats.org/presentationml/2006/main">
  <p:tag name="AUDIO_IMPORT" val="C:\Users\dj44264\Desktop\Audio Files\Slide 10.wav"/>
  <p:tag name="AUDIO_ID" val="280"/>
  <p:tag name="ELAPSEDTIME" val="47.439"/>
  <p:tag name="ARTICULATE_SLIDE_GUID" val="a82d01fd-9480-4a47-88a3-493641376d7f"/>
  <p:tag name="ARTICULATE_SLIDE_PAUSE" val="0"/>
  <p:tag name="ARTICULATE_NAV_LEVEL" val="1"/>
  <p:tag name="ARTICULATE_PLAYLIST_ID" val="-1"/>
  <p:tag name="ARTICULATE_LOCK_SLIDE" val="0"/>
  <p:tag name="ARTICULATE_SLIDE_NAV" val="10"/>
</p:tagLst>
</file>

<file path=ppt/theme/theme1.xml><?xml version="1.0" encoding="utf-8"?>
<a:theme xmlns:a="http://schemas.openxmlformats.org/drawingml/2006/main" name="TicketPPTTemplate">
  <a:themeElements>
    <a:clrScheme name="TTWP colors">
      <a:dk1>
        <a:srgbClr val="000100"/>
      </a:dk1>
      <a:lt1>
        <a:sysClr val="window" lastClr="FFFFFF"/>
      </a:lt1>
      <a:dk2>
        <a:srgbClr val="000100"/>
      </a:dk2>
      <a:lt2>
        <a:srgbClr val="BFCADD"/>
      </a:lt2>
      <a:accent1>
        <a:srgbClr val="6D8BA2"/>
      </a:accent1>
      <a:accent2>
        <a:srgbClr val="BA2700"/>
      </a:accent2>
      <a:accent3>
        <a:srgbClr val="7C7C7C"/>
      </a:accent3>
      <a:accent4>
        <a:srgbClr val="5892AF"/>
      </a:accent4>
      <a:accent5>
        <a:srgbClr val="B0B0B0"/>
      </a:accent5>
      <a:accent6>
        <a:srgbClr val="3C6986"/>
      </a:accent6>
      <a:hlink>
        <a:srgbClr val="0090C8"/>
      </a:hlink>
      <a:folHlink>
        <a:srgbClr val="9F1F2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TicketPPTTemplate.pot</Template>
  <TotalTime>5007</TotalTime>
  <Words>674</Words>
  <Application>Microsoft Office PowerPoint</Application>
  <PresentationFormat>On-screen Show (4:3)</PresentationFormat>
  <Paragraphs>93</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ＭＳ Ｐゴシック</vt:lpstr>
      <vt:lpstr>Calibri</vt:lpstr>
      <vt:lpstr>Arial Narrow</vt:lpstr>
      <vt:lpstr>TicketPPTTemplate</vt:lpstr>
      <vt:lpstr>VREN Quarterly Conference Call</vt:lpstr>
      <vt:lpstr>Welcome and Roll Call</vt:lpstr>
      <vt:lpstr>Agenda</vt:lpstr>
      <vt:lpstr>ePay Update</vt:lpstr>
      <vt:lpstr>ePay Files</vt:lpstr>
      <vt:lpstr> Payment Files</vt:lpstr>
      <vt:lpstr>Payment Criteria</vt:lpstr>
      <vt:lpstr>Tickets Unassigned only for Phase 1 VRENs</vt:lpstr>
      <vt:lpstr>ePay</vt:lpstr>
      <vt:lpstr>Slide 10</vt:lpstr>
      <vt:lpstr>Practice Module</vt:lpstr>
      <vt:lpstr>Quick Guides</vt:lpstr>
      <vt:lpstr>Open Discussion</vt:lpstr>
    </vt:vector>
  </TitlesOfParts>
  <Company>Maximus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dj37517</dc:creator>
  <cp:lastModifiedBy>ld53094</cp:lastModifiedBy>
  <cp:revision>444</cp:revision>
  <cp:lastPrinted>2014-02-21T19:37:00Z</cp:lastPrinted>
  <dcterms:created xsi:type="dcterms:W3CDTF">2009-07-02T12:50:59Z</dcterms:created>
  <dcterms:modified xsi:type="dcterms:W3CDTF">2014-11-12T15:31:35Z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CR Webinar Part 5 (Electronic Reporting) (01202012)</vt:lpwstr>
  </property>
  <property fmtid="{D5CDD505-2E9C-101B-9397-08002B2CF9AE}" pid="4" name="ArticulateGUID">
    <vt:lpwstr>DC838C42-0C46-42B3-802F-3C316AB3E228</vt:lpwstr>
  </property>
  <property fmtid="{D5CDD505-2E9C-101B-9397-08002B2CF9AE}" pid="5" name="ArticulateProjectFull">
    <vt:lpwstr>J:\MarComm\Document Management System\Courses\VREN epay\6. Presentations\VREN ePay Presentation_04172014.ppta</vt:lpwstr>
  </property>
</Properties>
</file>