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6" r:id="rId2"/>
    <p:sldId id="303" r:id="rId3"/>
    <p:sldId id="292" r:id="rId4"/>
    <p:sldId id="273" r:id="rId5"/>
    <p:sldId id="274" r:id="rId6"/>
    <p:sldId id="275" r:id="rId7"/>
    <p:sldId id="276" r:id="rId8"/>
    <p:sldId id="293" r:id="rId9"/>
    <p:sldId id="304" r:id="rId10"/>
    <p:sldId id="305" r:id="rId11"/>
    <p:sldId id="307" r:id="rId12"/>
    <p:sldId id="308" r:id="rId13"/>
    <p:sldId id="306" r:id="rId14"/>
    <p:sldId id="309" r:id="rId15"/>
    <p:sldId id="310" r:id="rId16"/>
    <p:sldId id="277" r:id="rId17"/>
    <p:sldId id="311" r:id="rId18"/>
    <p:sldId id="300" r:id="rId19"/>
  </p:sldIdLst>
  <p:sldSz cx="9144000" cy="6858000" type="screen4x3"/>
  <p:notesSz cx="6858000" cy="9144000"/>
  <p:custDataLst>
    <p:tags r:id="rId22"/>
  </p:custDataLst>
  <p:defaultTextStyle>
    <a:defPPr>
      <a:defRPr lang="en-US"/>
    </a:defPPr>
    <a:lvl1pPr algn="l" defTabSz="457200" rtl="0" fontAlgn="base">
      <a:spcBef>
        <a:spcPct val="0"/>
      </a:spcBef>
      <a:spcAft>
        <a:spcPct val="0"/>
      </a:spcAft>
      <a:defRPr sz="2400" kern="1200">
        <a:solidFill>
          <a:schemeClr val="tx1"/>
        </a:solidFill>
        <a:latin typeface="Arial" pitchFamily="34" charset="0"/>
        <a:ea typeface="MS PGothic"/>
        <a:cs typeface="MS PGothic"/>
      </a:defRPr>
    </a:lvl1pPr>
    <a:lvl2pPr marL="457200" algn="l" defTabSz="457200" rtl="0" fontAlgn="base">
      <a:spcBef>
        <a:spcPct val="0"/>
      </a:spcBef>
      <a:spcAft>
        <a:spcPct val="0"/>
      </a:spcAft>
      <a:defRPr sz="2400" kern="1200">
        <a:solidFill>
          <a:schemeClr val="tx1"/>
        </a:solidFill>
        <a:latin typeface="Arial" pitchFamily="34" charset="0"/>
        <a:ea typeface="MS PGothic"/>
        <a:cs typeface="MS PGothic"/>
      </a:defRPr>
    </a:lvl2pPr>
    <a:lvl3pPr marL="914400" algn="l" defTabSz="457200" rtl="0" fontAlgn="base">
      <a:spcBef>
        <a:spcPct val="0"/>
      </a:spcBef>
      <a:spcAft>
        <a:spcPct val="0"/>
      </a:spcAft>
      <a:defRPr sz="2400" kern="1200">
        <a:solidFill>
          <a:schemeClr val="tx1"/>
        </a:solidFill>
        <a:latin typeface="Arial" pitchFamily="34" charset="0"/>
        <a:ea typeface="MS PGothic"/>
        <a:cs typeface="MS PGothic"/>
      </a:defRPr>
    </a:lvl3pPr>
    <a:lvl4pPr marL="1371600" algn="l" defTabSz="457200" rtl="0" fontAlgn="base">
      <a:spcBef>
        <a:spcPct val="0"/>
      </a:spcBef>
      <a:spcAft>
        <a:spcPct val="0"/>
      </a:spcAft>
      <a:defRPr sz="2400" kern="1200">
        <a:solidFill>
          <a:schemeClr val="tx1"/>
        </a:solidFill>
        <a:latin typeface="Arial" pitchFamily="34" charset="0"/>
        <a:ea typeface="MS PGothic"/>
        <a:cs typeface="MS PGothic"/>
      </a:defRPr>
    </a:lvl4pPr>
    <a:lvl5pPr marL="1828800" algn="l" defTabSz="457200" rtl="0" fontAlgn="base">
      <a:spcBef>
        <a:spcPct val="0"/>
      </a:spcBef>
      <a:spcAft>
        <a:spcPct val="0"/>
      </a:spcAft>
      <a:defRPr sz="2400" kern="1200">
        <a:solidFill>
          <a:schemeClr val="tx1"/>
        </a:solidFill>
        <a:latin typeface="Arial" pitchFamily="34" charset="0"/>
        <a:ea typeface="MS PGothic"/>
        <a:cs typeface="MS PGothic"/>
      </a:defRPr>
    </a:lvl5pPr>
    <a:lvl6pPr marL="2286000" algn="l" defTabSz="914400" rtl="0" eaLnBrk="1" latinLnBrk="0" hangingPunct="1">
      <a:defRPr sz="2400" kern="1200">
        <a:solidFill>
          <a:schemeClr val="tx1"/>
        </a:solidFill>
        <a:latin typeface="Arial" pitchFamily="34" charset="0"/>
        <a:ea typeface="MS PGothic"/>
        <a:cs typeface="MS PGothic"/>
      </a:defRPr>
    </a:lvl6pPr>
    <a:lvl7pPr marL="2743200" algn="l" defTabSz="914400" rtl="0" eaLnBrk="1" latinLnBrk="0" hangingPunct="1">
      <a:defRPr sz="2400" kern="1200">
        <a:solidFill>
          <a:schemeClr val="tx1"/>
        </a:solidFill>
        <a:latin typeface="Arial" pitchFamily="34" charset="0"/>
        <a:ea typeface="MS PGothic"/>
        <a:cs typeface="MS PGothic"/>
      </a:defRPr>
    </a:lvl7pPr>
    <a:lvl8pPr marL="3200400" algn="l" defTabSz="914400" rtl="0" eaLnBrk="1" latinLnBrk="0" hangingPunct="1">
      <a:defRPr sz="2400" kern="1200">
        <a:solidFill>
          <a:schemeClr val="tx1"/>
        </a:solidFill>
        <a:latin typeface="Arial" pitchFamily="34" charset="0"/>
        <a:ea typeface="MS PGothic"/>
        <a:cs typeface="MS PGothic"/>
      </a:defRPr>
    </a:lvl8pPr>
    <a:lvl9pPr marL="3657600" algn="l" defTabSz="914400" rtl="0" eaLnBrk="1" latinLnBrk="0" hangingPunct="1">
      <a:defRPr sz="2400" kern="1200">
        <a:solidFill>
          <a:schemeClr val="tx1"/>
        </a:solidFill>
        <a:latin typeface="Arial" pitchFamily="34" charset="0"/>
        <a:ea typeface="MS PGothic"/>
        <a:cs typeface="MS PGothic"/>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40"/>
    <a:srgbClr val="6666FF"/>
    <a:srgbClr val="FF6666"/>
    <a:srgbClr val="008080"/>
    <a:srgbClr val="CC66FF"/>
    <a:srgbClr val="800080"/>
    <a:srgbClr val="00804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2474" autoAdjust="0"/>
  </p:normalViewPr>
  <p:slideViewPr>
    <p:cSldViewPr snapToGrid="0" snapToObjects="1">
      <p:cViewPr varScale="1">
        <p:scale>
          <a:sx n="132" d="100"/>
          <a:sy n="132" d="100"/>
        </p:scale>
        <p:origin x="1050"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S PGothic" pitchFamily="34" charset="-128"/>
                <a:cs typeface="+mn-cs"/>
              </a:defRPr>
            </a:lvl1pPr>
          </a:lstStyle>
          <a:p>
            <a:pPr>
              <a:defRPr/>
            </a:pPr>
            <a:fld id="{37844B74-8C98-46CA-8085-13036875E405}" type="datetimeFigureOut">
              <a:rPr lang="en-US"/>
              <a:pPr>
                <a:defRPr/>
              </a:pPr>
              <a:t>5/27/2015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MS PGothic" pitchFamily="34" charset="-128"/>
                <a:cs typeface="+mn-cs"/>
              </a:defRPr>
            </a:lvl1pPr>
          </a:lstStyle>
          <a:p>
            <a:pPr>
              <a:defRPr/>
            </a:pPr>
            <a:fld id="{D9DA031F-464F-438F-A32B-E38CEB2313CE}" type="slidenum">
              <a:rPr lang="en-US"/>
              <a:pPr>
                <a:defRPr/>
              </a:pPr>
              <a:t>‹#›</a:t>
            </a:fld>
            <a:endParaRPr lang="en-US" dirty="0"/>
          </a:p>
        </p:txBody>
      </p:sp>
    </p:spTree>
    <p:extLst>
      <p:ext uri="{BB962C8B-B14F-4D97-AF65-F5344CB8AC3E}">
        <p14:creationId xmlns:p14="http://schemas.microsoft.com/office/powerpoint/2010/main" val="21793791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S PGothic" pitchFamily="34" charset="-128"/>
                <a:cs typeface="+mn-cs"/>
              </a:defRPr>
            </a:lvl1pPr>
          </a:lstStyle>
          <a:p>
            <a:pPr>
              <a:defRPr/>
            </a:pPr>
            <a:fld id="{617A9A34-FFEE-4FE4-B3FB-E23259521444}" type="datetimeFigureOut">
              <a:rPr lang="en-US"/>
              <a:pPr>
                <a:defRPr/>
              </a:pPr>
              <a:t>5/27/2015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MS PGothic" pitchFamily="34" charset="-128"/>
                <a:cs typeface="+mn-cs"/>
              </a:defRPr>
            </a:lvl1pPr>
          </a:lstStyle>
          <a:p>
            <a:pPr>
              <a:defRPr/>
            </a:pPr>
            <a:fld id="{19306439-6CDA-494C-8281-6628276B2585}" type="slidenum">
              <a:rPr lang="en-US"/>
              <a:pPr>
                <a:defRPr/>
              </a:pPr>
              <a:t>‹#›</a:t>
            </a:fld>
            <a:endParaRPr lang="en-US" dirty="0"/>
          </a:p>
        </p:txBody>
      </p:sp>
    </p:spTree>
    <p:extLst>
      <p:ext uri="{BB962C8B-B14F-4D97-AF65-F5344CB8AC3E}">
        <p14:creationId xmlns:p14="http://schemas.microsoft.com/office/powerpoint/2010/main" val="17845884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MS PGothic"/>
              </a:rPr>
              <a:t>The first slide is the title slide. Title should be 28 point font Arial Bold. The subtitle, in the case of the Effective Practices Series, will be the topic for the month and should be 24 point font Arial. Your title slide should also include who is sponsoring/holding the event and the date of the presentation. Follow the format shown above.</a:t>
            </a:r>
          </a:p>
        </p:txBody>
      </p:sp>
      <p:sp>
        <p:nvSpPr>
          <p:cNvPr id="27652" name="Slide Number Placeholder 3"/>
          <p:cNvSpPr>
            <a:spLocks noGrp="1"/>
          </p:cNvSpPr>
          <p:nvPr>
            <p:ph type="sldNum" sz="quarter" idx="5"/>
          </p:nvPr>
        </p:nvSpPr>
        <p:spPr bwMode="auto">
          <a:noFill/>
          <a:ln>
            <a:miter lim="800000"/>
            <a:headEnd/>
            <a:tailEnd/>
          </a:ln>
        </p:spPr>
        <p:txBody>
          <a:bodyPr/>
          <a:lstStyle/>
          <a:p>
            <a:fld id="{37683986-C04A-438D-9CB5-5B9AFFF3890F}" type="slidenum">
              <a:rPr lang="en-US" smtClean="0">
                <a:ea typeface="MS PGothic"/>
                <a:cs typeface="MS PGothic"/>
              </a:rPr>
              <a:pPr/>
              <a:t>1</a:t>
            </a:fld>
            <a:endParaRPr lang="en-US" dirty="0" smtClean="0">
              <a:ea typeface="MS PGothic"/>
              <a:cs typeface="MS PGothic"/>
            </a:endParaRPr>
          </a:p>
        </p:txBody>
      </p:sp>
    </p:spTree>
    <p:extLst>
      <p:ext uri="{BB962C8B-B14F-4D97-AF65-F5344CB8AC3E}">
        <p14:creationId xmlns:p14="http://schemas.microsoft.com/office/powerpoint/2010/main" val="3893352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MS PGothic"/>
              </a:rPr>
              <a:t>Always have a thank you slide as the closing slide. Use this slide to list your contact information should the audience have further questions. </a:t>
            </a:r>
          </a:p>
          <a:p>
            <a:endParaRPr lang="en-US" dirty="0" smtClean="0">
              <a:ea typeface="MS PGothic"/>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839C2B4E-CB90-47E4-9ACC-780E7DA84B5D}" type="slidenum">
              <a:rPr lang="en-US" smtClean="0">
                <a:ea typeface="MS PGothic"/>
                <a:cs typeface="MS PGothic"/>
              </a:rPr>
              <a:pPr/>
              <a:t>18</a:t>
            </a:fld>
            <a:endParaRPr lang="en-US" dirty="0" smtClean="0">
              <a:ea typeface="MS PGothic"/>
              <a:cs typeface="MS PGothic"/>
            </a:endParaRPr>
          </a:p>
        </p:txBody>
      </p:sp>
    </p:spTree>
    <p:extLst>
      <p:ext uri="{BB962C8B-B14F-4D97-AF65-F5344CB8AC3E}">
        <p14:creationId xmlns:p14="http://schemas.microsoft.com/office/powerpoint/2010/main" val="9317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MS PGothic"/>
              </a:rPr>
              <a:t>The next slide should list all of the presenters for the webinar. </a:t>
            </a:r>
          </a:p>
          <a:p>
            <a:endParaRPr lang="en-US" dirty="0" smtClean="0">
              <a:ea typeface="MS PGothic"/>
            </a:endParaRPr>
          </a:p>
          <a:p>
            <a:r>
              <a:rPr lang="en-US" dirty="0" smtClean="0">
                <a:ea typeface="MS PGothic"/>
              </a:rPr>
              <a:t>This and all other subsequent slides should contain a title in 32-point font Arial. Do NOT make the font larger. All bullets should be 24 point font Arial. Sub-bullets should be 20 point font Arial. Do NOT use any other font but Arial. </a:t>
            </a:r>
          </a:p>
          <a:p>
            <a:endParaRPr lang="en-US" dirty="0" smtClean="0">
              <a:ea typeface="MS PGothic"/>
            </a:endParaRPr>
          </a:p>
        </p:txBody>
      </p:sp>
      <p:sp>
        <p:nvSpPr>
          <p:cNvPr id="4" name="Slide Number Placeholder 3"/>
          <p:cNvSpPr>
            <a:spLocks noGrp="1"/>
          </p:cNvSpPr>
          <p:nvPr>
            <p:ph type="sldNum" sz="quarter" idx="5"/>
          </p:nvPr>
        </p:nvSpPr>
        <p:spPr/>
        <p:txBody>
          <a:bodyPr/>
          <a:lstStyle/>
          <a:p>
            <a:pPr>
              <a:defRPr/>
            </a:pPr>
            <a:fld id="{DE0C11F9-607D-4A5D-B57E-7E4F71B7056D}" type="slidenum">
              <a:rPr lang="en-US" smtClean="0"/>
              <a:pPr>
                <a:defRPr/>
              </a:pPr>
              <a:t>2</a:t>
            </a:fld>
            <a:endParaRPr lang="en-US" dirty="0"/>
          </a:p>
        </p:txBody>
      </p:sp>
    </p:spTree>
    <p:extLst>
      <p:ext uri="{BB962C8B-B14F-4D97-AF65-F5344CB8AC3E}">
        <p14:creationId xmlns:p14="http://schemas.microsoft.com/office/powerpoint/2010/main" val="294303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MS PGothic"/>
              </a:rPr>
              <a:t>The third slide of your presentation should serve as a key learning objectives slide. This slide should contain four to five learning objectives for the presentation. </a:t>
            </a:r>
          </a:p>
          <a:p>
            <a:endParaRPr lang="en-US" dirty="0" smtClean="0">
              <a:ea typeface="MS PGothic"/>
            </a:endParaRPr>
          </a:p>
          <a:p>
            <a:r>
              <a:rPr lang="en-US" dirty="0" smtClean="0">
                <a:ea typeface="MS PGothic"/>
              </a:rPr>
              <a:t>This and all other subsequent slides should be 32-point font Arial title. Do NOT make the font larger. All bullets should be 24 point font Arial. Sub-bullets should be 20 point font Arial. Do NOT use any other font but Arial. </a:t>
            </a:r>
          </a:p>
          <a:p>
            <a:endParaRPr lang="en-US" dirty="0" smtClean="0">
              <a:ea typeface="MS PGothic"/>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86B82041-076A-4F56-AC8C-0F53EBDC884A}" type="slidenum">
              <a:rPr lang="en-US" smtClean="0">
                <a:ea typeface="MS PGothic"/>
                <a:cs typeface="MS PGothic"/>
              </a:rPr>
              <a:pPr/>
              <a:t>3</a:t>
            </a:fld>
            <a:endParaRPr lang="en-US" dirty="0" smtClean="0">
              <a:ea typeface="MS PGothic"/>
              <a:cs typeface="MS PGothic"/>
            </a:endParaRPr>
          </a:p>
        </p:txBody>
      </p:sp>
    </p:spTree>
    <p:extLst>
      <p:ext uri="{BB962C8B-B14F-4D97-AF65-F5344CB8AC3E}">
        <p14:creationId xmlns:p14="http://schemas.microsoft.com/office/powerpoint/2010/main" val="340685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pitchFamily="34" charset="0"/>
                <a:ea typeface="MS PGothic"/>
                <a:cs typeface="Arial" pitchFamily="34" charset="0"/>
              </a:rPr>
              <a:t>After the title slide should be an “attention grabber”.  This slide comes before covering objectives, agenda, logistics, ground rules, expectations, etc.). Grab participant attention right away through an engaging or humorous story, a startling statistic, a provocative question. Last, take advantage of that initial energy and curiosity participants bring.</a:t>
            </a:r>
          </a:p>
          <a:p>
            <a:pPr eaLnBrk="1" hangingPunct="1"/>
            <a:endParaRPr lang="en-US" dirty="0" smtClean="0">
              <a:latin typeface="Arial" pitchFamily="34" charset="0"/>
              <a:ea typeface="MS PGothic"/>
              <a:cs typeface="Arial" pitchFamily="34" charset="0"/>
            </a:endParaRPr>
          </a:p>
          <a:p>
            <a:pPr eaLnBrk="1" hangingPunct="1"/>
            <a:endParaRPr lang="en-US" dirty="0" smtClean="0">
              <a:latin typeface="Arial" pitchFamily="34" charset="0"/>
              <a:ea typeface="MS PGothic"/>
              <a:cs typeface="Arial" pitchFamily="34" charset="0"/>
            </a:endParaRPr>
          </a:p>
          <a:p>
            <a:pPr eaLnBrk="1" hangingPunct="1"/>
            <a:endParaRPr lang="en-US" dirty="0" smtClean="0">
              <a:latin typeface="Arial" pitchFamily="34" charset="0"/>
              <a:ea typeface="MS PGothic"/>
              <a:cs typeface="Arial" pitchFamily="34" charset="0"/>
            </a:endParaRPr>
          </a:p>
          <a:p>
            <a:endParaRPr lang="en-US" dirty="0" smtClean="0">
              <a:ea typeface="MS PGothic"/>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5AB33E1D-64E5-41A6-96C5-F90BD90CA53A}" type="slidenum">
              <a:rPr lang="en-US" smtClean="0">
                <a:ea typeface="MS PGothic"/>
                <a:cs typeface="MS PGothic"/>
              </a:rPr>
              <a:pPr/>
              <a:t>4</a:t>
            </a:fld>
            <a:endParaRPr lang="en-US" dirty="0" smtClean="0">
              <a:ea typeface="MS PGothic"/>
              <a:cs typeface="MS PGothic"/>
            </a:endParaRPr>
          </a:p>
        </p:txBody>
      </p:sp>
    </p:spTree>
    <p:extLst>
      <p:ext uri="{BB962C8B-B14F-4D97-AF65-F5344CB8AC3E}">
        <p14:creationId xmlns:p14="http://schemas.microsoft.com/office/powerpoint/2010/main" val="104306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MS PGothic"/>
              <a:cs typeface="Times New Roman" pitchFamily="18" charset="0"/>
            </a:endParaRPr>
          </a:p>
          <a:p>
            <a:pPr eaLnBrk="1" hangingPunct="1"/>
            <a:endParaRPr lang="en-US" dirty="0" smtClean="0">
              <a:latin typeface="Arial" pitchFamily="34" charset="0"/>
              <a:ea typeface="MS PGothic"/>
              <a:cs typeface="Arial" pitchFamily="34" charset="0"/>
            </a:endParaRPr>
          </a:p>
          <a:p>
            <a:endParaRPr lang="en-US" dirty="0" smtClean="0">
              <a:ea typeface="MS PGothic"/>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2ADF2158-47E8-43CF-B727-A7CAEE959709}" type="slidenum">
              <a:rPr lang="en-US" smtClean="0">
                <a:ea typeface="MS PGothic"/>
                <a:cs typeface="MS PGothic"/>
              </a:rPr>
              <a:pPr/>
              <a:t>5</a:t>
            </a:fld>
            <a:endParaRPr lang="en-US" dirty="0" smtClean="0">
              <a:ea typeface="MS PGothic"/>
              <a:cs typeface="MS PGothic"/>
            </a:endParaRPr>
          </a:p>
        </p:txBody>
      </p:sp>
    </p:spTree>
    <p:extLst>
      <p:ext uri="{BB962C8B-B14F-4D97-AF65-F5344CB8AC3E}">
        <p14:creationId xmlns:p14="http://schemas.microsoft.com/office/powerpoint/2010/main" val="274677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smtClean="0">
                <a:latin typeface="Arial" pitchFamily="34" charset="0"/>
                <a:cs typeface="Times New Roman" pitchFamily="18" charset="0"/>
              </a:rPr>
              <a:t>Now that you have the learners attention, presented the objectives, and got the participants thinking about past experiences, now the lesson can formally begin.  How you present content is up to you but there are different approaches to take with different types of topics/information.  For example:</a:t>
            </a:r>
          </a:p>
          <a:p>
            <a:pPr eaLnBrk="1" hangingPunct="1">
              <a:defRPr/>
            </a:pPr>
            <a:endParaRPr lang="en-US" dirty="0" smtClean="0">
              <a:latin typeface="Arial" pitchFamily="34" charset="0"/>
              <a:cs typeface="Times New Roman" pitchFamily="18" charset="0"/>
            </a:endParaRPr>
          </a:p>
          <a:p>
            <a:pPr marL="171450" indent="-171450" eaLnBrk="1" hangingPunct="1">
              <a:buFont typeface="Arial" pitchFamily="34" charset="0"/>
              <a:buChar char="•"/>
              <a:defRPr/>
            </a:pPr>
            <a:r>
              <a:rPr lang="en-US" dirty="0" smtClean="0">
                <a:latin typeface="Arial" pitchFamily="34" charset="0"/>
                <a:cs typeface="Times New Roman" pitchFamily="18" charset="0"/>
              </a:rPr>
              <a:t>In teaching plain facts, organize them into some grouping or sequence that helps people “get it.”</a:t>
            </a:r>
          </a:p>
          <a:p>
            <a:pPr eaLnBrk="1" hangingPunct="1">
              <a:buFontTx/>
              <a:buChar char="•"/>
              <a:defRPr/>
            </a:pPr>
            <a:r>
              <a:rPr lang="en-US" dirty="0" smtClean="0">
                <a:latin typeface="Arial" pitchFamily="34" charset="0"/>
                <a:cs typeface="Times New Roman" pitchFamily="18" charset="0"/>
              </a:rPr>
              <a:t>In teaching concepts, present the concept and its distinguishing characteristics, and point out how the concept is similar to and different from similar concepts. </a:t>
            </a:r>
          </a:p>
          <a:p>
            <a:pPr eaLnBrk="1" hangingPunct="1">
              <a:buFontTx/>
              <a:buChar char="•"/>
              <a:defRPr/>
            </a:pPr>
            <a:r>
              <a:rPr lang="en-US" dirty="0" smtClean="0">
                <a:latin typeface="Arial" pitchFamily="34" charset="0"/>
                <a:cs typeface="Times New Roman" pitchFamily="18" charset="0"/>
              </a:rPr>
              <a:t>In teaching rules and principles, define the rule then describe direct and indirect consequences when the rule is not followed. </a:t>
            </a:r>
          </a:p>
          <a:p>
            <a:pPr eaLnBrk="1" hangingPunct="1">
              <a:buFontTx/>
              <a:buChar char="•"/>
              <a:defRPr/>
            </a:pPr>
            <a:r>
              <a:rPr lang="en-US" dirty="0" smtClean="0">
                <a:latin typeface="Arial" pitchFamily="34" charset="0"/>
                <a:cs typeface="Times New Roman" pitchFamily="18" charset="0"/>
              </a:rPr>
              <a:t>In teaching a process—how something works—highlight the input, output, and main phases in the process and provide a flow chart or some similar graphic that shows how the process works.</a:t>
            </a:r>
          </a:p>
          <a:p>
            <a:pPr eaLnBrk="1" hangingPunct="1">
              <a:buFontTx/>
              <a:buChar char="•"/>
              <a:defRPr/>
            </a:pPr>
            <a:r>
              <a:rPr lang="en-US" dirty="0" smtClean="0">
                <a:latin typeface="Arial" pitchFamily="34" charset="0"/>
                <a:cs typeface="Times New Roman" pitchFamily="18" charset="0"/>
              </a:rPr>
              <a:t>In teaching a procedure—how a person does something—use a step-by-step approach, describing the whole procedure first then drilling down on the main steps of the procedure. </a:t>
            </a:r>
          </a:p>
          <a:p>
            <a:pPr eaLnBrk="1" hangingPunct="1">
              <a:defRPr/>
            </a:pPr>
            <a:endParaRPr lang="en-US" dirty="0" smtClean="0">
              <a:latin typeface="Arial" pitchFamily="34" charset="0"/>
              <a:cs typeface="Times New Roman" pitchFamily="18" charset="0"/>
            </a:endParaRPr>
          </a:p>
          <a:p>
            <a:pPr eaLnBrk="1" hangingPunct="1">
              <a:defRPr/>
            </a:pPr>
            <a:r>
              <a:rPr lang="en-US" b="1" dirty="0" smtClean="0">
                <a:latin typeface="Arial" pitchFamily="34" charset="0"/>
                <a:cs typeface="Times New Roman" pitchFamily="18" charset="0"/>
              </a:rPr>
              <a:t>Presentation Tip:</a:t>
            </a:r>
            <a:r>
              <a:rPr lang="en-US" dirty="0" smtClean="0">
                <a:latin typeface="Arial" pitchFamily="34" charset="0"/>
                <a:cs typeface="Times New Roman" pitchFamily="18" charset="0"/>
              </a:rPr>
              <a:t> </a:t>
            </a:r>
          </a:p>
          <a:p>
            <a:pPr eaLnBrk="1" hangingPunct="1">
              <a:defRPr/>
            </a:pPr>
            <a:r>
              <a:rPr lang="en-US" dirty="0" smtClean="0">
                <a:latin typeface="Arial" pitchFamily="34" charset="0"/>
                <a:cs typeface="Times New Roman" pitchFamily="18" charset="0"/>
              </a:rPr>
              <a:t>Use cues to “package” each piece of content and to help your audience take note and make the transition to new topics—for example, "And this is a critical point…"; "Here's an example of what I'm talking about"; or "Now let's look at how we apply these concepts."</a:t>
            </a:r>
          </a:p>
          <a:p>
            <a:pPr eaLnBrk="1" hangingPunct="1">
              <a:defRPr/>
            </a:pPr>
            <a:endParaRPr lang="en-US" dirty="0" smtClean="0">
              <a:latin typeface="Arial" pitchFamily="34" charset="0"/>
              <a:cs typeface="Arial" pitchFamily="34" charset="0"/>
            </a:endParaRPr>
          </a:p>
          <a:p>
            <a:pPr eaLnBrk="1" hangingPunct="1">
              <a:defRPr/>
            </a:pPr>
            <a:endParaRPr lang="en-US" dirty="0" smtClean="0">
              <a:latin typeface="Arial" pitchFamily="34" charset="0"/>
              <a:cs typeface="Arial" pitchFamily="34" charset="0"/>
            </a:endParaRPr>
          </a:p>
          <a:p>
            <a:pPr eaLnBrk="1" hangingPunct="1">
              <a:defRPr/>
            </a:pPr>
            <a:endParaRPr lang="en-US" dirty="0" smtClean="0">
              <a:latin typeface="Arial" pitchFamily="34" charset="0"/>
              <a:cs typeface="Arial" pitchFamily="34" charset="0"/>
            </a:endParaRPr>
          </a:p>
          <a:p>
            <a:pPr>
              <a:defRPr/>
            </a:pPr>
            <a:endParaRPr lang="en-US" dirty="0">
              <a:cs typeface="ＭＳ Ｐゴシック" charset="0"/>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4874B193-356E-44F1-A986-0944AC6DD2A5}" type="slidenum">
              <a:rPr lang="en-US" smtClean="0">
                <a:ea typeface="MS PGothic"/>
                <a:cs typeface="MS PGothic"/>
              </a:rPr>
              <a:pPr/>
              <a:t>6</a:t>
            </a:fld>
            <a:endParaRPr lang="en-US" dirty="0" smtClean="0">
              <a:ea typeface="MS PGothic"/>
              <a:cs typeface="MS PGothic"/>
            </a:endParaRPr>
          </a:p>
        </p:txBody>
      </p:sp>
    </p:spTree>
    <p:extLst>
      <p:ext uri="{BB962C8B-B14F-4D97-AF65-F5344CB8AC3E}">
        <p14:creationId xmlns:p14="http://schemas.microsoft.com/office/powerpoint/2010/main" val="372953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defRPr/>
            </a:pPr>
            <a:r>
              <a:rPr lang="en-US" dirty="0" smtClean="0">
                <a:latin typeface="Arial" pitchFamily="34" charset="0"/>
                <a:cs typeface="Times New Roman" pitchFamily="18" charset="0"/>
              </a:rPr>
              <a:t>Once a topic is introduced, be sure to provide examples and stories or illustrations to elaborate on and reinforce the content. Ask participants to offer their own stories or examples to help make the content “their own.”</a:t>
            </a:r>
          </a:p>
          <a:p>
            <a:pPr eaLnBrk="1" hangingPunct="1">
              <a:lnSpc>
                <a:spcPct val="90000"/>
              </a:lnSpc>
              <a:defRPr/>
            </a:pPr>
            <a:endParaRPr lang="en-US" dirty="0" smtClean="0">
              <a:latin typeface="Arial" pitchFamily="34" charset="0"/>
              <a:cs typeface="Times New Roman" pitchFamily="18" charset="0"/>
            </a:endParaRPr>
          </a:p>
          <a:p>
            <a:pPr eaLnBrk="1" hangingPunct="1">
              <a:lnSpc>
                <a:spcPct val="90000"/>
              </a:lnSpc>
              <a:defRPr/>
            </a:pPr>
            <a:r>
              <a:rPr lang="en-US" dirty="0" smtClean="0">
                <a:latin typeface="Arial" pitchFamily="34" charset="0"/>
                <a:cs typeface="Times New Roman" pitchFamily="18" charset="0"/>
              </a:rPr>
              <a:t>For graphics, use line drawings or photorealistic images whenever possible and appropriate. Do not make the common mistake of overusing clipart which may become distracting to the viewer. </a:t>
            </a:r>
          </a:p>
          <a:p>
            <a:pPr eaLnBrk="1" hangingPunct="1">
              <a:lnSpc>
                <a:spcPct val="90000"/>
              </a:lnSpc>
              <a:defRPr/>
            </a:pPr>
            <a:endParaRPr lang="en-US" dirty="0" smtClean="0">
              <a:latin typeface="Arial" pitchFamily="34" charset="0"/>
              <a:cs typeface="Times New Roman" pitchFamily="18" charset="0"/>
            </a:endParaRPr>
          </a:p>
          <a:p>
            <a:pPr eaLnBrk="1" hangingPunct="1">
              <a:lnSpc>
                <a:spcPct val="90000"/>
              </a:lnSpc>
              <a:defRPr/>
            </a:pPr>
            <a:endParaRPr lang="en-US" dirty="0" smtClean="0">
              <a:latin typeface="Arial" pitchFamily="34" charset="0"/>
              <a:cs typeface="Arial" pitchFamily="34" charset="0"/>
            </a:endParaRPr>
          </a:p>
          <a:p>
            <a:pPr eaLnBrk="1" hangingPunct="1">
              <a:lnSpc>
                <a:spcPct val="90000"/>
              </a:lnSpc>
              <a:defRPr/>
            </a:pPr>
            <a:r>
              <a:rPr lang="en-US" b="1" dirty="0" smtClean="0">
                <a:latin typeface="Arial" pitchFamily="34" charset="0"/>
                <a:cs typeface="Arial" pitchFamily="34" charset="0"/>
              </a:rPr>
              <a:t>Presentation Tip: Using the Slide Sorter:</a:t>
            </a:r>
          </a:p>
          <a:p>
            <a:pPr eaLnBrk="1" hangingPunct="1">
              <a:lnSpc>
                <a:spcPct val="90000"/>
              </a:lnSpc>
              <a:defRPr/>
            </a:pPr>
            <a:r>
              <a:rPr lang="en-US" dirty="0" smtClean="0">
                <a:latin typeface="Arial" pitchFamily="34" charset="0"/>
                <a:cs typeface="Arial" pitchFamily="34" charset="0"/>
              </a:rPr>
              <a:t>The Slide Sorter displays all the presentation slides on one screen allowing the designer to move the slide order and to edit or select slides. To use access the slide sorter, select View/Slide Sorter from the Standard Toolbar, or the icon at the bottom left corner of the screen. Use the Slide Sorter View as a storyboard to plan the slide order you will use. This is also beneficial when you use the same slide layout many times throughout your presentation. Select the slide you will commonly use, copy and past this slide as many times as needed. Using the slide sorter is also beneficial to move the order of slides when necessary.  After laying out your storyboard, delete the slide layouts you will not use. </a:t>
            </a:r>
          </a:p>
          <a:p>
            <a:pPr eaLnBrk="1" hangingPunct="1">
              <a:lnSpc>
                <a:spcPct val="90000"/>
              </a:lnSpc>
              <a:defRPr/>
            </a:pPr>
            <a:endParaRPr lang="en-US" dirty="0" smtClean="0">
              <a:latin typeface="Arial" pitchFamily="34" charset="0"/>
              <a:cs typeface="Arial" pitchFamily="34" charset="0"/>
            </a:endParaRPr>
          </a:p>
          <a:p>
            <a:pPr eaLnBrk="1" hangingPunct="1">
              <a:lnSpc>
                <a:spcPct val="90000"/>
              </a:lnSpc>
              <a:defRPr/>
            </a:pPr>
            <a:endParaRPr lang="en-US" dirty="0" smtClean="0">
              <a:latin typeface="Arial" pitchFamily="34" charset="0"/>
              <a:cs typeface="Times New Roman" pitchFamily="18" charset="0"/>
            </a:endParaRPr>
          </a:p>
          <a:p>
            <a:pPr eaLnBrk="1" hangingPunct="1">
              <a:lnSpc>
                <a:spcPct val="90000"/>
              </a:lnSpc>
              <a:defRPr/>
            </a:pPr>
            <a:endParaRPr lang="en-US" sz="1050" dirty="0" smtClean="0">
              <a:latin typeface="Arial" pitchFamily="34" charset="0"/>
              <a:cs typeface="Arial" pitchFamily="34" charset="0"/>
            </a:endParaRPr>
          </a:p>
          <a:p>
            <a:pPr>
              <a:defRPr/>
            </a:pPr>
            <a:endParaRPr lang="en-US" dirty="0">
              <a:cs typeface="ＭＳ Ｐゴシック" charset="0"/>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A7C56F49-09B2-4721-896C-552993D694ED}" type="slidenum">
              <a:rPr lang="en-US" smtClean="0">
                <a:ea typeface="MS PGothic"/>
                <a:cs typeface="MS PGothic"/>
              </a:rPr>
              <a:pPr/>
              <a:t>7</a:t>
            </a:fld>
            <a:endParaRPr lang="en-US" dirty="0" smtClean="0">
              <a:ea typeface="MS PGothic"/>
              <a:cs typeface="MS PGothic"/>
            </a:endParaRPr>
          </a:p>
        </p:txBody>
      </p:sp>
    </p:spTree>
    <p:extLst>
      <p:ext uri="{BB962C8B-B14F-4D97-AF65-F5344CB8AC3E}">
        <p14:creationId xmlns:p14="http://schemas.microsoft.com/office/powerpoint/2010/main" val="177366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cs typeface="ＭＳ Ｐゴシック" charset="0"/>
              </a:rPr>
              <a:t>After going through a few of her own slides, Jane Doe will do a recall of learning and then hand off the presentation to the next presenter, in this instance Joe Schmoe. As we know, understanding new information requires an understanding or application of existing knowledge or skills.  This is why it is important before presenting new information to try to bring to memory a relatable prior learning experience. This is different from the attention grabber in that the attention grabber is usually shocking or an exaggeration of some sort. The recall of learning is intended to get the learner thinking on past experiences and how it can be applied to this new learning event.  For example, the recall of learning in this presentation would be asking:</a:t>
            </a:r>
          </a:p>
          <a:p>
            <a:pPr>
              <a:defRPr/>
            </a:pPr>
            <a:endParaRPr lang="en-US" dirty="0" smtClean="0">
              <a:cs typeface="ＭＳ Ｐゴシック" charset="0"/>
            </a:endParaRPr>
          </a:p>
          <a:p>
            <a:pPr marL="171450" indent="-171450">
              <a:buFont typeface="Arial" pitchFamily="34" charset="0"/>
              <a:buChar char="•"/>
              <a:defRPr/>
            </a:pPr>
            <a:r>
              <a:rPr lang="en-US" dirty="0" smtClean="0">
                <a:cs typeface="ＭＳ Ｐゴシック" charset="0"/>
              </a:rPr>
              <a:t>When sitting through a presentation, what do you find helpful? </a:t>
            </a:r>
          </a:p>
          <a:p>
            <a:pPr marL="171450" indent="-171450">
              <a:buFont typeface="Arial" pitchFamily="34" charset="0"/>
              <a:buChar char="•"/>
              <a:defRPr/>
            </a:pPr>
            <a:endParaRPr lang="en-US" dirty="0" smtClean="0">
              <a:cs typeface="ＭＳ Ｐゴシック" charset="0"/>
            </a:endParaRPr>
          </a:p>
          <a:p>
            <a:pPr marL="171450" indent="-171450">
              <a:buFont typeface="Arial" pitchFamily="34" charset="0"/>
              <a:buChar char="•"/>
              <a:defRPr/>
            </a:pPr>
            <a:r>
              <a:rPr lang="en-US" dirty="0" smtClean="0">
                <a:cs typeface="ＭＳ Ｐゴシック" charset="0"/>
              </a:rPr>
              <a:t>Have you received a compliment that stands out for you after creating/delivering a presentation?  If so, what did you do, If not what could you have done better?</a:t>
            </a:r>
          </a:p>
          <a:p>
            <a:pPr marL="171450" indent="-171450">
              <a:buFont typeface="Arial" pitchFamily="34" charset="0"/>
              <a:buChar char="•"/>
              <a:defRPr/>
            </a:pPr>
            <a:endParaRPr lang="en-US" dirty="0" smtClean="0">
              <a:cs typeface="ＭＳ Ｐゴシック" charset="0"/>
            </a:endParaRPr>
          </a:p>
          <a:p>
            <a:pPr marL="171450" indent="-171450">
              <a:buFont typeface="Arial" pitchFamily="34" charset="0"/>
              <a:buChar char="•"/>
              <a:defRPr/>
            </a:pPr>
            <a:r>
              <a:rPr lang="en-US" dirty="0" smtClean="0">
                <a:cs typeface="ＭＳ Ｐゴシック" charset="0"/>
              </a:rPr>
              <a:t>Do you have any experience with creating a presentation, what would you like to learn this time around?</a:t>
            </a:r>
          </a:p>
          <a:p>
            <a:pPr>
              <a:defRPr/>
            </a:pPr>
            <a:endParaRPr lang="en-US" dirty="0">
              <a:cs typeface="ＭＳ Ｐゴシック"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3D9BE589-37E9-4309-9A35-FE492B9B0BA4}" type="slidenum">
              <a:rPr lang="en-US" smtClean="0">
                <a:ea typeface="MS PGothic"/>
                <a:cs typeface="MS PGothic"/>
              </a:rPr>
              <a:pPr/>
              <a:t>8</a:t>
            </a:fld>
            <a:endParaRPr lang="en-US" dirty="0" smtClean="0">
              <a:ea typeface="MS PGothic"/>
              <a:cs typeface="MS PGothic"/>
            </a:endParaRPr>
          </a:p>
        </p:txBody>
      </p:sp>
    </p:spTree>
    <p:extLst>
      <p:ext uri="{BB962C8B-B14F-4D97-AF65-F5344CB8AC3E}">
        <p14:creationId xmlns:p14="http://schemas.microsoft.com/office/powerpoint/2010/main" val="66273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itchFamily="34" charset="0"/>
                <a:ea typeface="MS PGothic"/>
                <a:cs typeface="Arial" pitchFamily="34" charset="0"/>
              </a:rPr>
              <a:t>After all covering all topics, close by </a:t>
            </a:r>
            <a:r>
              <a:rPr lang="en-US" dirty="0" smtClean="0">
                <a:latin typeface="Arial" pitchFamily="34" charset="0"/>
                <a:ea typeface="MS PGothic"/>
                <a:cs typeface="Times New Roman" pitchFamily="18" charset="0"/>
              </a:rPr>
              <a:t>(1) summarizing the key points—not verbatim but through rephrasing and perhaps a "one last thing to think about" anecdote—and (2) suggesting ways to apply what they have just heard to their own personal and professional lives.</a:t>
            </a:r>
            <a:r>
              <a:rPr lang="en-US" dirty="0" smtClean="0">
                <a:latin typeface="Arial" pitchFamily="34" charset="0"/>
                <a:ea typeface="MS PGothic"/>
                <a:cs typeface="Arial" pitchFamily="34" charset="0"/>
              </a:rPr>
              <a:t> Get participants to decide what they will do with the knowledge and skills they have learned. </a:t>
            </a:r>
          </a:p>
          <a:p>
            <a:endParaRPr lang="en-US" dirty="0" smtClean="0">
              <a:ea typeface="MS PGothic"/>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43F82AEF-8582-4733-BC8B-BBAB5EE05613}" type="slidenum">
              <a:rPr lang="en-US" smtClean="0">
                <a:ea typeface="MS PGothic"/>
                <a:cs typeface="MS PGothic"/>
              </a:rPr>
              <a:pPr/>
              <a:t>16</a:t>
            </a:fld>
            <a:endParaRPr lang="en-US" dirty="0" smtClean="0">
              <a:ea typeface="MS PGothic"/>
              <a:cs typeface="MS PGothic"/>
            </a:endParaRPr>
          </a:p>
        </p:txBody>
      </p:sp>
    </p:spTree>
    <p:extLst>
      <p:ext uri="{BB962C8B-B14F-4D97-AF65-F5344CB8AC3E}">
        <p14:creationId xmlns:p14="http://schemas.microsoft.com/office/powerpoint/2010/main" val="3196583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3"/>
          <a:srcRect/>
          <a:stretch>
            <a:fillRect/>
          </a:stretch>
        </p:blipFill>
        <p:spPr bwMode="auto">
          <a:xfrm>
            <a:off x="122238" y="0"/>
            <a:ext cx="1300162" cy="592138"/>
          </a:xfrm>
          <a:prstGeom prst="rect">
            <a:avLst/>
          </a:prstGeom>
          <a:noFill/>
          <a:ln w="9525">
            <a:noFill/>
            <a:miter lim="800000"/>
            <a:headEnd/>
            <a:tailEnd/>
          </a:ln>
        </p:spPr>
      </p:pic>
      <p:sp>
        <p:nvSpPr>
          <p:cNvPr id="5" name="Title 1"/>
          <p:cNvSpPr>
            <a:spLocks noGrp="1"/>
          </p:cNvSpPr>
          <p:nvPr>
            <p:ph type="ctrTitle"/>
          </p:nvPr>
        </p:nvSpPr>
        <p:spPr>
          <a:xfrm>
            <a:off x="336408" y="1955308"/>
            <a:ext cx="8384979" cy="1127128"/>
          </a:xfrm>
        </p:spPr>
        <p:txBody>
          <a:bodyPr/>
          <a:lstStyle>
            <a:lvl1pPr>
              <a:defRPr sz="2800" b="1" cap="none"/>
            </a:lvl1pPr>
          </a:lstStyle>
          <a:p>
            <a:r>
              <a:rPr lang="en-US" dirty="0" smtClean="0"/>
              <a:t>Click to edit Master title style</a:t>
            </a:r>
            <a:endParaRPr lang="en-US" dirty="0"/>
          </a:p>
        </p:txBody>
      </p:sp>
      <p:sp>
        <p:nvSpPr>
          <p:cNvPr id="6" name="Subtitle 2"/>
          <p:cNvSpPr>
            <a:spLocks noGrp="1"/>
          </p:cNvSpPr>
          <p:nvPr>
            <p:ph type="subTitle" idx="1"/>
          </p:nvPr>
        </p:nvSpPr>
        <p:spPr>
          <a:xfrm>
            <a:off x="614791" y="3227963"/>
            <a:ext cx="7895206" cy="1585378"/>
          </a:xfrm>
        </p:spPr>
        <p:txBody>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58153"/>
            <a:ext cx="8229600" cy="47140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49C1BA-D718-4283-94B2-65287DC2F9C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58153"/>
            <a:ext cx="4038600" cy="499963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58153"/>
            <a:ext cx="4038600" cy="499963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36CF6CBE-221C-46F7-ABC5-06467B078A7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Narrow" pitchFamily="34" charset="0"/>
                <a:ea typeface="MS PGothic" pitchFamily="34" charset="-128"/>
                <a:cs typeface="+mn-cs"/>
              </a:defRPr>
            </a:lvl1pPr>
          </a:lstStyle>
          <a:p>
            <a:pPr>
              <a:defRPr/>
            </a:pPr>
            <a:fld id="{DA832C00-FEAB-4AA3-AE2F-E5284F9F9E1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Lst>
  <p:hf hdr="0" ftr="0" dt="0"/>
  <p:txStyles>
    <p:titleStyle>
      <a:lvl1pPr algn="ctr" defTabSz="457200" rtl="0" eaLnBrk="0" fontAlgn="base" hangingPunct="0">
        <a:spcBef>
          <a:spcPct val="0"/>
        </a:spcBef>
        <a:spcAft>
          <a:spcPct val="0"/>
        </a:spcAft>
        <a:defRPr sz="32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3200">
          <a:solidFill>
            <a:schemeClr val="tx1"/>
          </a:solidFill>
          <a:latin typeface="Arial" charset="0"/>
          <a:ea typeface="MS PGothic" pitchFamily="34" charset="-128"/>
          <a:cs typeface="MS PGothic"/>
        </a:defRPr>
      </a:lvl2pPr>
      <a:lvl3pPr algn="ctr" defTabSz="457200" rtl="0" eaLnBrk="0" fontAlgn="base" hangingPunct="0">
        <a:spcBef>
          <a:spcPct val="0"/>
        </a:spcBef>
        <a:spcAft>
          <a:spcPct val="0"/>
        </a:spcAft>
        <a:defRPr sz="3200">
          <a:solidFill>
            <a:schemeClr val="tx1"/>
          </a:solidFill>
          <a:latin typeface="Arial" charset="0"/>
          <a:ea typeface="MS PGothic" pitchFamily="34" charset="-128"/>
          <a:cs typeface="MS PGothic"/>
        </a:defRPr>
      </a:lvl3pPr>
      <a:lvl4pPr algn="ctr" defTabSz="457200" rtl="0" eaLnBrk="0" fontAlgn="base" hangingPunct="0">
        <a:spcBef>
          <a:spcPct val="0"/>
        </a:spcBef>
        <a:spcAft>
          <a:spcPct val="0"/>
        </a:spcAft>
        <a:defRPr sz="3200">
          <a:solidFill>
            <a:schemeClr val="tx1"/>
          </a:solidFill>
          <a:latin typeface="Arial" charset="0"/>
          <a:ea typeface="MS PGothic" pitchFamily="34" charset="-128"/>
          <a:cs typeface="MS PGothic"/>
        </a:defRPr>
      </a:lvl4pPr>
      <a:lvl5pPr algn="ctr" defTabSz="457200" rtl="0" eaLnBrk="0" fontAlgn="base" hangingPunct="0">
        <a:spcBef>
          <a:spcPct val="0"/>
        </a:spcBef>
        <a:spcAft>
          <a:spcPct val="0"/>
        </a:spcAft>
        <a:defRPr sz="3200">
          <a:solidFill>
            <a:schemeClr val="tx1"/>
          </a:solidFill>
          <a:latin typeface="Arial" charset="0"/>
          <a:ea typeface="MS PGothic" pitchFamily="34" charset="-128"/>
          <a:cs typeface="MS PGothic"/>
        </a:defRPr>
      </a:lvl5pPr>
      <a:lvl6pPr marL="4572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3C6986"/>
        </a:buClr>
        <a:buFont typeface="Arial" pitchFamily="34" charset="0"/>
        <a:buChar char="•"/>
        <a:defRPr sz="24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Clr>
          <a:srgbClr val="3C6986"/>
        </a:buClr>
        <a:buFont typeface="Courier New" pitchFamily="49" charset="0"/>
        <a:buChar char="o"/>
        <a:defRPr sz="20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Clr>
          <a:srgbClr val="3C6986"/>
        </a:buClr>
        <a:buFont typeface="Arial" pitchFamily="34" charset="0"/>
        <a:buChar char="•"/>
        <a:defRPr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Clr>
          <a:srgbClr val="3C6986"/>
        </a:buClr>
        <a:buFont typeface="Courier New" pitchFamily="49" charset="0"/>
        <a:buChar char="o"/>
        <a:defRPr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Clr>
          <a:srgbClr val="3C6986"/>
        </a:buClr>
        <a:buFont typeface="Arial" pitchFamily="34" charset="0"/>
        <a:buChar char="•"/>
        <a:defRPr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mailto:kswilliams@goadelant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36408" y="1734671"/>
            <a:ext cx="8384979" cy="3469341"/>
          </a:xfrm>
        </p:spPr>
        <p:txBody>
          <a:bodyPr/>
          <a:lstStyle/>
          <a:p>
            <a:r>
              <a:rPr lang="en-US" sz="3200" dirty="0" smtClean="0">
                <a:ea typeface="MS PGothic"/>
              </a:rPr>
              <a:t>Effective Practices Webinar Series</a:t>
            </a:r>
            <a:r>
              <a:rPr lang="en-US" dirty="0" smtClean="0">
                <a:ea typeface="MS PGothic"/>
              </a:rPr>
              <a:t/>
            </a:r>
            <a:br>
              <a:rPr lang="en-US" dirty="0" smtClean="0">
                <a:ea typeface="MS PGothic"/>
              </a:rPr>
            </a:br>
            <a:r>
              <a:rPr lang="en-US" sz="2400" b="0" i="1" dirty="0" smtClean="0"/>
              <a:t>Integrating Ticket into Current </a:t>
            </a:r>
            <a:r>
              <a:rPr lang="en-US" sz="2400" b="0" i="1" dirty="0"/>
              <a:t>B</a:t>
            </a:r>
            <a:r>
              <a:rPr lang="en-US" sz="2400" b="0" i="1" dirty="0" smtClean="0"/>
              <a:t>usiness </a:t>
            </a:r>
            <a:r>
              <a:rPr lang="en-US" sz="2400" b="0" i="1" dirty="0"/>
              <a:t>M</a:t>
            </a:r>
            <a:r>
              <a:rPr lang="en-US" sz="2400" b="0" i="1" dirty="0" smtClean="0"/>
              <a:t>odels and </a:t>
            </a:r>
            <a:r>
              <a:rPr lang="en-US" sz="2400" b="0" i="1" dirty="0"/>
              <a:t>Partnering with </a:t>
            </a:r>
            <a:r>
              <a:rPr lang="en-US" sz="2400" b="0" i="1" dirty="0" smtClean="0"/>
              <a:t>Others</a:t>
            </a:r>
            <a:r>
              <a:rPr lang="en-US" sz="2000" b="0" dirty="0" smtClean="0"/>
              <a:t/>
            </a:r>
            <a:br>
              <a:rPr lang="en-US" sz="2000" b="0" dirty="0" smtClean="0"/>
            </a:br>
            <a:r>
              <a:rPr lang="en-US" sz="2000" b="0" dirty="0" smtClean="0"/>
              <a:t/>
            </a:r>
            <a:br>
              <a:rPr lang="en-US" sz="2000" b="0" dirty="0" smtClean="0"/>
            </a:br>
            <a:r>
              <a:rPr lang="en-US" sz="2400" b="0" dirty="0" smtClean="0">
                <a:ea typeface="MS PGothic"/>
              </a:rPr>
              <a:t>June </a:t>
            </a:r>
            <a:r>
              <a:rPr lang="en-US" sz="2400" b="0" dirty="0">
                <a:ea typeface="MS PGothic"/>
              </a:rPr>
              <a:t>4, </a:t>
            </a:r>
            <a:r>
              <a:rPr lang="en-US" sz="2400" b="0" dirty="0" smtClean="0">
                <a:ea typeface="MS PGothic"/>
              </a:rPr>
              <a:t>2015</a:t>
            </a:r>
            <a:endParaRPr lang="en-US" b="0" dirty="0" smtClean="0">
              <a:ea typeface="MS P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Full Time Staff</a:t>
            </a:r>
            <a:endParaRPr lang="en-US" b="1" dirty="0"/>
          </a:p>
        </p:txBody>
      </p:sp>
      <p:sp>
        <p:nvSpPr>
          <p:cNvPr id="7" name="Content Placeholder 6"/>
          <p:cNvSpPr>
            <a:spLocks noGrp="1"/>
          </p:cNvSpPr>
          <p:nvPr>
            <p:ph sz="half" idx="1"/>
          </p:nvPr>
        </p:nvSpPr>
        <p:spPr>
          <a:xfrm>
            <a:off x="4648200" y="1356717"/>
            <a:ext cx="4038600" cy="4999633"/>
          </a:xfrm>
        </p:spPr>
        <p:txBody>
          <a:bodyPr/>
          <a:lstStyle/>
          <a:p>
            <a:r>
              <a:rPr lang="en-US" sz="2000" dirty="0" smtClean="0"/>
              <a:t>Continued exploring ways to increase </a:t>
            </a:r>
            <a:r>
              <a:rPr lang="en-US" sz="2000" dirty="0"/>
              <a:t>external </a:t>
            </a:r>
            <a:r>
              <a:rPr lang="en-US" sz="2000" dirty="0" smtClean="0"/>
              <a:t>recruiting</a:t>
            </a:r>
            <a:endParaRPr lang="en-US" sz="2000" dirty="0"/>
          </a:p>
          <a:p>
            <a:r>
              <a:rPr lang="en-US" sz="2000" dirty="0" smtClean="0"/>
              <a:t>Attended job </a:t>
            </a:r>
            <a:r>
              <a:rPr lang="en-US" sz="2000" dirty="0"/>
              <a:t>development training </a:t>
            </a:r>
            <a:r>
              <a:rPr lang="en-US" sz="2000" dirty="0" smtClean="0"/>
              <a:t>provided by Human </a:t>
            </a:r>
            <a:r>
              <a:rPr lang="en-US" sz="2000" dirty="0"/>
              <a:t>Solutions </a:t>
            </a:r>
            <a:r>
              <a:rPr lang="en-US" sz="2000" dirty="0" smtClean="0"/>
              <a:t>EN in California</a:t>
            </a:r>
          </a:p>
          <a:p>
            <a:pPr lvl="1"/>
            <a:r>
              <a:rPr lang="en-US" sz="1800" dirty="0" smtClean="0"/>
              <a:t>Training focused </a:t>
            </a:r>
            <a:r>
              <a:rPr lang="en-US" sz="1800" dirty="0"/>
              <a:t>on development of </a:t>
            </a:r>
            <a:r>
              <a:rPr lang="en-US" sz="1800" dirty="0" smtClean="0"/>
              <a:t>documents</a:t>
            </a:r>
          </a:p>
          <a:p>
            <a:pPr lvl="2"/>
            <a:r>
              <a:rPr lang="en-US" sz="1600" dirty="0"/>
              <a:t>R</a:t>
            </a:r>
            <a:r>
              <a:rPr lang="en-US" sz="1600" dirty="0" smtClean="0"/>
              <a:t>esumes</a:t>
            </a:r>
            <a:r>
              <a:rPr lang="en-US" sz="1600" dirty="0"/>
              <a:t>, cover letters, etc. </a:t>
            </a:r>
            <a:endParaRPr lang="en-US" sz="1600" dirty="0" smtClean="0"/>
          </a:p>
          <a:p>
            <a:pPr lvl="2"/>
            <a:r>
              <a:rPr lang="en-US" sz="1600" dirty="0"/>
              <a:t>N</a:t>
            </a:r>
            <a:r>
              <a:rPr lang="en-US" sz="1600" dirty="0" smtClean="0"/>
              <a:t>ew </a:t>
            </a:r>
            <a:r>
              <a:rPr lang="en-US" sz="1600" dirty="0"/>
              <a:t>techniques in keeping </a:t>
            </a:r>
            <a:r>
              <a:rPr lang="en-US" sz="1600" dirty="0" smtClean="0"/>
              <a:t>individuals motivated </a:t>
            </a:r>
            <a:r>
              <a:rPr lang="en-US" sz="1600" dirty="0"/>
              <a:t>and </a:t>
            </a:r>
            <a:r>
              <a:rPr lang="en-US" sz="1600" dirty="0" smtClean="0"/>
              <a:t>organized</a:t>
            </a:r>
          </a:p>
          <a:p>
            <a:pPr lvl="2"/>
            <a:r>
              <a:rPr lang="en-US" sz="1600" dirty="0"/>
              <a:t>H</a:t>
            </a:r>
            <a:r>
              <a:rPr lang="en-US" sz="1600" dirty="0" smtClean="0"/>
              <a:t>ow </a:t>
            </a:r>
            <a:r>
              <a:rPr lang="en-US" sz="1600" dirty="0"/>
              <a:t>these techniques can be applied to virtual job </a:t>
            </a:r>
            <a:r>
              <a:rPr lang="en-US" sz="1600" dirty="0" smtClean="0"/>
              <a:t>developing </a:t>
            </a:r>
            <a:endParaRPr lang="en-US" sz="1600" dirty="0"/>
          </a:p>
          <a:p>
            <a:pPr marL="0" indent="0">
              <a:buNone/>
            </a:pPr>
            <a:endParaRPr lang="en-US" dirty="0"/>
          </a:p>
          <a:p>
            <a:endParaRPr lang="en-US"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 y="1544975"/>
            <a:ext cx="4038600" cy="4038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0"/>
          </p:nvPr>
        </p:nvSpPr>
        <p:spPr/>
        <p:txBody>
          <a:bodyPr/>
          <a:lstStyle/>
          <a:p>
            <a:pPr>
              <a:defRPr/>
            </a:pPr>
            <a:fld id="{36CF6CBE-221C-46F7-ABC5-06467B078A7D}" type="slidenum">
              <a:rPr lang="en-US" smtClean="0"/>
              <a:pPr>
                <a:defRPr/>
              </a:pPr>
              <a:t>10</a:t>
            </a:fld>
            <a:endParaRPr lang="en-US" dirty="0"/>
          </a:p>
        </p:txBody>
      </p:sp>
    </p:spTree>
    <p:extLst>
      <p:ext uri="{BB962C8B-B14F-4D97-AF65-F5344CB8AC3E}">
        <p14:creationId xmlns:p14="http://schemas.microsoft.com/office/powerpoint/2010/main" val="2311094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Recruit Ticket Holders</a:t>
            </a:r>
          </a:p>
        </p:txBody>
      </p:sp>
      <p:sp>
        <p:nvSpPr>
          <p:cNvPr id="3" name="Content Placeholder 2"/>
          <p:cNvSpPr>
            <a:spLocks noGrp="1"/>
          </p:cNvSpPr>
          <p:nvPr>
            <p:ph idx="1"/>
          </p:nvPr>
        </p:nvSpPr>
        <p:spPr/>
        <p:txBody>
          <a:bodyPr/>
          <a:lstStyle/>
          <a:p>
            <a:pPr lvl="0"/>
            <a:r>
              <a:rPr lang="en-US" dirty="0"/>
              <a:t>External </a:t>
            </a:r>
            <a:r>
              <a:rPr lang="en-US" dirty="0" smtClean="0"/>
              <a:t>Partnerships: </a:t>
            </a:r>
            <a:r>
              <a:rPr lang="en-US" dirty="0"/>
              <a:t>Community agencies serving </a:t>
            </a:r>
            <a:r>
              <a:rPr lang="en-US" dirty="0" smtClean="0"/>
              <a:t>beneficiaries</a:t>
            </a:r>
          </a:p>
          <a:p>
            <a:pPr lvl="1"/>
            <a:r>
              <a:rPr lang="en-US" dirty="0" smtClean="0"/>
              <a:t>American </a:t>
            </a:r>
            <a:r>
              <a:rPr lang="en-US" dirty="0"/>
              <a:t>Job Center </a:t>
            </a:r>
            <a:r>
              <a:rPr lang="en-US" dirty="0" smtClean="0"/>
              <a:t>(Mid Region Council of Governments EN)</a:t>
            </a:r>
          </a:p>
          <a:p>
            <a:pPr lvl="2"/>
            <a:r>
              <a:rPr lang="en-US" dirty="0" smtClean="0"/>
              <a:t>Benefits to this partnership:</a:t>
            </a:r>
          </a:p>
          <a:p>
            <a:pPr lvl="3"/>
            <a:r>
              <a:rPr lang="en-US" dirty="0"/>
              <a:t>Creates revenue stream for both </a:t>
            </a:r>
            <a:r>
              <a:rPr lang="en-US" dirty="0" smtClean="0"/>
              <a:t>agencies</a:t>
            </a:r>
            <a:endParaRPr lang="en-US" dirty="0"/>
          </a:p>
          <a:p>
            <a:pPr lvl="3"/>
            <a:r>
              <a:rPr lang="en-US" dirty="0"/>
              <a:t>Creates an additional pipeline for </a:t>
            </a:r>
            <a:r>
              <a:rPr lang="en-US" dirty="0" smtClean="0"/>
              <a:t>recruitment</a:t>
            </a:r>
            <a:endParaRPr lang="en-US" dirty="0"/>
          </a:p>
          <a:p>
            <a:pPr lvl="3"/>
            <a:r>
              <a:rPr lang="en-US" dirty="0"/>
              <a:t>Affords additional resources for both </a:t>
            </a:r>
            <a:r>
              <a:rPr lang="en-US" dirty="0" smtClean="0"/>
              <a:t>agencies</a:t>
            </a:r>
            <a:endParaRPr lang="en-US" dirty="0"/>
          </a:p>
          <a:p>
            <a:pPr lvl="3"/>
            <a:r>
              <a:rPr lang="en-US" dirty="0"/>
              <a:t>Provides specific services for individuals with </a:t>
            </a:r>
            <a:r>
              <a:rPr lang="en-US" dirty="0" smtClean="0"/>
              <a:t>disabilities</a:t>
            </a:r>
            <a:endParaRPr lang="en-US" dirty="0"/>
          </a:p>
          <a:p>
            <a:pPr lvl="3"/>
            <a:r>
              <a:rPr lang="en-US" dirty="0"/>
              <a:t>Dedicated staff for the purpose of </a:t>
            </a:r>
            <a:r>
              <a:rPr lang="en-US" dirty="0" smtClean="0"/>
              <a:t>Ticket program</a:t>
            </a:r>
            <a:endParaRPr lang="en-US" dirty="0"/>
          </a:p>
          <a:p>
            <a:pPr lvl="3"/>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pPr>
              <a:defRPr/>
            </a:pPr>
            <a:fld id="{EC49C1BA-D718-4283-94B2-65287DC2F9CB}" type="slidenum">
              <a:rPr lang="en-US" smtClean="0"/>
              <a:pPr>
                <a:defRPr/>
              </a:pPr>
              <a:t>11</a:t>
            </a:fld>
            <a:endParaRPr lang="en-US" dirty="0"/>
          </a:p>
        </p:txBody>
      </p:sp>
    </p:spTree>
    <p:extLst>
      <p:ext uri="{BB962C8B-B14F-4D97-AF65-F5344CB8AC3E}">
        <p14:creationId xmlns:p14="http://schemas.microsoft.com/office/powerpoint/2010/main" val="3471652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Recruit Ticket </a:t>
            </a:r>
            <a:r>
              <a:rPr lang="en-US" b="1" dirty="0" smtClean="0"/>
              <a:t>Holders</a:t>
            </a:r>
            <a:endParaRPr lang="en-US" b="1" dirty="0"/>
          </a:p>
        </p:txBody>
      </p:sp>
      <p:sp>
        <p:nvSpPr>
          <p:cNvPr id="3" name="Content Placeholder 2"/>
          <p:cNvSpPr>
            <a:spLocks noGrp="1"/>
          </p:cNvSpPr>
          <p:nvPr>
            <p:ph idx="1"/>
          </p:nvPr>
        </p:nvSpPr>
        <p:spPr/>
        <p:txBody>
          <a:bodyPr/>
          <a:lstStyle/>
          <a:p>
            <a:pPr lvl="0"/>
            <a:r>
              <a:rPr lang="en-US" dirty="0"/>
              <a:t>Internal: Programs </a:t>
            </a:r>
            <a:r>
              <a:rPr lang="en-US" dirty="0" smtClean="0"/>
              <a:t>Adelante </a:t>
            </a:r>
            <a:r>
              <a:rPr lang="en-US" dirty="0"/>
              <a:t>had in place</a:t>
            </a:r>
          </a:p>
          <a:p>
            <a:pPr lvl="1"/>
            <a:r>
              <a:rPr lang="en-US" dirty="0"/>
              <a:t>Supported Employment </a:t>
            </a:r>
            <a:r>
              <a:rPr lang="en-US" dirty="0" smtClean="0"/>
              <a:t>Program</a:t>
            </a:r>
          </a:p>
          <a:p>
            <a:pPr lvl="2"/>
            <a:r>
              <a:rPr lang="en-US" dirty="0" smtClean="0"/>
              <a:t>Screening to identify </a:t>
            </a:r>
            <a:r>
              <a:rPr lang="en-US" dirty="0"/>
              <a:t>those </a:t>
            </a:r>
            <a:r>
              <a:rPr lang="en-US" dirty="0" smtClean="0"/>
              <a:t>who fit Ticket program with potential </a:t>
            </a:r>
            <a:r>
              <a:rPr lang="en-US" dirty="0"/>
              <a:t>to result in </a:t>
            </a:r>
            <a:r>
              <a:rPr lang="en-US" dirty="0" smtClean="0"/>
              <a:t>Partnership </a:t>
            </a:r>
            <a:r>
              <a:rPr lang="en-US" dirty="0"/>
              <a:t>Plus </a:t>
            </a:r>
            <a:r>
              <a:rPr lang="en-US" dirty="0" smtClean="0"/>
              <a:t>handoff</a:t>
            </a:r>
            <a:r>
              <a:rPr lang="en-US" dirty="0"/>
              <a:t>.  </a:t>
            </a:r>
            <a:endParaRPr lang="en-US" dirty="0" smtClean="0"/>
          </a:p>
          <a:p>
            <a:pPr lvl="2"/>
            <a:r>
              <a:rPr lang="en-US" dirty="0" smtClean="0"/>
              <a:t>Used Ticket staff </a:t>
            </a:r>
            <a:r>
              <a:rPr lang="en-US" dirty="0"/>
              <a:t>to place these individuals in </a:t>
            </a:r>
            <a:r>
              <a:rPr lang="en-US" dirty="0" smtClean="0"/>
              <a:t>employment</a:t>
            </a:r>
          </a:p>
          <a:p>
            <a:pPr lvl="2"/>
            <a:r>
              <a:rPr lang="en-US" dirty="0" smtClean="0"/>
              <a:t>After 90 day VR closure, developed IWP and </a:t>
            </a:r>
            <a:r>
              <a:rPr lang="en-US" dirty="0"/>
              <a:t>submitted for ticket assignment under Partnership </a:t>
            </a:r>
            <a:r>
              <a:rPr lang="en-US" dirty="0" smtClean="0"/>
              <a:t>Plus</a:t>
            </a:r>
          </a:p>
          <a:p>
            <a:pPr lvl="3"/>
            <a:r>
              <a:rPr lang="en-US" dirty="0" smtClean="0"/>
              <a:t>Supplements revenue </a:t>
            </a:r>
            <a:r>
              <a:rPr lang="en-US" dirty="0"/>
              <a:t>while creating  potential for longer term revenue under Partnership </a:t>
            </a:r>
            <a:r>
              <a:rPr lang="en-US" dirty="0" smtClean="0"/>
              <a:t>Plus</a:t>
            </a:r>
            <a:endParaRPr lang="en-US" dirty="0"/>
          </a:p>
          <a:p>
            <a:pPr lvl="3"/>
            <a:r>
              <a:rPr lang="en-US" dirty="0" smtClean="0"/>
              <a:t>Supported </a:t>
            </a:r>
            <a:r>
              <a:rPr lang="en-US" dirty="0"/>
              <a:t>E</a:t>
            </a:r>
            <a:r>
              <a:rPr lang="en-US" dirty="0" smtClean="0"/>
              <a:t>mployment </a:t>
            </a:r>
            <a:r>
              <a:rPr lang="en-US" dirty="0"/>
              <a:t>program </a:t>
            </a:r>
            <a:r>
              <a:rPr lang="en-US" dirty="0" smtClean="0"/>
              <a:t>can now bring </a:t>
            </a:r>
            <a:r>
              <a:rPr lang="en-US" dirty="0"/>
              <a:t>in more </a:t>
            </a:r>
            <a:r>
              <a:rPr lang="en-US" dirty="0" smtClean="0"/>
              <a:t>referrals</a:t>
            </a:r>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pPr>
              <a:defRPr/>
            </a:pPr>
            <a:fld id="{EC49C1BA-D718-4283-94B2-65287DC2F9CB}" type="slidenum">
              <a:rPr lang="en-US" smtClean="0"/>
              <a:pPr>
                <a:defRPr/>
              </a:pPr>
              <a:t>12</a:t>
            </a:fld>
            <a:endParaRPr lang="en-US" dirty="0"/>
          </a:p>
        </p:txBody>
      </p:sp>
    </p:spTree>
    <p:extLst>
      <p:ext uri="{BB962C8B-B14F-4D97-AF65-F5344CB8AC3E}">
        <p14:creationId xmlns:p14="http://schemas.microsoft.com/office/powerpoint/2010/main" val="2704193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 Work </a:t>
            </a:r>
            <a:r>
              <a:rPr lang="en-US" b="1" dirty="0" smtClean="0"/>
              <a:t/>
            </a:r>
            <a:br>
              <a:rPr lang="en-US" b="1" dirty="0" smtClean="0"/>
            </a:br>
            <a:r>
              <a:rPr lang="en-US" b="1" dirty="0" smtClean="0"/>
              <a:t>Incentives </a:t>
            </a:r>
            <a:r>
              <a:rPr lang="en-US" b="1" dirty="0"/>
              <a:t>Coordinator </a:t>
            </a:r>
            <a:r>
              <a:rPr lang="en-US" b="1" dirty="0" smtClean="0"/>
              <a:t>(CWIC)</a:t>
            </a:r>
            <a:endParaRPr lang="en-US" b="1" dirty="0"/>
          </a:p>
        </p:txBody>
      </p:sp>
      <p:sp>
        <p:nvSpPr>
          <p:cNvPr id="3" name="Content Placeholder 2"/>
          <p:cNvSpPr>
            <a:spLocks noGrp="1"/>
          </p:cNvSpPr>
          <p:nvPr>
            <p:ph idx="1"/>
          </p:nvPr>
        </p:nvSpPr>
        <p:spPr/>
        <p:txBody>
          <a:bodyPr/>
          <a:lstStyle/>
          <a:p>
            <a:r>
              <a:rPr lang="en-US" dirty="0"/>
              <a:t>Ticket to Work </a:t>
            </a:r>
            <a:r>
              <a:rPr lang="en-US" dirty="0" smtClean="0"/>
              <a:t>Program </a:t>
            </a:r>
            <a:r>
              <a:rPr lang="en-US" dirty="0"/>
              <a:t>A</a:t>
            </a:r>
            <a:r>
              <a:rPr lang="en-US" dirty="0" smtClean="0"/>
              <a:t>dministrator attended CWIC training </a:t>
            </a:r>
            <a:r>
              <a:rPr lang="en-US" dirty="0"/>
              <a:t>provided through Virginia Commonwealth </a:t>
            </a:r>
            <a:r>
              <a:rPr lang="en-US" dirty="0" smtClean="0"/>
              <a:t>University</a:t>
            </a:r>
          </a:p>
          <a:p>
            <a:pPr marL="0" indent="0">
              <a:buNone/>
            </a:pPr>
            <a:endParaRPr lang="en-US" dirty="0" smtClean="0"/>
          </a:p>
          <a:p>
            <a:r>
              <a:rPr lang="en-US" dirty="0" smtClean="0"/>
              <a:t>Provides the ability to educate </a:t>
            </a:r>
            <a:r>
              <a:rPr lang="en-US" dirty="0"/>
              <a:t>T</a:t>
            </a:r>
            <a:r>
              <a:rPr lang="en-US" dirty="0" smtClean="0"/>
              <a:t>icket </a:t>
            </a:r>
            <a:r>
              <a:rPr lang="en-US" dirty="0"/>
              <a:t>H</a:t>
            </a:r>
            <a:r>
              <a:rPr lang="en-US" dirty="0" smtClean="0"/>
              <a:t>olders </a:t>
            </a:r>
            <a:r>
              <a:rPr lang="en-US" dirty="0"/>
              <a:t>on the advantages of going to work and </a:t>
            </a:r>
            <a:r>
              <a:rPr lang="en-US" dirty="0" smtClean="0"/>
              <a:t>the availability of  </a:t>
            </a:r>
            <a:r>
              <a:rPr lang="en-US" dirty="0"/>
              <a:t>special work incentives </a:t>
            </a:r>
            <a:r>
              <a:rPr lang="en-US" dirty="0" smtClean="0"/>
              <a:t>to </a:t>
            </a:r>
            <a:r>
              <a:rPr lang="en-US" dirty="0"/>
              <a:t>support their efforts during this transition</a:t>
            </a:r>
          </a:p>
        </p:txBody>
      </p:sp>
      <p:sp>
        <p:nvSpPr>
          <p:cNvPr id="4" name="Slide Number Placeholder 3"/>
          <p:cNvSpPr>
            <a:spLocks noGrp="1"/>
          </p:cNvSpPr>
          <p:nvPr>
            <p:ph type="sldNum" sz="quarter" idx="10"/>
          </p:nvPr>
        </p:nvSpPr>
        <p:spPr/>
        <p:txBody>
          <a:bodyPr/>
          <a:lstStyle/>
          <a:p>
            <a:pPr>
              <a:defRPr/>
            </a:pPr>
            <a:fld id="{EC49C1BA-D718-4283-94B2-65287DC2F9CB}" type="slidenum">
              <a:rPr lang="en-US" smtClean="0"/>
              <a:pPr>
                <a:defRPr/>
              </a:pPr>
              <a:t>13</a:t>
            </a:fld>
            <a:endParaRPr lang="en-US" dirty="0"/>
          </a:p>
        </p:txBody>
      </p:sp>
    </p:spTree>
    <p:extLst>
      <p:ext uri="{BB962C8B-B14F-4D97-AF65-F5344CB8AC3E}">
        <p14:creationId xmlns:p14="http://schemas.microsoft.com/office/powerpoint/2010/main" val="3330822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Partnership Plus</a:t>
            </a:r>
            <a:endParaRPr lang="en-US" b="1" dirty="0"/>
          </a:p>
        </p:txBody>
      </p:sp>
      <p:sp>
        <p:nvSpPr>
          <p:cNvPr id="3" name="Content Placeholder 2"/>
          <p:cNvSpPr>
            <a:spLocks noGrp="1"/>
          </p:cNvSpPr>
          <p:nvPr>
            <p:ph idx="1"/>
          </p:nvPr>
        </p:nvSpPr>
        <p:spPr/>
        <p:txBody>
          <a:bodyPr/>
          <a:lstStyle/>
          <a:p>
            <a:pPr marL="0" indent="0">
              <a:buNone/>
            </a:pPr>
            <a:r>
              <a:rPr lang="en-US" dirty="0" smtClean="0"/>
              <a:t>Collaboration of the NM State Vocational Rehabilitation (VR) agency and Adelante in the development of Partnership Plus agreement </a:t>
            </a:r>
          </a:p>
          <a:p>
            <a:pPr lvl="1"/>
            <a:r>
              <a:rPr lang="en-US" dirty="0" smtClean="0"/>
              <a:t>Partnership Plus handoffs</a:t>
            </a:r>
            <a:endParaRPr lang="en-US" dirty="0"/>
          </a:p>
          <a:p>
            <a:pPr lvl="1"/>
            <a:r>
              <a:rPr lang="en-US" dirty="0" smtClean="0"/>
              <a:t>Phase 2 and Outcome payments</a:t>
            </a:r>
          </a:p>
          <a:p>
            <a:pPr marL="457200" lvl="1" inden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EC49C1BA-D718-4283-94B2-65287DC2F9CB}" type="slidenum">
              <a:rPr lang="en-US" smtClean="0"/>
              <a:pPr>
                <a:defRPr/>
              </a:pPr>
              <a:t>14</a:t>
            </a:fld>
            <a:endParaRPr lang="en-US" dirty="0"/>
          </a:p>
        </p:txBody>
      </p:sp>
    </p:spTree>
    <p:extLst>
      <p:ext uri="{BB962C8B-B14F-4D97-AF65-F5344CB8AC3E}">
        <p14:creationId xmlns:p14="http://schemas.microsoft.com/office/powerpoint/2010/main" val="943868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Successes</a:t>
            </a:r>
            <a:endParaRPr lang="en-US" b="1" dirty="0"/>
          </a:p>
        </p:txBody>
      </p:sp>
      <p:sp>
        <p:nvSpPr>
          <p:cNvPr id="3" name="Content Placeholder 2"/>
          <p:cNvSpPr>
            <a:spLocks noGrp="1"/>
          </p:cNvSpPr>
          <p:nvPr>
            <p:ph idx="1"/>
          </p:nvPr>
        </p:nvSpPr>
        <p:spPr/>
        <p:txBody>
          <a:bodyPr/>
          <a:lstStyle/>
          <a:p>
            <a:r>
              <a:rPr lang="en-US" dirty="0" smtClean="0"/>
              <a:t>Adelante </a:t>
            </a:r>
            <a:r>
              <a:rPr lang="en-US" dirty="0"/>
              <a:t>and </a:t>
            </a:r>
            <a:r>
              <a:rPr lang="en-US" dirty="0" smtClean="0"/>
              <a:t>partnering </a:t>
            </a:r>
            <a:r>
              <a:rPr lang="en-US" dirty="0"/>
              <a:t>American Job Center </a:t>
            </a:r>
            <a:r>
              <a:rPr lang="en-US" dirty="0" smtClean="0"/>
              <a:t>realizing </a:t>
            </a:r>
            <a:r>
              <a:rPr lang="en-US" dirty="0"/>
              <a:t>shared </a:t>
            </a:r>
            <a:r>
              <a:rPr lang="en-US" dirty="0" smtClean="0"/>
              <a:t>revenue - both Ticket </a:t>
            </a:r>
            <a:r>
              <a:rPr lang="en-US" dirty="0"/>
              <a:t>programs continue to </a:t>
            </a:r>
            <a:r>
              <a:rPr lang="en-US" dirty="0" smtClean="0"/>
              <a:t>grow </a:t>
            </a:r>
          </a:p>
          <a:p>
            <a:endParaRPr lang="en-US" dirty="0" smtClean="0"/>
          </a:p>
          <a:p>
            <a:r>
              <a:rPr lang="en-US" dirty="0" smtClean="0"/>
              <a:t>Expansion of services areas in July </a:t>
            </a:r>
            <a:r>
              <a:rPr lang="en-US" dirty="0"/>
              <a:t>2013 </a:t>
            </a:r>
            <a:r>
              <a:rPr lang="en-US" dirty="0" smtClean="0"/>
              <a:t>to </a:t>
            </a:r>
            <a:r>
              <a:rPr lang="en-US" dirty="0"/>
              <a:t>cover 6 additional </a:t>
            </a:r>
            <a:r>
              <a:rPr lang="en-US" dirty="0" smtClean="0"/>
              <a:t>states: Arizona</a:t>
            </a:r>
            <a:r>
              <a:rPr lang="en-US" dirty="0"/>
              <a:t>, Texas, Colorado, Utah, Nevada, and </a:t>
            </a:r>
            <a:r>
              <a:rPr lang="en-US" dirty="0" smtClean="0"/>
              <a:t>California</a:t>
            </a:r>
          </a:p>
          <a:p>
            <a:pPr lvl="1"/>
            <a:r>
              <a:rPr lang="en-US" dirty="0"/>
              <a:t>V</a:t>
            </a:r>
            <a:r>
              <a:rPr lang="en-US" dirty="0" smtClean="0"/>
              <a:t>irtual </a:t>
            </a:r>
            <a:r>
              <a:rPr lang="en-US" dirty="0"/>
              <a:t>job development services </a:t>
            </a:r>
            <a:r>
              <a:rPr lang="en-US" dirty="0" smtClean="0"/>
              <a:t>are available in </a:t>
            </a:r>
            <a:r>
              <a:rPr lang="en-US" dirty="0"/>
              <a:t>each of these </a:t>
            </a:r>
            <a:r>
              <a:rPr lang="en-US" dirty="0" smtClean="0"/>
              <a:t>states </a:t>
            </a:r>
            <a:r>
              <a:rPr lang="en-US" sz="1400" dirty="0" smtClean="0"/>
              <a:t>*The </a:t>
            </a:r>
            <a:r>
              <a:rPr lang="en-US" sz="1400" dirty="0"/>
              <a:t>process that Adelante </a:t>
            </a:r>
            <a:r>
              <a:rPr lang="en-US" sz="1400" dirty="0" smtClean="0"/>
              <a:t>uses was </a:t>
            </a:r>
            <a:r>
              <a:rPr lang="en-US" sz="1400" dirty="0"/>
              <a:t>developed by Human </a:t>
            </a:r>
            <a:r>
              <a:rPr lang="en-US" sz="1400" dirty="0" smtClean="0"/>
              <a:t>Solutions* </a:t>
            </a:r>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EC49C1BA-D718-4283-94B2-65287DC2F9CB}" type="slidenum">
              <a:rPr lang="en-US" smtClean="0"/>
              <a:pPr>
                <a:defRPr/>
              </a:pPr>
              <a:t>15</a:t>
            </a:fld>
            <a:endParaRPr lang="en-US" dirty="0"/>
          </a:p>
        </p:txBody>
      </p:sp>
    </p:spTree>
    <p:extLst>
      <p:ext uri="{BB962C8B-B14F-4D97-AF65-F5344CB8AC3E}">
        <p14:creationId xmlns:p14="http://schemas.microsoft.com/office/powerpoint/2010/main" val="2398538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dirty="0" smtClean="0">
                <a:ea typeface="MS PGothic"/>
              </a:rPr>
              <a:t>Approaches to consider </a:t>
            </a:r>
          </a:p>
        </p:txBody>
      </p:sp>
      <p:sp>
        <p:nvSpPr>
          <p:cNvPr id="3" name="Content Placeholder 2"/>
          <p:cNvSpPr>
            <a:spLocks noGrp="1"/>
          </p:cNvSpPr>
          <p:nvPr>
            <p:ph idx="1"/>
          </p:nvPr>
        </p:nvSpPr>
        <p:spPr/>
        <p:txBody>
          <a:bodyPr/>
          <a:lstStyle/>
          <a:p>
            <a:pPr lvl="1">
              <a:spcBef>
                <a:spcPct val="30000"/>
              </a:spcBef>
              <a:buClr>
                <a:schemeClr val="accent6"/>
              </a:buClr>
              <a:buFont typeface="Wingdings" panose="05000000000000000000" pitchFamily="2" charset="2"/>
              <a:buChar char="ü"/>
              <a:defRPr/>
            </a:pPr>
            <a:r>
              <a:rPr lang="en-US" sz="2400" dirty="0" smtClean="0">
                <a:cs typeface="Times New Roman" pitchFamily="18" charset="0"/>
              </a:rPr>
              <a:t> Borrowing staff time initially slowly transition to dedicated staff</a:t>
            </a:r>
          </a:p>
          <a:p>
            <a:pPr lvl="1">
              <a:spcBef>
                <a:spcPct val="30000"/>
              </a:spcBef>
              <a:buClr>
                <a:schemeClr val="accent6"/>
              </a:buClr>
              <a:buFont typeface="Wingdings" panose="05000000000000000000" pitchFamily="2" charset="2"/>
              <a:buChar char="ü"/>
              <a:defRPr/>
            </a:pPr>
            <a:endParaRPr lang="en-US" sz="1000" dirty="0" smtClean="0">
              <a:cs typeface="Times New Roman" pitchFamily="18" charset="0"/>
            </a:endParaRPr>
          </a:p>
          <a:p>
            <a:pPr lvl="1">
              <a:spcBef>
                <a:spcPct val="30000"/>
              </a:spcBef>
              <a:buClr>
                <a:schemeClr val="accent6"/>
              </a:buClr>
              <a:buFont typeface="Wingdings" panose="05000000000000000000" pitchFamily="2" charset="2"/>
              <a:buChar char="ü"/>
              <a:defRPr/>
            </a:pPr>
            <a:r>
              <a:rPr lang="en-US" sz="2400" dirty="0" smtClean="0">
                <a:cs typeface="Times New Roman" pitchFamily="18" charset="0"/>
              </a:rPr>
              <a:t> Internal and external recruitment and placement</a:t>
            </a:r>
          </a:p>
          <a:p>
            <a:pPr lvl="1">
              <a:spcBef>
                <a:spcPct val="30000"/>
              </a:spcBef>
              <a:buClr>
                <a:schemeClr val="accent6"/>
              </a:buClr>
              <a:buFont typeface="Wingdings" panose="05000000000000000000" pitchFamily="2" charset="2"/>
              <a:buChar char="ü"/>
              <a:defRPr/>
            </a:pPr>
            <a:endParaRPr lang="en-US" sz="1000" dirty="0" smtClean="0">
              <a:cs typeface="Times New Roman" pitchFamily="18" charset="0"/>
            </a:endParaRPr>
          </a:p>
          <a:p>
            <a:pPr lvl="1">
              <a:spcBef>
                <a:spcPct val="30000"/>
              </a:spcBef>
              <a:buClr>
                <a:schemeClr val="accent6"/>
              </a:buClr>
              <a:buFont typeface="Wingdings" panose="05000000000000000000" pitchFamily="2" charset="2"/>
              <a:buChar char="ü"/>
              <a:defRPr/>
            </a:pPr>
            <a:r>
              <a:rPr lang="en-US" sz="2400" dirty="0" smtClean="0">
                <a:cs typeface="Times New Roman" pitchFamily="18" charset="0"/>
              </a:rPr>
              <a:t> Diversification through community partners</a:t>
            </a:r>
          </a:p>
          <a:p>
            <a:pPr marL="457200" lvl="1" indent="0">
              <a:spcBef>
                <a:spcPct val="30000"/>
              </a:spcBef>
              <a:buClrTx/>
              <a:buFont typeface="Courier New" pitchFamily="49" charset="0"/>
              <a:buNone/>
              <a:defRPr/>
            </a:pPr>
            <a:endParaRPr lang="en-US" dirty="0" smtClean="0">
              <a:cs typeface="Times New Roman" pitchFamily="18" charset="0"/>
            </a:endParaRPr>
          </a:p>
          <a:p>
            <a:pPr marL="457200" lvl="1" indent="0">
              <a:spcBef>
                <a:spcPct val="30000"/>
              </a:spcBef>
              <a:buClrTx/>
              <a:buFont typeface="Courier New" pitchFamily="49" charset="0"/>
              <a:buNone/>
              <a:defRPr/>
            </a:pPr>
            <a:endParaRPr lang="en-US" dirty="0" smtClean="0">
              <a:cs typeface="Arial" pitchFamily="34" charset="0"/>
            </a:endParaRPr>
          </a:p>
        </p:txBody>
      </p:sp>
      <p:sp>
        <p:nvSpPr>
          <p:cNvPr id="21508" name="Slide Number Placeholder 3"/>
          <p:cNvSpPr>
            <a:spLocks noGrp="1"/>
          </p:cNvSpPr>
          <p:nvPr>
            <p:ph type="sldNum" sz="quarter" idx="10"/>
          </p:nvPr>
        </p:nvSpPr>
        <p:spPr bwMode="auto">
          <a:noFill/>
          <a:ln>
            <a:miter lim="800000"/>
            <a:headEnd/>
            <a:tailEnd/>
          </a:ln>
        </p:spPr>
        <p:txBody>
          <a:bodyPr/>
          <a:lstStyle/>
          <a:p>
            <a:fld id="{AD373225-21BA-455A-8A13-4C5B75133D63}" type="slidenum">
              <a:rPr lang="en-US" smtClean="0">
                <a:ea typeface="MS PGothic"/>
                <a:cs typeface="MS PGothic"/>
              </a:rPr>
              <a:pPr/>
              <a:t>16</a:t>
            </a:fld>
            <a:endParaRPr lang="en-US" dirty="0" smtClean="0">
              <a:ea typeface="MS PGothic"/>
              <a:cs typeface="MS PGothic"/>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Additional Marketing through website</a:t>
            </a:r>
            <a:endParaRPr lang="en-US" sz="2800" b="1" dirty="0"/>
          </a:p>
        </p:txBody>
      </p:sp>
      <p:sp>
        <p:nvSpPr>
          <p:cNvPr id="4" name="Slide Number Placeholder 3"/>
          <p:cNvSpPr>
            <a:spLocks noGrp="1"/>
          </p:cNvSpPr>
          <p:nvPr>
            <p:ph type="sldNum" sz="quarter" idx="10"/>
          </p:nvPr>
        </p:nvSpPr>
        <p:spPr/>
        <p:txBody>
          <a:bodyPr/>
          <a:lstStyle/>
          <a:p>
            <a:pPr>
              <a:defRPr/>
            </a:pPr>
            <a:fld id="{EC49C1BA-D718-4283-94B2-65287DC2F9CB}" type="slidenum">
              <a:rPr lang="en-US" smtClean="0"/>
              <a:pPr>
                <a:defRPr/>
              </a:pPr>
              <a:t>17</a:t>
            </a:fld>
            <a:endParaRPr lang="en-US" dirty="0"/>
          </a:p>
        </p:txBody>
      </p:sp>
      <p:pic>
        <p:nvPicPr>
          <p:cNvPr id="1026" name="Picture 2" descr="C:\Users\kswilliams\Desktop\TTW Website materials\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7506"/>
            <a:ext cx="9144000" cy="512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160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Screen shot 2012-11-20 at 1.55.40 PM.png"/>
          <p:cNvPicPr>
            <a:picLocks noChangeAspect="1"/>
          </p:cNvPicPr>
          <p:nvPr/>
        </p:nvPicPr>
        <p:blipFill>
          <a:blip r:embed="rId3"/>
          <a:srcRect l="4419" r="8119"/>
          <a:stretch>
            <a:fillRect/>
          </a:stretch>
        </p:blipFill>
        <p:spPr bwMode="auto">
          <a:xfrm>
            <a:off x="3023435" y="3665250"/>
            <a:ext cx="3341506" cy="3002438"/>
          </a:xfrm>
          <a:prstGeom prst="rect">
            <a:avLst/>
          </a:prstGeom>
          <a:noFill/>
          <a:ln w="9525">
            <a:noFill/>
            <a:miter lim="800000"/>
            <a:headEnd/>
            <a:tailEnd/>
          </a:ln>
        </p:spPr>
      </p:pic>
      <p:sp>
        <p:nvSpPr>
          <p:cNvPr id="24579" name="Title 1"/>
          <p:cNvSpPr>
            <a:spLocks noGrp="1"/>
          </p:cNvSpPr>
          <p:nvPr>
            <p:ph type="title"/>
          </p:nvPr>
        </p:nvSpPr>
        <p:spPr/>
        <p:txBody>
          <a:bodyPr/>
          <a:lstStyle/>
          <a:p>
            <a:r>
              <a:rPr lang="en-US" b="1" dirty="0" smtClean="0">
                <a:ea typeface="MS PGothic"/>
              </a:rPr>
              <a:t>Comments or Questions?</a:t>
            </a:r>
          </a:p>
        </p:txBody>
      </p:sp>
      <p:sp>
        <p:nvSpPr>
          <p:cNvPr id="24580" name="Content Placeholder 2"/>
          <p:cNvSpPr>
            <a:spLocks noGrp="1"/>
          </p:cNvSpPr>
          <p:nvPr>
            <p:ph sz="half" idx="1"/>
          </p:nvPr>
        </p:nvSpPr>
        <p:spPr>
          <a:xfrm>
            <a:off x="457200" y="1449384"/>
            <a:ext cx="8054788" cy="1909482"/>
          </a:xfrm>
        </p:spPr>
        <p:txBody>
          <a:bodyPr/>
          <a:lstStyle/>
          <a:p>
            <a:pPr marL="400050" lvl="1" indent="0" algn="ctr">
              <a:buNone/>
            </a:pPr>
            <a:r>
              <a:rPr lang="en-US" sz="2800" b="1" dirty="0" smtClean="0">
                <a:ea typeface="MS PGothic"/>
              </a:rPr>
              <a:t>Ken Williams</a:t>
            </a:r>
            <a:r>
              <a:rPr lang="en-US" b="1" dirty="0" smtClean="0">
                <a:ea typeface="MS PGothic"/>
              </a:rPr>
              <a:t/>
            </a:r>
            <a:br>
              <a:rPr lang="en-US" b="1" dirty="0" smtClean="0">
                <a:ea typeface="MS PGothic"/>
              </a:rPr>
            </a:br>
            <a:r>
              <a:rPr lang="en-US" dirty="0" smtClean="0">
                <a:ea typeface="MS PGothic"/>
              </a:rPr>
              <a:t>Ticket to Work</a:t>
            </a:r>
          </a:p>
          <a:p>
            <a:pPr marL="400050" lvl="1" indent="0" algn="ctr">
              <a:buNone/>
            </a:pPr>
            <a:r>
              <a:rPr lang="en-US" dirty="0" smtClean="0">
                <a:ea typeface="MS PGothic"/>
              </a:rPr>
              <a:t>Program Manager</a:t>
            </a:r>
            <a:br>
              <a:rPr lang="en-US" dirty="0" smtClean="0">
                <a:ea typeface="MS PGothic"/>
              </a:rPr>
            </a:br>
            <a:r>
              <a:rPr lang="en-US" dirty="0" err="1" smtClean="0">
                <a:ea typeface="MS PGothic"/>
              </a:rPr>
              <a:t>Adelante</a:t>
            </a:r>
            <a:r>
              <a:rPr lang="en-US" dirty="0" smtClean="0">
                <a:ea typeface="MS PGothic"/>
              </a:rPr>
              <a:t> Development Center</a:t>
            </a:r>
            <a:br>
              <a:rPr lang="en-US" dirty="0" smtClean="0">
                <a:ea typeface="MS PGothic"/>
              </a:rPr>
            </a:br>
            <a:r>
              <a:rPr lang="en-US" dirty="0" smtClean="0">
                <a:hlinkClick r:id="rId4"/>
              </a:rPr>
              <a:t>kswilliams@goadelante.org</a:t>
            </a:r>
            <a:r>
              <a:rPr lang="en-US" dirty="0" smtClean="0"/>
              <a:t> </a:t>
            </a:r>
            <a:r>
              <a:rPr lang="en-US" u="sng" dirty="0" smtClean="0">
                <a:solidFill>
                  <a:srgbClr val="3366FF"/>
                </a:solidFill>
                <a:ea typeface="MS PGothic"/>
              </a:rPr>
              <a:t/>
            </a:r>
            <a:br>
              <a:rPr lang="en-US" u="sng" dirty="0" smtClean="0">
                <a:solidFill>
                  <a:srgbClr val="3366FF"/>
                </a:solidFill>
                <a:ea typeface="MS PGothic"/>
              </a:rPr>
            </a:br>
            <a:r>
              <a:rPr lang="en-US" dirty="0" smtClean="0"/>
              <a:t>(505) 341-7131 </a:t>
            </a:r>
            <a:endParaRPr lang="en-US" dirty="0" smtClean="0">
              <a:ea typeface="MS PGothic"/>
            </a:endParaRPr>
          </a:p>
        </p:txBody>
      </p:sp>
      <p:sp>
        <p:nvSpPr>
          <p:cNvPr id="24581" name="Slide Number Placeholder 3"/>
          <p:cNvSpPr>
            <a:spLocks noGrp="1"/>
          </p:cNvSpPr>
          <p:nvPr>
            <p:ph type="sldNum" sz="quarter" idx="10"/>
          </p:nvPr>
        </p:nvSpPr>
        <p:spPr bwMode="auto">
          <a:noFill/>
          <a:ln>
            <a:miter lim="800000"/>
            <a:headEnd/>
            <a:tailEnd/>
          </a:ln>
        </p:spPr>
        <p:txBody>
          <a:bodyPr/>
          <a:lstStyle/>
          <a:p>
            <a:fld id="{5CDAA136-ACCB-4A1E-8E94-6E3D2465E6F2}" type="slidenum">
              <a:rPr lang="en-US" smtClean="0">
                <a:ea typeface="MS PGothic"/>
                <a:cs typeface="MS PGothic"/>
              </a:rPr>
              <a:pPr/>
              <a:t>18</a:t>
            </a:fld>
            <a:endParaRPr lang="en-US" dirty="0" smtClean="0">
              <a:ea typeface="MS PGothic"/>
              <a:cs typeface="MS PGothic"/>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smtClean="0">
                <a:ea typeface="MS PGothic"/>
              </a:rPr>
              <a:t>Presenter</a:t>
            </a:r>
            <a:r>
              <a:rPr lang="en-US" dirty="0" smtClean="0">
                <a:ea typeface="MS PGothic"/>
              </a:rPr>
              <a:t>	</a:t>
            </a:r>
          </a:p>
        </p:txBody>
      </p:sp>
      <p:sp>
        <p:nvSpPr>
          <p:cNvPr id="13315" name="Content Placeholder 2"/>
          <p:cNvSpPr>
            <a:spLocks noGrp="1"/>
          </p:cNvSpPr>
          <p:nvPr>
            <p:ph idx="1"/>
          </p:nvPr>
        </p:nvSpPr>
        <p:spPr/>
        <p:txBody>
          <a:bodyPr/>
          <a:lstStyle/>
          <a:p>
            <a:pPr marL="0" indent="0" algn="ctr">
              <a:buNone/>
            </a:pPr>
            <a:endParaRPr lang="en-US" dirty="0" smtClean="0">
              <a:ea typeface="MS PGothic"/>
            </a:endParaRPr>
          </a:p>
          <a:p>
            <a:pPr marL="0" indent="0" algn="ctr">
              <a:buNone/>
            </a:pPr>
            <a:r>
              <a:rPr lang="en-US" b="1" dirty="0" smtClean="0">
                <a:ea typeface="MS PGothic"/>
              </a:rPr>
              <a:t>Kenneth Williams</a:t>
            </a:r>
          </a:p>
          <a:p>
            <a:pPr marL="0" indent="0" algn="ctr">
              <a:buNone/>
            </a:pPr>
            <a:r>
              <a:rPr lang="en-US" dirty="0" smtClean="0"/>
              <a:t>Ticket </a:t>
            </a:r>
            <a:r>
              <a:rPr lang="en-US" dirty="0"/>
              <a:t>to Work </a:t>
            </a:r>
            <a:r>
              <a:rPr lang="en-US" dirty="0" smtClean="0"/>
              <a:t>Program Manager</a:t>
            </a:r>
          </a:p>
          <a:p>
            <a:pPr marL="0" indent="0" algn="ctr">
              <a:buNone/>
            </a:pPr>
            <a:r>
              <a:rPr lang="en-US" dirty="0" smtClean="0"/>
              <a:t> </a:t>
            </a:r>
            <a:r>
              <a:rPr lang="en-US" dirty="0"/>
              <a:t>Adelante Development </a:t>
            </a:r>
            <a:r>
              <a:rPr lang="en-US" dirty="0" smtClean="0"/>
              <a:t>Center in New Mexico</a:t>
            </a:r>
            <a:endParaRPr lang="en-US" dirty="0" smtClean="0">
              <a:ea typeface="MS PGothic"/>
            </a:endParaRPr>
          </a:p>
        </p:txBody>
      </p:sp>
      <p:sp>
        <p:nvSpPr>
          <p:cNvPr id="4" name="Slide Number Placeholder 3"/>
          <p:cNvSpPr>
            <a:spLocks noGrp="1"/>
          </p:cNvSpPr>
          <p:nvPr>
            <p:ph type="sldNum" sz="quarter" idx="10"/>
          </p:nvPr>
        </p:nvSpPr>
        <p:spPr/>
        <p:txBody>
          <a:bodyPr/>
          <a:lstStyle/>
          <a:p>
            <a:pPr>
              <a:defRPr/>
            </a:pPr>
            <a:fld id="{A306FA79-31B6-4CBE-B866-B0916B945F08}" type="slidenum">
              <a:rPr lang="en-US" smtClean="0"/>
              <a:pPr>
                <a:defRPr/>
              </a:pPr>
              <a:t>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978" y="3396113"/>
            <a:ext cx="3361222" cy="11149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dirty="0" smtClean="0">
                <a:ea typeface="MS PGothic"/>
              </a:rPr>
              <a:t>Objectives</a:t>
            </a:r>
          </a:p>
        </p:txBody>
      </p:sp>
      <p:sp>
        <p:nvSpPr>
          <p:cNvPr id="14339" name="Content Placeholder 2"/>
          <p:cNvSpPr>
            <a:spLocks noGrp="1"/>
          </p:cNvSpPr>
          <p:nvPr>
            <p:ph idx="1"/>
          </p:nvPr>
        </p:nvSpPr>
        <p:spPr/>
        <p:txBody>
          <a:bodyPr/>
          <a:lstStyle/>
          <a:p>
            <a:pPr marL="457200" lvl="0" indent="-457200">
              <a:buFont typeface="+mj-lt"/>
              <a:buAutoNum type="arabicPeriod"/>
            </a:pPr>
            <a:r>
              <a:rPr lang="en-US" dirty="0" smtClean="0"/>
              <a:t>How to integrate Ticket to Work program (Ticket program) into your current business model </a:t>
            </a:r>
          </a:p>
          <a:p>
            <a:pPr lvl="0">
              <a:buFont typeface="+mj-lt"/>
              <a:buAutoNum type="arabicPeriod"/>
            </a:pPr>
            <a:endParaRPr lang="en-US" sz="1000" dirty="0" smtClean="0"/>
          </a:p>
          <a:p>
            <a:pPr marL="457200" lvl="0" indent="-457200">
              <a:buFont typeface="+mj-lt"/>
              <a:buAutoNum type="arabicPeriod"/>
            </a:pPr>
            <a:r>
              <a:rPr lang="en-US" dirty="0" smtClean="0"/>
              <a:t>How to market services to individuals </a:t>
            </a:r>
            <a:r>
              <a:rPr lang="en-US" dirty="0"/>
              <a:t>with disabilities</a:t>
            </a:r>
          </a:p>
          <a:p>
            <a:pPr lvl="0">
              <a:buFont typeface="+mj-lt"/>
              <a:buAutoNum type="arabicPeriod"/>
            </a:pPr>
            <a:endParaRPr lang="en-US" sz="1000" dirty="0" smtClean="0"/>
          </a:p>
          <a:p>
            <a:pPr marL="457200" lvl="0" indent="-457200">
              <a:buFont typeface="+mj-lt"/>
              <a:buAutoNum type="arabicPeriod"/>
            </a:pPr>
            <a:r>
              <a:rPr lang="en-US" dirty="0" smtClean="0"/>
              <a:t>How to partner with community agencies</a:t>
            </a:r>
            <a:endParaRPr lang="en-US" dirty="0"/>
          </a:p>
        </p:txBody>
      </p:sp>
      <p:sp>
        <p:nvSpPr>
          <p:cNvPr id="14340" name="Slide Number Placeholder 3"/>
          <p:cNvSpPr>
            <a:spLocks noGrp="1"/>
          </p:cNvSpPr>
          <p:nvPr>
            <p:ph type="sldNum" sz="quarter" idx="10"/>
          </p:nvPr>
        </p:nvSpPr>
        <p:spPr bwMode="auto">
          <a:noFill/>
          <a:ln>
            <a:miter lim="800000"/>
            <a:headEnd/>
            <a:tailEnd/>
          </a:ln>
        </p:spPr>
        <p:txBody>
          <a:bodyPr/>
          <a:lstStyle/>
          <a:p>
            <a:fld id="{F38A627B-D640-4DBF-83B9-F8A00F78F8FF}" type="slidenum">
              <a:rPr lang="en-US" smtClean="0">
                <a:ea typeface="MS PGothic"/>
                <a:cs typeface="MS PGothic"/>
              </a:rPr>
              <a:pPr/>
              <a:t>3</a:t>
            </a:fld>
            <a:endParaRPr lang="en-US" dirty="0" smtClean="0">
              <a:ea typeface="MS PGothic"/>
              <a:cs typeface="MS P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smtClean="0">
                <a:ea typeface="MS PGothic"/>
              </a:rPr>
              <a:t>Integrating Ticket to Work </a:t>
            </a:r>
          </a:p>
        </p:txBody>
      </p:sp>
      <p:sp>
        <p:nvSpPr>
          <p:cNvPr id="15363" name="Content Placeholder 2"/>
          <p:cNvSpPr>
            <a:spLocks noGrp="1"/>
          </p:cNvSpPr>
          <p:nvPr>
            <p:ph idx="1"/>
          </p:nvPr>
        </p:nvSpPr>
        <p:spPr/>
        <p:txBody>
          <a:bodyPr/>
          <a:lstStyle/>
          <a:p>
            <a:r>
              <a:rPr lang="en-US" dirty="0" smtClean="0">
                <a:ea typeface="MS PGothic"/>
              </a:rPr>
              <a:t>Ken Williams</a:t>
            </a:r>
          </a:p>
          <a:p>
            <a:pPr lvl="1"/>
            <a:r>
              <a:rPr lang="en-US" dirty="0" smtClean="0"/>
              <a:t>Adelante Program Manager since 2010</a:t>
            </a:r>
          </a:p>
          <a:p>
            <a:pPr lvl="1"/>
            <a:endParaRPr lang="en-US" dirty="0" smtClean="0"/>
          </a:p>
          <a:p>
            <a:pPr marL="342900" lvl="1" indent="-342900">
              <a:buFont typeface="Arial" pitchFamily="34" charset="0"/>
              <a:buChar char="•"/>
            </a:pPr>
            <a:r>
              <a:rPr lang="en-US" sz="2400" dirty="0"/>
              <a:t>Approaches </a:t>
            </a:r>
            <a:r>
              <a:rPr lang="en-US" sz="2400" dirty="0" smtClean="0"/>
              <a:t>used developing </a:t>
            </a:r>
            <a:r>
              <a:rPr lang="en-US" sz="2400" dirty="0"/>
              <a:t>Adelante’s Ticket </a:t>
            </a:r>
            <a:r>
              <a:rPr lang="en-US" sz="2400" dirty="0" smtClean="0"/>
              <a:t>program </a:t>
            </a:r>
            <a:r>
              <a:rPr lang="en-US" sz="2400" dirty="0"/>
              <a:t>since 2008</a:t>
            </a:r>
          </a:p>
          <a:p>
            <a:pPr lvl="1"/>
            <a:r>
              <a:rPr lang="en-US" dirty="0" smtClean="0"/>
              <a:t>In-reach </a:t>
            </a:r>
            <a:r>
              <a:rPr lang="en-US" dirty="0"/>
              <a:t>or internal approach </a:t>
            </a:r>
            <a:r>
              <a:rPr lang="en-US" dirty="0" smtClean="0"/>
              <a:t>using established contracts </a:t>
            </a:r>
            <a:r>
              <a:rPr lang="en-US" dirty="0"/>
              <a:t>through </a:t>
            </a:r>
            <a:r>
              <a:rPr lang="en-US" dirty="0" smtClean="0"/>
              <a:t>NISH (Source America), to </a:t>
            </a:r>
            <a:r>
              <a:rPr lang="en-US" dirty="0"/>
              <a:t>run a Federal training facility, along with </a:t>
            </a:r>
            <a:r>
              <a:rPr lang="en-US" dirty="0" smtClean="0"/>
              <a:t>Enterprises to </a:t>
            </a:r>
            <a:r>
              <a:rPr lang="en-US" dirty="0"/>
              <a:t>employ persons’ with </a:t>
            </a:r>
            <a:r>
              <a:rPr lang="en-US" dirty="0" smtClean="0"/>
              <a:t>disabilities</a:t>
            </a:r>
            <a:endParaRPr lang="en-US" dirty="0"/>
          </a:p>
          <a:p>
            <a:pPr lvl="1"/>
            <a:r>
              <a:rPr lang="en-US" dirty="0" smtClean="0"/>
              <a:t>Borrowed </a:t>
            </a:r>
            <a:r>
              <a:rPr lang="en-US" dirty="0"/>
              <a:t>time initially from staff to slowly establish </a:t>
            </a:r>
            <a:r>
              <a:rPr lang="en-US" dirty="0" smtClean="0"/>
              <a:t>processes </a:t>
            </a:r>
            <a:r>
              <a:rPr lang="en-US" dirty="0"/>
              <a:t>for </a:t>
            </a:r>
            <a:r>
              <a:rPr lang="en-US" dirty="0" smtClean="0"/>
              <a:t>Ticket program </a:t>
            </a:r>
            <a:r>
              <a:rPr lang="en-US" dirty="0"/>
              <a:t>and establish a revenue </a:t>
            </a:r>
            <a:r>
              <a:rPr lang="en-US" dirty="0" smtClean="0"/>
              <a:t>stream </a:t>
            </a:r>
            <a:endParaRPr lang="en-US" dirty="0"/>
          </a:p>
          <a:p>
            <a:pPr lvl="1"/>
            <a:endParaRPr lang="en-US" dirty="0" smtClean="0"/>
          </a:p>
          <a:p>
            <a:pPr marL="457200" lvl="1" indent="0">
              <a:buNone/>
            </a:pPr>
            <a:endParaRPr lang="en-US" dirty="0" smtClean="0">
              <a:ea typeface="MS PGothic"/>
            </a:endParaRPr>
          </a:p>
        </p:txBody>
      </p:sp>
      <p:sp>
        <p:nvSpPr>
          <p:cNvPr id="15364" name="Slide Number Placeholder 3"/>
          <p:cNvSpPr>
            <a:spLocks noGrp="1"/>
          </p:cNvSpPr>
          <p:nvPr>
            <p:ph type="sldNum" sz="quarter" idx="10"/>
          </p:nvPr>
        </p:nvSpPr>
        <p:spPr bwMode="auto">
          <a:noFill/>
          <a:ln>
            <a:miter lim="800000"/>
            <a:headEnd/>
            <a:tailEnd/>
          </a:ln>
        </p:spPr>
        <p:txBody>
          <a:bodyPr/>
          <a:lstStyle/>
          <a:p>
            <a:fld id="{EB66DC65-36AF-477A-9EC3-73476C073BDE}" type="slidenum">
              <a:rPr lang="en-US" smtClean="0">
                <a:ea typeface="MS PGothic"/>
                <a:cs typeface="MS PGothic"/>
              </a:rPr>
              <a:pPr/>
              <a:t>4</a:t>
            </a:fld>
            <a:endParaRPr lang="en-US" dirty="0" smtClean="0">
              <a:ea typeface="MS PGothic"/>
              <a:cs typeface="MS PGoth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dirty="0" smtClean="0"/>
              <a:t>Transitioning to dedicated staff</a:t>
            </a:r>
          </a:p>
        </p:txBody>
      </p:sp>
      <p:sp>
        <p:nvSpPr>
          <p:cNvPr id="16387" name="Content Placeholder 2"/>
          <p:cNvSpPr>
            <a:spLocks noGrp="1"/>
          </p:cNvSpPr>
          <p:nvPr>
            <p:ph idx="1"/>
          </p:nvPr>
        </p:nvSpPr>
        <p:spPr/>
        <p:txBody>
          <a:bodyPr/>
          <a:lstStyle/>
          <a:p>
            <a:r>
              <a:rPr lang="en-US" dirty="0" smtClean="0"/>
              <a:t>Recognized the need for a dedicated staff person</a:t>
            </a:r>
          </a:p>
          <a:p>
            <a:endParaRPr lang="en-US" dirty="0" smtClean="0"/>
          </a:p>
          <a:p>
            <a:r>
              <a:rPr lang="en-US" dirty="0" smtClean="0"/>
              <a:t>Borrowing time from staff is a great way to start; success depends on dedicated staff </a:t>
            </a:r>
          </a:p>
          <a:p>
            <a:endParaRPr lang="en-US" dirty="0" smtClean="0"/>
          </a:p>
          <a:p>
            <a:r>
              <a:rPr lang="en-US" dirty="0" smtClean="0"/>
              <a:t>Dedicated full time staff person hired in 2009</a:t>
            </a:r>
          </a:p>
          <a:p>
            <a:pPr lvl="1"/>
            <a:r>
              <a:rPr lang="en-US" dirty="0" smtClean="0"/>
              <a:t>2009 - 2010 focused on Ticket program administrative aspects for client data tracking, screening, recruitment, retention, and billing</a:t>
            </a:r>
          </a:p>
          <a:p>
            <a:pPr lvl="1"/>
            <a:r>
              <a:rPr lang="en-US" dirty="0" smtClean="0"/>
              <a:t>Continued to utilize an in-reach approach and slowly established an out-reach or external process for recruitment and placement of individuals in community based employment</a:t>
            </a:r>
            <a:endParaRPr lang="en-US" dirty="0"/>
          </a:p>
        </p:txBody>
      </p:sp>
      <p:sp>
        <p:nvSpPr>
          <p:cNvPr id="16388" name="Slide Number Placeholder 3"/>
          <p:cNvSpPr>
            <a:spLocks noGrp="1"/>
          </p:cNvSpPr>
          <p:nvPr>
            <p:ph type="sldNum" sz="quarter" idx="10"/>
          </p:nvPr>
        </p:nvSpPr>
        <p:spPr/>
        <p:txBody>
          <a:bodyPr/>
          <a:lstStyle/>
          <a:p>
            <a:fld id="{88BB782B-F7F3-435E-ABC1-E1C5B27EF0BA}"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dirty="0" smtClean="0"/>
              <a:t>Mentoring</a:t>
            </a:r>
          </a:p>
        </p:txBody>
      </p:sp>
      <p:sp>
        <p:nvSpPr>
          <p:cNvPr id="17411" name="Content Placeholder 2"/>
          <p:cNvSpPr>
            <a:spLocks noGrp="1"/>
          </p:cNvSpPr>
          <p:nvPr>
            <p:ph idx="1"/>
          </p:nvPr>
        </p:nvSpPr>
        <p:spPr/>
        <p:txBody>
          <a:bodyPr/>
          <a:lstStyle/>
          <a:p>
            <a:r>
              <a:rPr lang="en-US" dirty="0" smtClean="0"/>
              <a:t>Ticket to Success EN in Southern California</a:t>
            </a:r>
          </a:p>
          <a:p>
            <a:pPr lvl="1"/>
            <a:r>
              <a:rPr lang="en-US" dirty="0" smtClean="0"/>
              <a:t>Adelante gained understanding of billing process/tracking</a:t>
            </a:r>
          </a:p>
          <a:p>
            <a:pPr lvl="1"/>
            <a:endParaRPr lang="en-US" dirty="0" smtClean="0"/>
          </a:p>
          <a:p>
            <a:r>
              <a:rPr lang="en-US" dirty="0" smtClean="0"/>
              <a:t>NENA (National Employment Network Association)</a:t>
            </a:r>
          </a:p>
          <a:p>
            <a:pPr lvl="1"/>
            <a:r>
              <a:rPr lang="en-US" dirty="0" smtClean="0"/>
              <a:t>Non-profit organization, works with Employment Networks (EN) across the country</a:t>
            </a:r>
          </a:p>
          <a:p>
            <a:pPr lvl="1"/>
            <a:r>
              <a:rPr lang="en-US" dirty="0" smtClean="0"/>
              <a:t>NENA provides education to ENs on the program, policies and regulations, and provides access to the latest information and resources to make ENs more successful</a:t>
            </a:r>
          </a:p>
        </p:txBody>
      </p:sp>
      <p:sp>
        <p:nvSpPr>
          <p:cNvPr id="17412" name="Slide Number Placeholder 3"/>
          <p:cNvSpPr>
            <a:spLocks noGrp="1"/>
          </p:cNvSpPr>
          <p:nvPr>
            <p:ph type="sldNum" sz="quarter" idx="10"/>
          </p:nvPr>
        </p:nvSpPr>
        <p:spPr/>
        <p:txBody>
          <a:bodyPr/>
          <a:lstStyle/>
          <a:p>
            <a:fld id="{AA34AAF9-DDC8-4070-94B9-05E5526CB6E8}"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dirty="0" smtClean="0">
                <a:ea typeface="MS PGothic"/>
              </a:rPr>
              <a:t>Expansion of the Program</a:t>
            </a:r>
          </a:p>
        </p:txBody>
      </p:sp>
      <p:sp>
        <p:nvSpPr>
          <p:cNvPr id="3" name="Content Placeholder 2"/>
          <p:cNvSpPr>
            <a:spLocks noGrp="1"/>
          </p:cNvSpPr>
          <p:nvPr>
            <p:ph idx="1"/>
          </p:nvPr>
        </p:nvSpPr>
        <p:spPr/>
        <p:txBody>
          <a:bodyPr/>
          <a:lstStyle/>
          <a:p>
            <a:pPr marL="0" indent="0">
              <a:buNone/>
            </a:pPr>
            <a:r>
              <a:rPr lang="en-US" dirty="0" smtClean="0"/>
              <a:t>Mid-2010 Ticket </a:t>
            </a:r>
            <a:r>
              <a:rPr lang="en-US" dirty="0"/>
              <a:t>to Work </a:t>
            </a:r>
            <a:r>
              <a:rPr lang="en-US" dirty="0" smtClean="0"/>
              <a:t>Program </a:t>
            </a:r>
            <a:r>
              <a:rPr lang="en-US" dirty="0"/>
              <a:t>A</a:t>
            </a:r>
            <a:r>
              <a:rPr lang="en-US" dirty="0" smtClean="0"/>
              <a:t>dministrator hired to:</a:t>
            </a:r>
          </a:p>
          <a:p>
            <a:pPr lvl="1"/>
            <a:r>
              <a:rPr lang="en-US" dirty="0" smtClean="0"/>
              <a:t>Expand the </a:t>
            </a:r>
            <a:r>
              <a:rPr lang="en-US" dirty="0"/>
              <a:t>external recruitment and placement of individuals through </a:t>
            </a:r>
            <a:r>
              <a:rPr lang="en-US" dirty="0" smtClean="0"/>
              <a:t>community-based </a:t>
            </a:r>
            <a:r>
              <a:rPr lang="en-US" dirty="0"/>
              <a:t>employment </a:t>
            </a:r>
            <a:endParaRPr lang="en-US" dirty="0" smtClean="0"/>
          </a:p>
          <a:p>
            <a:pPr lvl="1"/>
            <a:r>
              <a:rPr lang="en-US" dirty="0" smtClean="0"/>
              <a:t>Explore partnerships with community agencies</a:t>
            </a:r>
          </a:p>
          <a:p>
            <a:pPr lvl="2"/>
            <a:r>
              <a:rPr lang="en-US" dirty="0" smtClean="0"/>
              <a:t>No external </a:t>
            </a:r>
            <a:r>
              <a:rPr lang="en-US" dirty="0"/>
              <a:t>recruitment and placement of </a:t>
            </a:r>
            <a:r>
              <a:rPr lang="en-US" dirty="0" smtClean="0"/>
              <a:t>individuals = </a:t>
            </a:r>
          </a:p>
          <a:p>
            <a:pPr lvl="3"/>
            <a:r>
              <a:rPr lang="en-US" dirty="0" smtClean="0"/>
              <a:t>limited number </a:t>
            </a:r>
            <a:r>
              <a:rPr lang="en-US" dirty="0"/>
              <a:t>of individuals </a:t>
            </a:r>
            <a:r>
              <a:rPr lang="en-US" dirty="0" smtClean="0"/>
              <a:t>employed </a:t>
            </a:r>
            <a:r>
              <a:rPr lang="en-US" dirty="0"/>
              <a:t>through </a:t>
            </a:r>
            <a:r>
              <a:rPr lang="en-US" dirty="0" smtClean="0"/>
              <a:t>Adelante</a:t>
            </a:r>
          </a:p>
          <a:p>
            <a:pPr lvl="3"/>
            <a:r>
              <a:rPr lang="en-US" dirty="0" smtClean="0"/>
              <a:t>limited growth </a:t>
            </a:r>
            <a:r>
              <a:rPr lang="en-US" dirty="0"/>
              <a:t>of </a:t>
            </a:r>
            <a:r>
              <a:rPr lang="en-US" dirty="0" smtClean="0"/>
              <a:t>the </a:t>
            </a:r>
            <a:r>
              <a:rPr lang="en-US" dirty="0"/>
              <a:t>T</a:t>
            </a:r>
            <a:r>
              <a:rPr lang="en-US" dirty="0" smtClean="0"/>
              <a:t>icket Program</a:t>
            </a:r>
          </a:p>
          <a:p>
            <a:endParaRPr lang="en-US" sz="3000" dirty="0"/>
          </a:p>
          <a:p>
            <a:endParaRPr lang="en-US" dirty="0"/>
          </a:p>
        </p:txBody>
      </p:sp>
      <p:sp>
        <p:nvSpPr>
          <p:cNvPr id="18436" name="Slide Number Placeholder 3"/>
          <p:cNvSpPr>
            <a:spLocks noGrp="1"/>
          </p:cNvSpPr>
          <p:nvPr>
            <p:ph type="sldNum" sz="quarter" idx="10"/>
          </p:nvPr>
        </p:nvSpPr>
        <p:spPr bwMode="auto">
          <a:noFill/>
          <a:ln>
            <a:miter lim="800000"/>
            <a:headEnd/>
            <a:tailEnd/>
          </a:ln>
        </p:spPr>
        <p:txBody>
          <a:bodyPr/>
          <a:lstStyle/>
          <a:p>
            <a:fld id="{5F56CE27-0F66-479D-8AF0-2C2F4D5CEB0B}" type="slidenum">
              <a:rPr lang="en-US" smtClean="0">
                <a:ea typeface="MS PGothic"/>
                <a:cs typeface="MS PGothic"/>
              </a:rPr>
              <a:pPr/>
              <a:t>7</a:t>
            </a:fld>
            <a:endParaRPr lang="en-US" dirty="0" smtClean="0">
              <a:ea typeface="MS PGothic"/>
              <a:cs typeface="MS PGoth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smtClean="0">
                <a:ea typeface="MS PGothic"/>
              </a:rPr>
              <a:t>Additional training</a:t>
            </a:r>
          </a:p>
        </p:txBody>
      </p:sp>
      <p:sp>
        <p:nvSpPr>
          <p:cNvPr id="19459" name="Content Placeholder 4"/>
          <p:cNvSpPr>
            <a:spLocks noGrp="1"/>
          </p:cNvSpPr>
          <p:nvPr>
            <p:ph idx="1"/>
          </p:nvPr>
        </p:nvSpPr>
        <p:spPr>
          <a:xfrm>
            <a:off x="457200" y="1358153"/>
            <a:ext cx="3712259" cy="4714037"/>
          </a:xfrm>
        </p:spPr>
        <p:txBody>
          <a:bodyPr/>
          <a:lstStyle/>
          <a:p>
            <a:r>
              <a:rPr lang="en-US" dirty="0" smtClean="0">
                <a:ea typeface="MS PGothic"/>
              </a:rPr>
              <a:t>New Program Administrator traveled to CA to train with Ticket to Success EN</a:t>
            </a:r>
          </a:p>
          <a:p>
            <a:endParaRPr lang="en-US" sz="1000" dirty="0" smtClean="0">
              <a:ea typeface="MS PGothic"/>
            </a:endParaRPr>
          </a:p>
          <a:p>
            <a:r>
              <a:rPr lang="en-US" dirty="0" smtClean="0">
                <a:ea typeface="MS PGothic"/>
              </a:rPr>
              <a:t>Expansion of external recruitment and training allowed for the hiring of a second full time staff person in 2012</a:t>
            </a:r>
          </a:p>
          <a:p>
            <a:pPr lvl="1"/>
            <a:r>
              <a:rPr lang="en-US" dirty="0" smtClean="0">
                <a:ea typeface="MS PGothic"/>
              </a:rPr>
              <a:t>Job Developer</a:t>
            </a:r>
          </a:p>
        </p:txBody>
      </p:sp>
      <p:sp>
        <p:nvSpPr>
          <p:cNvPr id="19460" name="Slide Number Placeholder 3"/>
          <p:cNvSpPr>
            <a:spLocks noGrp="1"/>
          </p:cNvSpPr>
          <p:nvPr>
            <p:ph type="sldNum" sz="quarter" idx="10"/>
          </p:nvPr>
        </p:nvSpPr>
        <p:spPr bwMode="auto">
          <a:noFill/>
          <a:ln>
            <a:miter lim="800000"/>
            <a:headEnd/>
            <a:tailEnd/>
          </a:ln>
        </p:spPr>
        <p:txBody>
          <a:bodyPr/>
          <a:lstStyle/>
          <a:p>
            <a:fld id="{8DED2306-0A9E-4863-A834-E0D519FBD0E1}" type="slidenum">
              <a:rPr lang="en-US" smtClean="0">
                <a:ea typeface="MS PGothic"/>
                <a:cs typeface="MS PGothic"/>
              </a:rPr>
              <a:pPr/>
              <a:t>8</a:t>
            </a:fld>
            <a:endParaRPr lang="en-US" dirty="0" smtClean="0">
              <a:ea typeface="MS PGothic"/>
              <a:cs typeface="MS PGothic"/>
            </a:endParaRPr>
          </a:p>
        </p:txBody>
      </p:sp>
      <p:pic>
        <p:nvPicPr>
          <p:cNvPr id="10" name="Picture 9" descr="MP900448464.JPG"/>
          <p:cNvPicPr>
            <a:picLocks noChangeAspect="1"/>
          </p:cNvPicPr>
          <p:nvPr/>
        </p:nvPicPr>
        <p:blipFill>
          <a:blip r:embed="rId3" cstate="email">
            <a:extLst/>
          </a:blip>
          <a:stretch>
            <a:fillRect/>
          </a:stretch>
        </p:blipFill>
        <p:spPr>
          <a:xfrm>
            <a:off x="5894349" y="1983524"/>
            <a:ext cx="3249651" cy="4874476"/>
          </a:xfrm>
          <a:prstGeom prst="rect">
            <a:avLst/>
          </a:prstGeom>
          <a:ln>
            <a:noFill/>
          </a:ln>
          <a:effectLst>
            <a:softEdge rad="112500"/>
          </a:effectLst>
        </p:spPr>
      </p:pic>
      <p:sp>
        <p:nvSpPr>
          <p:cNvPr id="11" name="Cloud Callout 10"/>
          <p:cNvSpPr/>
          <p:nvPr/>
        </p:nvSpPr>
        <p:spPr>
          <a:xfrm rot="21233945" flipH="1">
            <a:off x="4504023" y="1229039"/>
            <a:ext cx="3024775" cy="1805103"/>
          </a:xfrm>
          <a:prstGeom prst="cloudCallout">
            <a:avLst/>
          </a:prstGeom>
          <a:gradFill>
            <a:gsLst>
              <a:gs pos="0">
                <a:schemeClr val="bg1">
                  <a:lumMod val="95000"/>
                </a:schemeClr>
              </a:gs>
              <a:gs pos="51000">
                <a:schemeClr val="bg1"/>
              </a:gs>
              <a:gs pos="100000">
                <a:schemeClr val="bg1">
                  <a:lumMod val="95000"/>
                </a:schemeClr>
              </a:gs>
            </a:gsLst>
          </a:gradFill>
          <a:ln>
            <a:solidFill>
              <a:schemeClr val="accent3"/>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I</a:t>
            </a:r>
          </a:p>
        </p:txBody>
      </p:sp>
      <p:sp>
        <p:nvSpPr>
          <p:cNvPr id="19463" name="TextBox 6"/>
          <p:cNvSpPr txBox="1">
            <a:spLocks noChangeArrowheads="1"/>
          </p:cNvSpPr>
          <p:nvPr/>
        </p:nvSpPr>
        <p:spPr bwMode="auto">
          <a:xfrm>
            <a:off x="4797200" y="1633763"/>
            <a:ext cx="2571750" cy="830997"/>
          </a:xfrm>
          <a:prstGeom prst="rect">
            <a:avLst/>
          </a:prstGeom>
          <a:noFill/>
          <a:ln w="9525">
            <a:noFill/>
            <a:miter lim="800000"/>
            <a:headEnd/>
            <a:tailEnd/>
          </a:ln>
        </p:spPr>
        <p:txBody>
          <a:bodyPr>
            <a:spAutoFit/>
          </a:bodyPr>
          <a:lstStyle/>
          <a:p>
            <a:pPr algn="ctr"/>
            <a:r>
              <a:rPr lang="en-US" dirty="0" smtClean="0">
                <a:latin typeface="MV Boli" panose="02000500030200090000" pitchFamily="2" charset="0"/>
                <a:cs typeface="MV Boli" panose="02000500030200090000" pitchFamily="2" charset="0"/>
              </a:rPr>
              <a:t>How could we learn more?</a:t>
            </a:r>
            <a:endParaRPr lang="en-US" dirty="0">
              <a:latin typeface="MV Boli" panose="02000500030200090000" pitchFamily="2" charset="0"/>
              <a:cs typeface="MV Boli" panose="02000500030200090000"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dirty="0" smtClean="0">
                <a:ea typeface="MS PGothic"/>
              </a:rPr>
              <a:t>Key Components to Success</a:t>
            </a:r>
          </a:p>
        </p:txBody>
      </p:sp>
      <p:sp>
        <p:nvSpPr>
          <p:cNvPr id="20483" name="Content Placeholder 2"/>
          <p:cNvSpPr>
            <a:spLocks noGrp="1"/>
          </p:cNvSpPr>
          <p:nvPr>
            <p:ph idx="1"/>
          </p:nvPr>
        </p:nvSpPr>
        <p:spPr/>
        <p:txBody>
          <a:bodyPr/>
          <a:lstStyle/>
          <a:p>
            <a:pPr lvl="0"/>
            <a:r>
              <a:rPr lang="en-US" dirty="0" smtClean="0"/>
              <a:t>Recruitment/screening/Individual Work Plan (IWP) </a:t>
            </a:r>
            <a:r>
              <a:rPr lang="en-US" dirty="0"/>
              <a:t>development</a:t>
            </a:r>
          </a:p>
          <a:p>
            <a:pPr lvl="0"/>
            <a:r>
              <a:rPr lang="en-US" dirty="0"/>
              <a:t>Job development i.e. providing job leads, assisting with applications, developing resumes, cover letters, mock interviews, </a:t>
            </a:r>
            <a:r>
              <a:rPr lang="en-US" dirty="0" smtClean="0"/>
              <a:t>etc. </a:t>
            </a:r>
          </a:p>
          <a:p>
            <a:pPr lvl="0"/>
            <a:r>
              <a:rPr lang="en-US" dirty="0"/>
              <a:t>Retention/case management/career advancement</a:t>
            </a:r>
          </a:p>
          <a:p>
            <a:pPr lvl="0"/>
            <a:r>
              <a:rPr lang="en-US" dirty="0"/>
              <a:t>Evidence of earnings/billing</a:t>
            </a:r>
          </a:p>
          <a:p>
            <a:pPr lvl="0"/>
            <a:r>
              <a:rPr lang="en-US" dirty="0"/>
              <a:t>Administrative</a:t>
            </a:r>
          </a:p>
          <a:p>
            <a:pPr lvl="0"/>
            <a:endParaRPr lang="en-US" dirty="0"/>
          </a:p>
          <a:p>
            <a:endParaRPr lang="en-US" dirty="0" smtClean="0">
              <a:ea typeface="MS PGothic"/>
            </a:endParaRPr>
          </a:p>
        </p:txBody>
      </p:sp>
      <p:sp>
        <p:nvSpPr>
          <p:cNvPr id="5" name="Slide Number Placeholder 4"/>
          <p:cNvSpPr>
            <a:spLocks noGrp="1"/>
          </p:cNvSpPr>
          <p:nvPr>
            <p:ph type="sldNum" sz="quarter" idx="10"/>
          </p:nvPr>
        </p:nvSpPr>
        <p:spPr/>
        <p:txBody>
          <a:bodyPr/>
          <a:lstStyle/>
          <a:p>
            <a:pPr>
              <a:defRPr/>
            </a:pPr>
            <a:fld id="{3CB8D889-7078-4167-99EA-9EE02030D00E}" type="slidenum">
              <a:rPr lang="en-US" smtClean="0"/>
              <a:pPr>
                <a:defRPr/>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TTWP colors">
      <a:dk1>
        <a:srgbClr val="000100"/>
      </a:dk1>
      <a:lt1>
        <a:sysClr val="window" lastClr="FFFFFF"/>
      </a:lt1>
      <a:dk2>
        <a:srgbClr val="000100"/>
      </a:dk2>
      <a:lt2>
        <a:srgbClr val="BFCADD"/>
      </a:lt2>
      <a:accent1>
        <a:srgbClr val="6D8BA2"/>
      </a:accent1>
      <a:accent2>
        <a:srgbClr val="BA2700"/>
      </a:accent2>
      <a:accent3>
        <a:srgbClr val="7C7C7C"/>
      </a:accent3>
      <a:accent4>
        <a:srgbClr val="5892AF"/>
      </a:accent4>
      <a:accent5>
        <a:srgbClr val="B0B0B0"/>
      </a:accent5>
      <a:accent6>
        <a:srgbClr val="3C6986"/>
      </a:accent6>
      <a:hlink>
        <a:srgbClr val="0090C8"/>
      </a:hlink>
      <a:folHlink>
        <a:srgbClr val="9F1F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22122</TotalTime>
  <Words>1800</Words>
  <Application>Microsoft Office PowerPoint</Application>
  <PresentationFormat>On-screen Show (4:3)</PresentationFormat>
  <Paragraphs>170</Paragraphs>
  <Slides>18</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ＭＳ Ｐゴシック</vt:lpstr>
      <vt:lpstr>Arial</vt:lpstr>
      <vt:lpstr>Arial Narrow</vt:lpstr>
      <vt:lpstr>Calibri</vt:lpstr>
      <vt:lpstr>Courier New</vt:lpstr>
      <vt:lpstr>MV Boli</vt:lpstr>
      <vt:lpstr>Times New Roman</vt:lpstr>
      <vt:lpstr>Wingdings</vt:lpstr>
      <vt:lpstr>Office Theme</vt:lpstr>
      <vt:lpstr>Effective Practices Webinar Series Integrating Ticket into Current Business Models and Partnering with Others  June 4, 2015</vt:lpstr>
      <vt:lpstr>Presenter </vt:lpstr>
      <vt:lpstr>Objectives</vt:lpstr>
      <vt:lpstr>Integrating Ticket to Work </vt:lpstr>
      <vt:lpstr>Transitioning to dedicated staff</vt:lpstr>
      <vt:lpstr>Mentoring</vt:lpstr>
      <vt:lpstr>Expansion of the Program</vt:lpstr>
      <vt:lpstr>Additional training</vt:lpstr>
      <vt:lpstr>Key Components to Success</vt:lpstr>
      <vt:lpstr>Full Time Staff</vt:lpstr>
      <vt:lpstr>How to Recruit Ticket Holders</vt:lpstr>
      <vt:lpstr>How to Recruit Ticket Holders</vt:lpstr>
      <vt:lpstr>Community Work  Incentives Coordinator (CWIC)</vt:lpstr>
      <vt:lpstr>Partnership Plus</vt:lpstr>
      <vt:lpstr>Successes</vt:lpstr>
      <vt:lpstr>Approaches to consider </vt:lpstr>
      <vt:lpstr>Additional Marketing through website</vt:lpstr>
      <vt:lpstr>Comments or Questions?</vt:lpstr>
    </vt:vector>
  </TitlesOfParts>
  <Company>Maximus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Maximus  Inc</dc:creator>
  <cp:lastModifiedBy>LaTasha Durret</cp:lastModifiedBy>
  <cp:revision>164</cp:revision>
  <dcterms:created xsi:type="dcterms:W3CDTF">2011-06-21T14:30:16Z</dcterms:created>
  <dcterms:modified xsi:type="dcterms:W3CDTF">2015-05-27T17:58:54Z</dcterms:modified>
</cp:coreProperties>
</file>