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84" r:id="rId10"/>
    <p:sldId id="266" r:id="rId11"/>
    <p:sldId id="285" r:id="rId12"/>
    <p:sldId id="267" r:id="rId13"/>
    <p:sldId id="268" r:id="rId14"/>
    <p:sldId id="286" r:id="rId15"/>
    <p:sldId id="287" r:id="rId16"/>
    <p:sldId id="288" r:id="rId17"/>
    <p:sldId id="289" r:id="rId18"/>
    <p:sldId id="269" r:id="rId19"/>
    <p:sldId id="270" r:id="rId20"/>
    <p:sldId id="272" r:id="rId21"/>
    <p:sldId id="274" r:id="rId22"/>
    <p:sldId id="275" r:id="rId23"/>
    <p:sldId id="276" r:id="rId24"/>
    <p:sldId id="277" r:id="rId25"/>
    <p:sldId id="278" r:id="rId26"/>
    <p:sldId id="280" r:id="rId27"/>
    <p:sldId id="281" r:id="rId28"/>
    <p:sldId id="282" r:id="rId29"/>
    <p:sldId id="283"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49C2C-3741-7B49-8524-35DC30C26B39}"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en-US"/>
        </a:p>
      </dgm:t>
    </dgm:pt>
    <dgm:pt modelId="{16CA3F3D-B134-CF47-A7FC-9DBC1E1C6B09}">
      <dgm:prSet phldrT="[Text]"/>
      <dgm:spPr>
        <a:solidFill>
          <a:schemeClr val="accent6">
            <a:lumMod val="75000"/>
          </a:schemeClr>
        </a:solidFill>
      </dgm:spPr>
      <dgm:t>
        <a:bodyPr/>
        <a:lstStyle/>
        <a:p>
          <a:r>
            <a:rPr lang="en-US" dirty="0" smtClean="0">
              <a:solidFill>
                <a:schemeClr val="bg1"/>
              </a:solidFill>
            </a:rPr>
            <a:t>2012</a:t>
          </a:r>
          <a:endParaRPr lang="en-US" dirty="0">
            <a:solidFill>
              <a:schemeClr val="bg1"/>
            </a:solidFill>
          </a:endParaRPr>
        </a:p>
      </dgm:t>
    </dgm:pt>
    <dgm:pt modelId="{39B2B262-7D52-B147-A199-F0388620EF6F}" type="parTrans" cxnId="{F8B4F456-E82A-1C4D-B294-0F1DE5F383D6}">
      <dgm:prSet/>
      <dgm:spPr/>
      <dgm:t>
        <a:bodyPr/>
        <a:lstStyle/>
        <a:p>
          <a:endParaRPr lang="en-US"/>
        </a:p>
      </dgm:t>
    </dgm:pt>
    <dgm:pt modelId="{964215DB-2BEA-BB4A-A6C4-9DCFD981111F}" type="sibTrans" cxnId="{F8B4F456-E82A-1C4D-B294-0F1DE5F383D6}">
      <dgm:prSet/>
      <dgm:spPr/>
      <dgm:t>
        <a:bodyPr/>
        <a:lstStyle/>
        <a:p>
          <a:endParaRPr lang="en-US"/>
        </a:p>
      </dgm:t>
    </dgm:pt>
    <dgm:pt modelId="{93EC20F9-2265-1B4B-8A4E-DB11233EFAF7}">
      <dgm:prSet phldrT="[Text]" custT="1"/>
      <dgm:spPr>
        <a:solidFill>
          <a:schemeClr val="accent1">
            <a:lumMod val="60000"/>
            <a:lumOff val="40000"/>
            <a:alpha val="90000"/>
          </a:schemeClr>
        </a:solidFill>
      </dgm:spPr>
      <dgm:t>
        <a:bodyPr/>
        <a:lstStyle/>
        <a:p>
          <a:pPr algn="l"/>
          <a:r>
            <a:rPr lang="en-US" sz="1200" dirty="0" smtClean="0"/>
            <a:t>Beneficiary began receiving benefits with CDRs scheduled every 3 years</a:t>
          </a:r>
          <a:endParaRPr lang="en-US" sz="1200" dirty="0"/>
        </a:p>
      </dgm:t>
    </dgm:pt>
    <dgm:pt modelId="{FED105C0-3F07-4845-896A-40F2CF853D1B}" type="parTrans" cxnId="{D84EA121-694B-1547-8C91-2443A5B0F5EB}">
      <dgm:prSet/>
      <dgm:spPr/>
      <dgm:t>
        <a:bodyPr/>
        <a:lstStyle/>
        <a:p>
          <a:endParaRPr lang="en-US"/>
        </a:p>
      </dgm:t>
    </dgm:pt>
    <dgm:pt modelId="{34DB9076-7A9C-1D4E-A181-E42CBD1B3059}" type="sibTrans" cxnId="{D84EA121-694B-1547-8C91-2443A5B0F5EB}">
      <dgm:prSet/>
      <dgm:spPr/>
      <dgm:t>
        <a:bodyPr/>
        <a:lstStyle/>
        <a:p>
          <a:endParaRPr lang="en-US"/>
        </a:p>
      </dgm:t>
    </dgm:pt>
    <dgm:pt modelId="{125D6BE7-C1FF-CD41-BE50-A0E7A3DF2A12}">
      <dgm:prSet phldrT="[Text]"/>
      <dgm:spPr>
        <a:solidFill>
          <a:schemeClr val="accent6">
            <a:lumMod val="75000"/>
          </a:schemeClr>
        </a:solidFill>
      </dgm:spPr>
      <dgm:t>
        <a:bodyPr/>
        <a:lstStyle/>
        <a:p>
          <a:r>
            <a:rPr lang="en-US" dirty="0" smtClean="0">
              <a:solidFill>
                <a:schemeClr val="bg1"/>
              </a:solidFill>
            </a:rPr>
            <a:t>2013</a:t>
          </a:r>
          <a:endParaRPr lang="en-US" dirty="0">
            <a:solidFill>
              <a:schemeClr val="bg1"/>
            </a:solidFill>
          </a:endParaRPr>
        </a:p>
      </dgm:t>
    </dgm:pt>
    <dgm:pt modelId="{CE0D94E6-FD9B-E34C-BA29-EC1EE07AF7EC}" type="parTrans" cxnId="{C5C37EF0-A473-C341-9CE5-F8998AB59B92}">
      <dgm:prSet/>
      <dgm:spPr/>
      <dgm:t>
        <a:bodyPr/>
        <a:lstStyle/>
        <a:p>
          <a:endParaRPr lang="en-US"/>
        </a:p>
      </dgm:t>
    </dgm:pt>
    <dgm:pt modelId="{2B388446-D217-534C-A8DC-ACC63BDE408C}" type="sibTrans" cxnId="{C5C37EF0-A473-C341-9CE5-F8998AB59B92}">
      <dgm:prSet/>
      <dgm:spPr/>
      <dgm:t>
        <a:bodyPr/>
        <a:lstStyle/>
        <a:p>
          <a:endParaRPr lang="en-US"/>
        </a:p>
      </dgm:t>
    </dgm:pt>
    <dgm:pt modelId="{5B3DF179-A2E0-284C-895F-A263DCFBFA76}">
      <dgm:prSet phldrT="[Text]"/>
      <dgm:spPr>
        <a:solidFill>
          <a:schemeClr val="accent1">
            <a:lumMod val="60000"/>
            <a:lumOff val="40000"/>
            <a:alpha val="90000"/>
          </a:schemeClr>
        </a:solidFill>
      </dgm:spPr>
      <dgm:t>
        <a:bodyPr/>
        <a:lstStyle/>
        <a:p>
          <a:r>
            <a:rPr lang="en-US" dirty="0" smtClean="0"/>
            <a:t>CDR conducted          </a:t>
          </a:r>
          <a:endParaRPr lang="en-US" dirty="0"/>
        </a:p>
      </dgm:t>
    </dgm:pt>
    <dgm:pt modelId="{EB2EDD3D-8F5E-8140-BA28-BF4CD2C8F914}" type="parTrans" cxnId="{D2F17C29-6F23-694F-A695-216843926EC8}">
      <dgm:prSet/>
      <dgm:spPr/>
      <dgm:t>
        <a:bodyPr/>
        <a:lstStyle/>
        <a:p>
          <a:endParaRPr lang="en-US"/>
        </a:p>
      </dgm:t>
    </dgm:pt>
    <dgm:pt modelId="{D6726322-547C-1545-A3DF-7DF074C859A8}" type="sibTrans" cxnId="{D2F17C29-6F23-694F-A695-216843926EC8}">
      <dgm:prSet/>
      <dgm:spPr/>
      <dgm:t>
        <a:bodyPr/>
        <a:lstStyle/>
        <a:p>
          <a:endParaRPr lang="en-US"/>
        </a:p>
      </dgm:t>
    </dgm:pt>
    <dgm:pt modelId="{213B5720-049C-E04F-B004-B8F1C509D12B}">
      <dgm:prSet phldrT="[Text]"/>
      <dgm:spPr>
        <a:solidFill>
          <a:schemeClr val="accent6">
            <a:lumMod val="75000"/>
          </a:schemeClr>
        </a:solidFill>
      </dgm:spPr>
      <dgm:t>
        <a:bodyPr/>
        <a:lstStyle/>
        <a:p>
          <a:r>
            <a:rPr lang="en-US" dirty="0" smtClean="0">
              <a:solidFill>
                <a:srgbClr val="FFFFFF"/>
              </a:solidFill>
            </a:rPr>
            <a:t>2014</a:t>
          </a:r>
          <a:endParaRPr lang="en-US" dirty="0">
            <a:solidFill>
              <a:srgbClr val="FFFFFF"/>
            </a:solidFill>
          </a:endParaRPr>
        </a:p>
      </dgm:t>
    </dgm:pt>
    <dgm:pt modelId="{D613C57D-1C12-214B-9906-3677ABF122C8}" type="parTrans" cxnId="{45AB731D-1EDE-B94B-9824-119AB22FBBB6}">
      <dgm:prSet/>
      <dgm:spPr/>
      <dgm:t>
        <a:bodyPr/>
        <a:lstStyle/>
        <a:p>
          <a:endParaRPr lang="en-US"/>
        </a:p>
      </dgm:t>
    </dgm:pt>
    <dgm:pt modelId="{8EE86662-A677-BF43-95CA-9D4FF7384AE9}" type="sibTrans" cxnId="{45AB731D-1EDE-B94B-9824-119AB22FBBB6}">
      <dgm:prSet/>
      <dgm:spPr/>
      <dgm:t>
        <a:bodyPr/>
        <a:lstStyle/>
        <a:p>
          <a:endParaRPr lang="en-US"/>
        </a:p>
      </dgm:t>
    </dgm:pt>
    <dgm:pt modelId="{42A5BEAE-C6BF-DE45-9CEA-98F6374CB74A}">
      <dgm:prSet phldrT="[Text]"/>
      <dgm:spPr>
        <a:solidFill>
          <a:schemeClr val="accent6">
            <a:lumMod val="75000"/>
          </a:schemeClr>
        </a:solidFill>
      </dgm:spPr>
      <dgm:t>
        <a:bodyPr/>
        <a:lstStyle/>
        <a:p>
          <a:r>
            <a:rPr lang="en-US" dirty="0" smtClean="0">
              <a:solidFill>
                <a:srgbClr val="FFFFFF"/>
              </a:solidFill>
            </a:rPr>
            <a:t>2015</a:t>
          </a:r>
          <a:endParaRPr lang="en-US" dirty="0">
            <a:solidFill>
              <a:srgbClr val="FFFFFF"/>
            </a:solidFill>
          </a:endParaRPr>
        </a:p>
      </dgm:t>
    </dgm:pt>
    <dgm:pt modelId="{1F23EBDF-730A-3041-8591-E18DE20ECED7}" type="parTrans" cxnId="{465ADFFB-8C7C-FF44-BEA3-74AD866F5869}">
      <dgm:prSet/>
      <dgm:spPr/>
      <dgm:t>
        <a:bodyPr/>
        <a:lstStyle/>
        <a:p>
          <a:endParaRPr lang="en-US"/>
        </a:p>
      </dgm:t>
    </dgm:pt>
    <dgm:pt modelId="{3E4331B3-8EF3-5B42-A344-9BFE5A65CF4B}" type="sibTrans" cxnId="{465ADFFB-8C7C-FF44-BEA3-74AD866F5869}">
      <dgm:prSet/>
      <dgm:spPr/>
      <dgm:t>
        <a:bodyPr/>
        <a:lstStyle/>
        <a:p>
          <a:endParaRPr lang="en-US"/>
        </a:p>
      </dgm:t>
    </dgm:pt>
    <dgm:pt modelId="{A3336A63-5416-9948-A503-344DFD4EA2CD}">
      <dgm:prSet phldrT="[Text]"/>
      <dgm:spPr>
        <a:solidFill>
          <a:schemeClr val="accent1">
            <a:lumMod val="60000"/>
            <a:lumOff val="40000"/>
            <a:alpha val="90000"/>
          </a:schemeClr>
        </a:solidFill>
      </dgm:spPr>
      <dgm:t>
        <a:bodyPr/>
        <a:lstStyle/>
        <a:p>
          <a:r>
            <a:rPr lang="en-US" dirty="0" smtClean="0"/>
            <a:t>TPR requirements not met; CDR protection lost</a:t>
          </a:r>
          <a:endParaRPr lang="en-US" dirty="0"/>
        </a:p>
      </dgm:t>
    </dgm:pt>
    <dgm:pt modelId="{E72253FD-D4B5-B340-A45E-14B0DB5DD6ED}" type="parTrans" cxnId="{658E88E8-6F37-6849-AF34-538B607B2BB6}">
      <dgm:prSet/>
      <dgm:spPr/>
      <dgm:t>
        <a:bodyPr/>
        <a:lstStyle/>
        <a:p>
          <a:endParaRPr lang="en-US"/>
        </a:p>
      </dgm:t>
    </dgm:pt>
    <dgm:pt modelId="{D85AB82F-7BE8-5A48-83E2-CC4EF208571A}" type="sibTrans" cxnId="{658E88E8-6F37-6849-AF34-538B607B2BB6}">
      <dgm:prSet/>
      <dgm:spPr/>
      <dgm:t>
        <a:bodyPr/>
        <a:lstStyle/>
        <a:p>
          <a:endParaRPr lang="en-US"/>
        </a:p>
      </dgm:t>
    </dgm:pt>
    <dgm:pt modelId="{1C2548D3-F00D-0343-BD80-D8D70868FC22}">
      <dgm:prSet phldrT="[Text]"/>
      <dgm:spPr>
        <a:solidFill>
          <a:schemeClr val="accent1">
            <a:lumMod val="60000"/>
            <a:lumOff val="40000"/>
            <a:alpha val="90000"/>
          </a:schemeClr>
        </a:solidFill>
      </dgm:spPr>
      <dgm:t>
        <a:bodyPr/>
        <a:lstStyle/>
        <a:p>
          <a:r>
            <a:rPr lang="en-US" dirty="0" smtClean="0"/>
            <a:t>Ticket assigned to EN/VR</a:t>
          </a:r>
          <a:endParaRPr lang="en-US" dirty="0"/>
        </a:p>
      </dgm:t>
    </dgm:pt>
    <dgm:pt modelId="{01D8970A-553B-644B-90E3-8A379578135C}" type="parTrans" cxnId="{DA2D2BD0-8837-7A4B-974D-0C509D561A7E}">
      <dgm:prSet/>
      <dgm:spPr/>
      <dgm:t>
        <a:bodyPr/>
        <a:lstStyle/>
        <a:p>
          <a:endParaRPr lang="en-US"/>
        </a:p>
      </dgm:t>
    </dgm:pt>
    <dgm:pt modelId="{07FEDC12-B6E6-5B4B-A566-CDD80E07DCDF}" type="sibTrans" cxnId="{DA2D2BD0-8837-7A4B-974D-0C509D561A7E}">
      <dgm:prSet/>
      <dgm:spPr/>
      <dgm:t>
        <a:bodyPr/>
        <a:lstStyle/>
        <a:p>
          <a:endParaRPr lang="en-US"/>
        </a:p>
      </dgm:t>
    </dgm:pt>
    <dgm:pt modelId="{647C1CD4-0B04-FD43-8B8E-CF1CC09B1B96}" type="pres">
      <dgm:prSet presAssocID="{88249C2C-3741-7B49-8524-35DC30C26B39}" presName="list" presStyleCnt="0">
        <dgm:presLayoutVars>
          <dgm:dir/>
          <dgm:animLvl val="lvl"/>
        </dgm:presLayoutVars>
      </dgm:prSet>
      <dgm:spPr/>
      <dgm:t>
        <a:bodyPr/>
        <a:lstStyle/>
        <a:p>
          <a:endParaRPr lang="en-US"/>
        </a:p>
      </dgm:t>
    </dgm:pt>
    <dgm:pt modelId="{833D86EE-F8FE-E24E-ABFF-6729006804E5}" type="pres">
      <dgm:prSet presAssocID="{16CA3F3D-B134-CF47-A7FC-9DBC1E1C6B09}" presName="posSpace" presStyleCnt="0"/>
      <dgm:spPr/>
    </dgm:pt>
    <dgm:pt modelId="{68BEAA0F-39CE-CD4D-B534-167E8053C3BA}" type="pres">
      <dgm:prSet presAssocID="{16CA3F3D-B134-CF47-A7FC-9DBC1E1C6B09}" presName="vertFlow" presStyleCnt="0"/>
      <dgm:spPr/>
    </dgm:pt>
    <dgm:pt modelId="{ABA0ABFD-0989-1E4F-BA43-3D214F0E251E}" type="pres">
      <dgm:prSet presAssocID="{16CA3F3D-B134-CF47-A7FC-9DBC1E1C6B09}" presName="topSpace" presStyleCnt="0"/>
      <dgm:spPr/>
    </dgm:pt>
    <dgm:pt modelId="{7E208554-FF3F-6741-9A76-666F20D0A691}" type="pres">
      <dgm:prSet presAssocID="{16CA3F3D-B134-CF47-A7FC-9DBC1E1C6B09}" presName="firstComp" presStyleCnt="0"/>
      <dgm:spPr/>
    </dgm:pt>
    <dgm:pt modelId="{42341E8A-2581-C24F-B812-EEC5038A52DB}" type="pres">
      <dgm:prSet presAssocID="{16CA3F3D-B134-CF47-A7FC-9DBC1E1C6B09}" presName="firstChild" presStyleLbl="bgAccFollowNode1" presStyleIdx="0" presStyleCnt="4" custScaleX="105185" custScaleY="99588" custLinFactNeighborX="9118" custLinFactNeighborY="-84493"/>
      <dgm:spPr/>
      <dgm:t>
        <a:bodyPr/>
        <a:lstStyle/>
        <a:p>
          <a:endParaRPr lang="en-US"/>
        </a:p>
      </dgm:t>
    </dgm:pt>
    <dgm:pt modelId="{CA4D8D32-DFA7-4B4A-94AA-2C48166D80EE}" type="pres">
      <dgm:prSet presAssocID="{16CA3F3D-B134-CF47-A7FC-9DBC1E1C6B09}" presName="firstChildTx" presStyleLbl="bgAccFollowNode1" presStyleIdx="0" presStyleCnt="4">
        <dgm:presLayoutVars>
          <dgm:bulletEnabled val="1"/>
        </dgm:presLayoutVars>
      </dgm:prSet>
      <dgm:spPr/>
      <dgm:t>
        <a:bodyPr/>
        <a:lstStyle/>
        <a:p>
          <a:endParaRPr lang="en-US"/>
        </a:p>
      </dgm:t>
    </dgm:pt>
    <dgm:pt modelId="{1376F6CC-960A-DE4F-8F66-0304CE89468F}" type="pres">
      <dgm:prSet presAssocID="{16CA3F3D-B134-CF47-A7FC-9DBC1E1C6B09}" presName="negSpace" presStyleCnt="0"/>
      <dgm:spPr/>
    </dgm:pt>
    <dgm:pt modelId="{094BB9B0-AD86-E244-9FBC-9ADB6D03B0E0}" type="pres">
      <dgm:prSet presAssocID="{16CA3F3D-B134-CF47-A7FC-9DBC1E1C6B09}" presName="circle" presStyleLbl="node1" presStyleIdx="0" presStyleCnt="4"/>
      <dgm:spPr/>
      <dgm:t>
        <a:bodyPr/>
        <a:lstStyle/>
        <a:p>
          <a:endParaRPr lang="en-US"/>
        </a:p>
      </dgm:t>
    </dgm:pt>
    <dgm:pt modelId="{37F73B9A-29CC-E94A-8360-678C913D5814}" type="pres">
      <dgm:prSet presAssocID="{964215DB-2BEA-BB4A-A6C4-9DCFD981111F}" presName="transSpace" presStyleCnt="0"/>
      <dgm:spPr/>
    </dgm:pt>
    <dgm:pt modelId="{8392CCA8-C043-4C45-ABFE-CC9CA57E61BB}" type="pres">
      <dgm:prSet presAssocID="{125D6BE7-C1FF-CD41-BE50-A0E7A3DF2A12}" presName="posSpace" presStyleCnt="0"/>
      <dgm:spPr/>
    </dgm:pt>
    <dgm:pt modelId="{64731E92-5BB6-484F-B4E7-DFC69139256A}" type="pres">
      <dgm:prSet presAssocID="{125D6BE7-C1FF-CD41-BE50-A0E7A3DF2A12}" presName="vertFlow" presStyleCnt="0"/>
      <dgm:spPr/>
    </dgm:pt>
    <dgm:pt modelId="{C3B73AEC-9681-DA4B-BBA4-B93CC27501F9}" type="pres">
      <dgm:prSet presAssocID="{125D6BE7-C1FF-CD41-BE50-A0E7A3DF2A12}" presName="topSpace" presStyleCnt="0"/>
      <dgm:spPr/>
    </dgm:pt>
    <dgm:pt modelId="{1D1A9A19-8425-AC46-ABFF-741DF3E5650A}" type="pres">
      <dgm:prSet presAssocID="{125D6BE7-C1FF-CD41-BE50-A0E7A3DF2A12}" presName="firstComp" presStyleCnt="0"/>
      <dgm:spPr/>
    </dgm:pt>
    <dgm:pt modelId="{722AAC92-B79E-3840-AB7B-722D79A382F8}" type="pres">
      <dgm:prSet presAssocID="{125D6BE7-C1FF-CD41-BE50-A0E7A3DF2A12}" presName="firstChild" presStyleLbl="bgAccFollowNode1" presStyleIdx="1" presStyleCnt="4" custLinFactNeighborX="4390" custLinFactNeighborY="-59350"/>
      <dgm:spPr/>
      <dgm:t>
        <a:bodyPr/>
        <a:lstStyle/>
        <a:p>
          <a:endParaRPr lang="en-US"/>
        </a:p>
      </dgm:t>
    </dgm:pt>
    <dgm:pt modelId="{F79DE3F2-3184-DA4D-B145-476D709BA672}" type="pres">
      <dgm:prSet presAssocID="{125D6BE7-C1FF-CD41-BE50-A0E7A3DF2A12}" presName="firstChildTx" presStyleLbl="bgAccFollowNode1" presStyleIdx="1" presStyleCnt="4">
        <dgm:presLayoutVars>
          <dgm:bulletEnabled val="1"/>
        </dgm:presLayoutVars>
      </dgm:prSet>
      <dgm:spPr/>
      <dgm:t>
        <a:bodyPr/>
        <a:lstStyle/>
        <a:p>
          <a:endParaRPr lang="en-US"/>
        </a:p>
      </dgm:t>
    </dgm:pt>
    <dgm:pt modelId="{7AFAB9CD-6693-D041-BC09-6A540671D97A}" type="pres">
      <dgm:prSet presAssocID="{125D6BE7-C1FF-CD41-BE50-A0E7A3DF2A12}" presName="negSpace" presStyleCnt="0"/>
      <dgm:spPr/>
    </dgm:pt>
    <dgm:pt modelId="{4C7FD583-BFC9-5747-A518-8C8469E614B3}" type="pres">
      <dgm:prSet presAssocID="{125D6BE7-C1FF-CD41-BE50-A0E7A3DF2A12}" presName="circle" presStyleLbl="node1" presStyleIdx="1" presStyleCnt="4"/>
      <dgm:spPr/>
      <dgm:t>
        <a:bodyPr/>
        <a:lstStyle/>
        <a:p>
          <a:endParaRPr lang="en-US"/>
        </a:p>
      </dgm:t>
    </dgm:pt>
    <dgm:pt modelId="{553C058B-60BA-174A-8961-8350D1740078}" type="pres">
      <dgm:prSet presAssocID="{2B388446-D217-534C-A8DC-ACC63BDE408C}" presName="transSpace" presStyleCnt="0"/>
      <dgm:spPr/>
    </dgm:pt>
    <dgm:pt modelId="{63066497-33CA-9644-89E0-9FA19934CA57}" type="pres">
      <dgm:prSet presAssocID="{213B5720-049C-E04F-B004-B8F1C509D12B}" presName="posSpace" presStyleCnt="0"/>
      <dgm:spPr/>
    </dgm:pt>
    <dgm:pt modelId="{EC7AE55B-BB75-4A40-B5B7-9CB321A3B98A}" type="pres">
      <dgm:prSet presAssocID="{213B5720-049C-E04F-B004-B8F1C509D12B}" presName="vertFlow" presStyleCnt="0"/>
      <dgm:spPr/>
    </dgm:pt>
    <dgm:pt modelId="{F0B5B3BE-AAB9-3E4D-8E8B-FDD017B3CEDE}" type="pres">
      <dgm:prSet presAssocID="{213B5720-049C-E04F-B004-B8F1C509D12B}" presName="topSpace" presStyleCnt="0"/>
      <dgm:spPr/>
    </dgm:pt>
    <dgm:pt modelId="{74F67883-D500-AB4E-BC7F-0AE2F935192B}" type="pres">
      <dgm:prSet presAssocID="{213B5720-049C-E04F-B004-B8F1C509D12B}" presName="firstComp" presStyleCnt="0"/>
      <dgm:spPr/>
    </dgm:pt>
    <dgm:pt modelId="{5D21F607-5091-CE44-95B8-13423055996E}" type="pres">
      <dgm:prSet presAssocID="{213B5720-049C-E04F-B004-B8F1C509D12B}" presName="firstChild" presStyleLbl="bgAccFollowNode1" presStyleIdx="2" presStyleCnt="4" custLinFactNeighborX="4507" custLinFactNeighborY="-77839"/>
      <dgm:spPr/>
      <dgm:t>
        <a:bodyPr/>
        <a:lstStyle/>
        <a:p>
          <a:endParaRPr lang="en-US"/>
        </a:p>
      </dgm:t>
    </dgm:pt>
    <dgm:pt modelId="{EDCAC2F4-1C14-1349-9897-28A5D6BE02BD}" type="pres">
      <dgm:prSet presAssocID="{213B5720-049C-E04F-B004-B8F1C509D12B}" presName="firstChildTx" presStyleLbl="bgAccFollowNode1" presStyleIdx="2" presStyleCnt="4">
        <dgm:presLayoutVars>
          <dgm:bulletEnabled val="1"/>
        </dgm:presLayoutVars>
      </dgm:prSet>
      <dgm:spPr/>
      <dgm:t>
        <a:bodyPr/>
        <a:lstStyle/>
        <a:p>
          <a:endParaRPr lang="en-US"/>
        </a:p>
      </dgm:t>
    </dgm:pt>
    <dgm:pt modelId="{F453380E-9B87-3040-B877-98DB5050A756}" type="pres">
      <dgm:prSet presAssocID="{213B5720-049C-E04F-B004-B8F1C509D12B}" presName="negSpace" presStyleCnt="0"/>
      <dgm:spPr/>
    </dgm:pt>
    <dgm:pt modelId="{82EDB367-D33F-5946-A22E-62CA1F2E7F81}" type="pres">
      <dgm:prSet presAssocID="{213B5720-049C-E04F-B004-B8F1C509D12B}" presName="circle" presStyleLbl="node1" presStyleIdx="2" presStyleCnt="4"/>
      <dgm:spPr/>
      <dgm:t>
        <a:bodyPr/>
        <a:lstStyle/>
        <a:p>
          <a:endParaRPr lang="en-US"/>
        </a:p>
      </dgm:t>
    </dgm:pt>
    <dgm:pt modelId="{0B040BA8-E424-734E-8D07-C1AED85D7925}" type="pres">
      <dgm:prSet presAssocID="{8EE86662-A677-BF43-95CA-9D4FF7384AE9}" presName="transSpace" presStyleCnt="0"/>
      <dgm:spPr/>
    </dgm:pt>
    <dgm:pt modelId="{B16A392E-CFC7-684C-A25D-6BB8E8C65449}" type="pres">
      <dgm:prSet presAssocID="{42A5BEAE-C6BF-DE45-9CEA-98F6374CB74A}" presName="posSpace" presStyleCnt="0"/>
      <dgm:spPr/>
    </dgm:pt>
    <dgm:pt modelId="{72A9D934-2E45-CA42-BCD4-875C04A44691}" type="pres">
      <dgm:prSet presAssocID="{42A5BEAE-C6BF-DE45-9CEA-98F6374CB74A}" presName="vertFlow" presStyleCnt="0"/>
      <dgm:spPr/>
    </dgm:pt>
    <dgm:pt modelId="{C3766E49-A335-EF47-9E30-372B49559DD4}" type="pres">
      <dgm:prSet presAssocID="{42A5BEAE-C6BF-DE45-9CEA-98F6374CB74A}" presName="topSpace" presStyleCnt="0"/>
      <dgm:spPr/>
    </dgm:pt>
    <dgm:pt modelId="{8863A2B2-FF7F-9244-A65B-7A9FD6091542}" type="pres">
      <dgm:prSet presAssocID="{42A5BEAE-C6BF-DE45-9CEA-98F6374CB74A}" presName="firstComp" presStyleCnt="0"/>
      <dgm:spPr/>
    </dgm:pt>
    <dgm:pt modelId="{B15B4362-99B3-F04A-BB10-ADEFFB2CB819}" type="pres">
      <dgm:prSet presAssocID="{42A5BEAE-C6BF-DE45-9CEA-98F6374CB74A}" presName="firstChild" presStyleLbl="bgAccFollowNode1" presStyleIdx="3" presStyleCnt="4" custLinFactNeighborX="359" custLinFactNeighborY="-77839"/>
      <dgm:spPr/>
      <dgm:t>
        <a:bodyPr/>
        <a:lstStyle/>
        <a:p>
          <a:endParaRPr lang="en-US"/>
        </a:p>
      </dgm:t>
    </dgm:pt>
    <dgm:pt modelId="{DF60FFD1-6538-EF41-B890-1ACB68308596}" type="pres">
      <dgm:prSet presAssocID="{42A5BEAE-C6BF-DE45-9CEA-98F6374CB74A}" presName="firstChildTx" presStyleLbl="bgAccFollowNode1" presStyleIdx="3" presStyleCnt="4">
        <dgm:presLayoutVars>
          <dgm:bulletEnabled val="1"/>
        </dgm:presLayoutVars>
      </dgm:prSet>
      <dgm:spPr/>
      <dgm:t>
        <a:bodyPr/>
        <a:lstStyle/>
        <a:p>
          <a:endParaRPr lang="en-US"/>
        </a:p>
      </dgm:t>
    </dgm:pt>
    <dgm:pt modelId="{79E803E7-C30E-334A-86CA-3DB447BAF461}" type="pres">
      <dgm:prSet presAssocID="{42A5BEAE-C6BF-DE45-9CEA-98F6374CB74A}" presName="negSpace" presStyleCnt="0"/>
      <dgm:spPr/>
    </dgm:pt>
    <dgm:pt modelId="{94EA4EC6-50CA-2E4B-891A-E8F0A80C7D1A}" type="pres">
      <dgm:prSet presAssocID="{42A5BEAE-C6BF-DE45-9CEA-98F6374CB74A}" presName="circle" presStyleLbl="node1" presStyleIdx="3" presStyleCnt="4"/>
      <dgm:spPr/>
      <dgm:t>
        <a:bodyPr/>
        <a:lstStyle/>
        <a:p>
          <a:endParaRPr lang="en-US"/>
        </a:p>
      </dgm:t>
    </dgm:pt>
  </dgm:ptLst>
  <dgm:cxnLst>
    <dgm:cxn modelId="{D381E407-10F8-401C-9B3D-85738D5602E0}" type="presOf" srcId="{213B5720-049C-E04F-B004-B8F1C509D12B}" destId="{82EDB367-D33F-5946-A22E-62CA1F2E7F81}" srcOrd="0" destOrd="0" presId="urn:microsoft.com/office/officeart/2005/8/layout/hList9"/>
    <dgm:cxn modelId="{5E75B2B1-62BD-443E-87E7-4D56622832B3}" type="presOf" srcId="{125D6BE7-C1FF-CD41-BE50-A0E7A3DF2A12}" destId="{4C7FD583-BFC9-5747-A518-8C8469E614B3}" srcOrd="0" destOrd="0" presId="urn:microsoft.com/office/officeart/2005/8/layout/hList9"/>
    <dgm:cxn modelId="{ECB7A727-4EB3-4D37-8C75-A4077544C1FB}" type="presOf" srcId="{A3336A63-5416-9948-A503-344DFD4EA2CD}" destId="{EDCAC2F4-1C14-1349-9897-28A5D6BE02BD}" srcOrd="1" destOrd="0" presId="urn:microsoft.com/office/officeart/2005/8/layout/hList9"/>
    <dgm:cxn modelId="{DEC472C0-CC41-4A72-89A8-2071950E264B}" type="presOf" srcId="{16CA3F3D-B134-CF47-A7FC-9DBC1E1C6B09}" destId="{094BB9B0-AD86-E244-9FBC-9ADB6D03B0E0}" srcOrd="0" destOrd="0" presId="urn:microsoft.com/office/officeart/2005/8/layout/hList9"/>
    <dgm:cxn modelId="{45AB731D-1EDE-B94B-9824-119AB22FBBB6}" srcId="{88249C2C-3741-7B49-8524-35DC30C26B39}" destId="{213B5720-049C-E04F-B004-B8F1C509D12B}" srcOrd="2" destOrd="0" parTransId="{D613C57D-1C12-214B-9906-3677ABF122C8}" sibTransId="{8EE86662-A677-BF43-95CA-9D4FF7384AE9}"/>
    <dgm:cxn modelId="{B7290555-D5A3-4279-A776-832AB90F8F57}" type="presOf" srcId="{1C2548D3-F00D-0343-BD80-D8D70868FC22}" destId="{722AAC92-B79E-3840-AB7B-722D79A382F8}" srcOrd="0" destOrd="0" presId="urn:microsoft.com/office/officeart/2005/8/layout/hList9"/>
    <dgm:cxn modelId="{BF12A0BA-22BC-4D15-8AF3-C3E959F26246}" type="presOf" srcId="{A3336A63-5416-9948-A503-344DFD4EA2CD}" destId="{5D21F607-5091-CE44-95B8-13423055996E}" srcOrd="0" destOrd="0" presId="urn:microsoft.com/office/officeart/2005/8/layout/hList9"/>
    <dgm:cxn modelId="{D84EA121-694B-1547-8C91-2443A5B0F5EB}" srcId="{16CA3F3D-B134-CF47-A7FC-9DBC1E1C6B09}" destId="{93EC20F9-2265-1B4B-8A4E-DB11233EFAF7}" srcOrd="0" destOrd="0" parTransId="{FED105C0-3F07-4845-896A-40F2CF853D1B}" sibTransId="{34DB9076-7A9C-1D4E-A181-E42CBD1B3059}"/>
    <dgm:cxn modelId="{F8B4F456-E82A-1C4D-B294-0F1DE5F383D6}" srcId="{88249C2C-3741-7B49-8524-35DC30C26B39}" destId="{16CA3F3D-B134-CF47-A7FC-9DBC1E1C6B09}" srcOrd="0" destOrd="0" parTransId="{39B2B262-7D52-B147-A199-F0388620EF6F}" sibTransId="{964215DB-2BEA-BB4A-A6C4-9DCFD981111F}"/>
    <dgm:cxn modelId="{7C7E45EB-E528-4453-9C79-F2208D54855C}" type="presOf" srcId="{1C2548D3-F00D-0343-BD80-D8D70868FC22}" destId="{F79DE3F2-3184-DA4D-B145-476D709BA672}" srcOrd="1" destOrd="0" presId="urn:microsoft.com/office/officeart/2005/8/layout/hList9"/>
    <dgm:cxn modelId="{D2F17C29-6F23-694F-A695-216843926EC8}" srcId="{42A5BEAE-C6BF-DE45-9CEA-98F6374CB74A}" destId="{5B3DF179-A2E0-284C-895F-A263DCFBFA76}" srcOrd="0" destOrd="0" parTransId="{EB2EDD3D-8F5E-8140-BA28-BF4CD2C8F914}" sibTransId="{D6726322-547C-1545-A3DF-7DF074C859A8}"/>
    <dgm:cxn modelId="{605D6249-005C-41AB-9AED-B2E98E329110}" type="presOf" srcId="{93EC20F9-2265-1B4B-8A4E-DB11233EFAF7}" destId="{42341E8A-2581-C24F-B812-EEC5038A52DB}" srcOrd="0" destOrd="0" presId="urn:microsoft.com/office/officeart/2005/8/layout/hList9"/>
    <dgm:cxn modelId="{8D794196-226F-444C-ADAB-04D6941E3E02}" type="presOf" srcId="{42A5BEAE-C6BF-DE45-9CEA-98F6374CB74A}" destId="{94EA4EC6-50CA-2E4B-891A-E8F0A80C7D1A}" srcOrd="0" destOrd="0" presId="urn:microsoft.com/office/officeart/2005/8/layout/hList9"/>
    <dgm:cxn modelId="{A9CFB326-14D9-403B-A762-C4A0A5A39CC3}" type="presOf" srcId="{5B3DF179-A2E0-284C-895F-A263DCFBFA76}" destId="{DF60FFD1-6538-EF41-B890-1ACB68308596}" srcOrd="1" destOrd="0" presId="urn:microsoft.com/office/officeart/2005/8/layout/hList9"/>
    <dgm:cxn modelId="{C5C37EF0-A473-C341-9CE5-F8998AB59B92}" srcId="{88249C2C-3741-7B49-8524-35DC30C26B39}" destId="{125D6BE7-C1FF-CD41-BE50-A0E7A3DF2A12}" srcOrd="1" destOrd="0" parTransId="{CE0D94E6-FD9B-E34C-BA29-EC1EE07AF7EC}" sibTransId="{2B388446-D217-534C-A8DC-ACC63BDE408C}"/>
    <dgm:cxn modelId="{658E88E8-6F37-6849-AF34-538B607B2BB6}" srcId="{213B5720-049C-E04F-B004-B8F1C509D12B}" destId="{A3336A63-5416-9948-A503-344DFD4EA2CD}" srcOrd="0" destOrd="0" parTransId="{E72253FD-D4B5-B340-A45E-14B0DB5DD6ED}" sibTransId="{D85AB82F-7BE8-5A48-83E2-CC4EF208571A}"/>
    <dgm:cxn modelId="{465ADFFB-8C7C-FF44-BEA3-74AD866F5869}" srcId="{88249C2C-3741-7B49-8524-35DC30C26B39}" destId="{42A5BEAE-C6BF-DE45-9CEA-98F6374CB74A}" srcOrd="3" destOrd="0" parTransId="{1F23EBDF-730A-3041-8591-E18DE20ECED7}" sibTransId="{3E4331B3-8EF3-5B42-A344-9BFE5A65CF4B}"/>
    <dgm:cxn modelId="{27D63BC9-E5E8-43E4-A49C-9AE20722076D}" type="presOf" srcId="{88249C2C-3741-7B49-8524-35DC30C26B39}" destId="{647C1CD4-0B04-FD43-8B8E-CF1CC09B1B96}" srcOrd="0" destOrd="0" presId="urn:microsoft.com/office/officeart/2005/8/layout/hList9"/>
    <dgm:cxn modelId="{0C191A1E-896C-4EF7-B883-B1A58BB58155}" type="presOf" srcId="{93EC20F9-2265-1B4B-8A4E-DB11233EFAF7}" destId="{CA4D8D32-DFA7-4B4A-94AA-2C48166D80EE}" srcOrd="1" destOrd="0" presId="urn:microsoft.com/office/officeart/2005/8/layout/hList9"/>
    <dgm:cxn modelId="{6CCB5D50-1F92-4612-8013-E75F418BDB16}" type="presOf" srcId="{5B3DF179-A2E0-284C-895F-A263DCFBFA76}" destId="{B15B4362-99B3-F04A-BB10-ADEFFB2CB819}" srcOrd="0" destOrd="0" presId="urn:microsoft.com/office/officeart/2005/8/layout/hList9"/>
    <dgm:cxn modelId="{DA2D2BD0-8837-7A4B-974D-0C509D561A7E}" srcId="{125D6BE7-C1FF-CD41-BE50-A0E7A3DF2A12}" destId="{1C2548D3-F00D-0343-BD80-D8D70868FC22}" srcOrd="0" destOrd="0" parTransId="{01D8970A-553B-644B-90E3-8A379578135C}" sibTransId="{07FEDC12-B6E6-5B4B-A566-CDD80E07DCDF}"/>
    <dgm:cxn modelId="{72333C79-55EE-41C9-A29D-3240EE1ED9A5}" type="presParOf" srcId="{647C1CD4-0B04-FD43-8B8E-CF1CC09B1B96}" destId="{833D86EE-F8FE-E24E-ABFF-6729006804E5}" srcOrd="0" destOrd="0" presId="urn:microsoft.com/office/officeart/2005/8/layout/hList9"/>
    <dgm:cxn modelId="{9016BCC1-9EB6-46AD-BA05-CE9A1A4C6908}" type="presParOf" srcId="{647C1CD4-0B04-FD43-8B8E-CF1CC09B1B96}" destId="{68BEAA0F-39CE-CD4D-B534-167E8053C3BA}" srcOrd="1" destOrd="0" presId="urn:microsoft.com/office/officeart/2005/8/layout/hList9"/>
    <dgm:cxn modelId="{AAB97A4B-C225-48D1-9273-F3BA4E2842E0}" type="presParOf" srcId="{68BEAA0F-39CE-CD4D-B534-167E8053C3BA}" destId="{ABA0ABFD-0989-1E4F-BA43-3D214F0E251E}" srcOrd="0" destOrd="0" presId="urn:microsoft.com/office/officeart/2005/8/layout/hList9"/>
    <dgm:cxn modelId="{824696A3-A1F7-4503-9EEF-9CB3AF8E1A90}" type="presParOf" srcId="{68BEAA0F-39CE-CD4D-B534-167E8053C3BA}" destId="{7E208554-FF3F-6741-9A76-666F20D0A691}" srcOrd="1" destOrd="0" presId="urn:microsoft.com/office/officeart/2005/8/layout/hList9"/>
    <dgm:cxn modelId="{C6DDACB8-8377-4447-93F5-FEA8CB972BBA}" type="presParOf" srcId="{7E208554-FF3F-6741-9A76-666F20D0A691}" destId="{42341E8A-2581-C24F-B812-EEC5038A52DB}" srcOrd="0" destOrd="0" presId="urn:microsoft.com/office/officeart/2005/8/layout/hList9"/>
    <dgm:cxn modelId="{316F4FA8-25AA-4D77-877F-5F61909019A3}" type="presParOf" srcId="{7E208554-FF3F-6741-9A76-666F20D0A691}" destId="{CA4D8D32-DFA7-4B4A-94AA-2C48166D80EE}" srcOrd="1" destOrd="0" presId="urn:microsoft.com/office/officeart/2005/8/layout/hList9"/>
    <dgm:cxn modelId="{AE6ABA2F-8F32-4B1F-8F8B-0EB6979670A3}" type="presParOf" srcId="{647C1CD4-0B04-FD43-8B8E-CF1CC09B1B96}" destId="{1376F6CC-960A-DE4F-8F66-0304CE89468F}" srcOrd="2" destOrd="0" presId="urn:microsoft.com/office/officeart/2005/8/layout/hList9"/>
    <dgm:cxn modelId="{70972C71-3018-4050-831F-FB7B57D155E9}" type="presParOf" srcId="{647C1CD4-0B04-FD43-8B8E-CF1CC09B1B96}" destId="{094BB9B0-AD86-E244-9FBC-9ADB6D03B0E0}" srcOrd="3" destOrd="0" presId="urn:microsoft.com/office/officeart/2005/8/layout/hList9"/>
    <dgm:cxn modelId="{B0976E27-BC17-431A-A784-7C7AEBF9F202}" type="presParOf" srcId="{647C1CD4-0B04-FD43-8B8E-CF1CC09B1B96}" destId="{37F73B9A-29CC-E94A-8360-678C913D5814}" srcOrd="4" destOrd="0" presId="urn:microsoft.com/office/officeart/2005/8/layout/hList9"/>
    <dgm:cxn modelId="{C0A72A49-768A-4C60-BB9A-DDF25F85025C}" type="presParOf" srcId="{647C1CD4-0B04-FD43-8B8E-CF1CC09B1B96}" destId="{8392CCA8-C043-4C45-ABFE-CC9CA57E61BB}" srcOrd="5" destOrd="0" presId="urn:microsoft.com/office/officeart/2005/8/layout/hList9"/>
    <dgm:cxn modelId="{6C7CF1AA-5644-478F-8E64-13DA3BE1A91F}" type="presParOf" srcId="{647C1CD4-0B04-FD43-8B8E-CF1CC09B1B96}" destId="{64731E92-5BB6-484F-B4E7-DFC69139256A}" srcOrd="6" destOrd="0" presId="urn:microsoft.com/office/officeart/2005/8/layout/hList9"/>
    <dgm:cxn modelId="{D04265AB-223B-49BC-B1CA-6888AA95F618}" type="presParOf" srcId="{64731E92-5BB6-484F-B4E7-DFC69139256A}" destId="{C3B73AEC-9681-DA4B-BBA4-B93CC27501F9}" srcOrd="0" destOrd="0" presId="urn:microsoft.com/office/officeart/2005/8/layout/hList9"/>
    <dgm:cxn modelId="{7BF03319-E532-41AF-A877-2C9F4AFF64F7}" type="presParOf" srcId="{64731E92-5BB6-484F-B4E7-DFC69139256A}" destId="{1D1A9A19-8425-AC46-ABFF-741DF3E5650A}" srcOrd="1" destOrd="0" presId="urn:microsoft.com/office/officeart/2005/8/layout/hList9"/>
    <dgm:cxn modelId="{29E4664B-A1C5-4767-9C45-E0747ED30D8C}" type="presParOf" srcId="{1D1A9A19-8425-AC46-ABFF-741DF3E5650A}" destId="{722AAC92-B79E-3840-AB7B-722D79A382F8}" srcOrd="0" destOrd="0" presId="urn:microsoft.com/office/officeart/2005/8/layout/hList9"/>
    <dgm:cxn modelId="{40CB6D0B-7B44-41FF-BCC5-D89461B44A57}" type="presParOf" srcId="{1D1A9A19-8425-AC46-ABFF-741DF3E5650A}" destId="{F79DE3F2-3184-DA4D-B145-476D709BA672}" srcOrd="1" destOrd="0" presId="urn:microsoft.com/office/officeart/2005/8/layout/hList9"/>
    <dgm:cxn modelId="{69AE4BD5-602B-4F37-8623-1EC09C4CF1E5}" type="presParOf" srcId="{647C1CD4-0B04-FD43-8B8E-CF1CC09B1B96}" destId="{7AFAB9CD-6693-D041-BC09-6A540671D97A}" srcOrd="7" destOrd="0" presId="urn:microsoft.com/office/officeart/2005/8/layout/hList9"/>
    <dgm:cxn modelId="{5E67E2D3-D3C2-4C4F-81C4-9C62AE83E968}" type="presParOf" srcId="{647C1CD4-0B04-FD43-8B8E-CF1CC09B1B96}" destId="{4C7FD583-BFC9-5747-A518-8C8469E614B3}" srcOrd="8" destOrd="0" presId="urn:microsoft.com/office/officeart/2005/8/layout/hList9"/>
    <dgm:cxn modelId="{B319AD1A-6CE3-4FA8-8BC4-B9049ACFCAF0}" type="presParOf" srcId="{647C1CD4-0B04-FD43-8B8E-CF1CC09B1B96}" destId="{553C058B-60BA-174A-8961-8350D1740078}" srcOrd="9" destOrd="0" presId="urn:microsoft.com/office/officeart/2005/8/layout/hList9"/>
    <dgm:cxn modelId="{700E27EB-237E-44C3-B135-7986A4B66CAF}" type="presParOf" srcId="{647C1CD4-0B04-FD43-8B8E-CF1CC09B1B96}" destId="{63066497-33CA-9644-89E0-9FA19934CA57}" srcOrd="10" destOrd="0" presId="urn:microsoft.com/office/officeart/2005/8/layout/hList9"/>
    <dgm:cxn modelId="{B80086B0-DF45-47EF-90EF-EB04855BB579}" type="presParOf" srcId="{647C1CD4-0B04-FD43-8B8E-CF1CC09B1B96}" destId="{EC7AE55B-BB75-4A40-B5B7-9CB321A3B98A}" srcOrd="11" destOrd="0" presId="urn:microsoft.com/office/officeart/2005/8/layout/hList9"/>
    <dgm:cxn modelId="{824DB490-2A6C-4429-A5A5-B27E2650189C}" type="presParOf" srcId="{EC7AE55B-BB75-4A40-B5B7-9CB321A3B98A}" destId="{F0B5B3BE-AAB9-3E4D-8E8B-FDD017B3CEDE}" srcOrd="0" destOrd="0" presId="urn:microsoft.com/office/officeart/2005/8/layout/hList9"/>
    <dgm:cxn modelId="{C335BCFB-1608-467B-83FB-20D59485C6A1}" type="presParOf" srcId="{EC7AE55B-BB75-4A40-B5B7-9CB321A3B98A}" destId="{74F67883-D500-AB4E-BC7F-0AE2F935192B}" srcOrd="1" destOrd="0" presId="urn:microsoft.com/office/officeart/2005/8/layout/hList9"/>
    <dgm:cxn modelId="{F965A998-4BE5-4211-90E2-6702BA919336}" type="presParOf" srcId="{74F67883-D500-AB4E-BC7F-0AE2F935192B}" destId="{5D21F607-5091-CE44-95B8-13423055996E}" srcOrd="0" destOrd="0" presId="urn:microsoft.com/office/officeart/2005/8/layout/hList9"/>
    <dgm:cxn modelId="{F389516D-4BC5-43F9-A453-811B9F87FAFF}" type="presParOf" srcId="{74F67883-D500-AB4E-BC7F-0AE2F935192B}" destId="{EDCAC2F4-1C14-1349-9897-28A5D6BE02BD}" srcOrd="1" destOrd="0" presId="urn:microsoft.com/office/officeart/2005/8/layout/hList9"/>
    <dgm:cxn modelId="{E48F9E0A-A9B8-4C28-AF95-B1F00E8D5C7F}" type="presParOf" srcId="{647C1CD4-0B04-FD43-8B8E-CF1CC09B1B96}" destId="{F453380E-9B87-3040-B877-98DB5050A756}" srcOrd="12" destOrd="0" presId="urn:microsoft.com/office/officeart/2005/8/layout/hList9"/>
    <dgm:cxn modelId="{F241D3A5-79EE-42E6-819F-1D7563B5B423}" type="presParOf" srcId="{647C1CD4-0B04-FD43-8B8E-CF1CC09B1B96}" destId="{82EDB367-D33F-5946-A22E-62CA1F2E7F81}" srcOrd="13" destOrd="0" presId="urn:microsoft.com/office/officeart/2005/8/layout/hList9"/>
    <dgm:cxn modelId="{3797B9BB-49C2-4660-9160-F8B328D1CB4D}" type="presParOf" srcId="{647C1CD4-0B04-FD43-8B8E-CF1CC09B1B96}" destId="{0B040BA8-E424-734E-8D07-C1AED85D7925}" srcOrd="14" destOrd="0" presId="urn:microsoft.com/office/officeart/2005/8/layout/hList9"/>
    <dgm:cxn modelId="{05E05B31-634F-4554-BEEB-C6E916A2645B}" type="presParOf" srcId="{647C1CD4-0B04-FD43-8B8E-CF1CC09B1B96}" destId="{B16A392E-CFC7-684C-A25D-6BB8E8C65449}" srcOrd="15" destOrd="0" presId="urn:microsoft.com/office/officeart/2005/8/layout/hList9"/>
    <dgm:cxn modelId="{DEDAAC02-FE9F-4ACE-ACC0-3741ACA2ED83}" type="presParOf" srcId="{647C1CD4-0B04-FD43-8B8E-CF1CC09B1B96}" destId="{72A9D934-2E45-CA42-BCD4-875C04A44691}" srcOrd="16" destOrd="0" presId="urn:microsoft.com/office/officeart/2005/8/layout/hList9"/>
    <dgm:cxn modelId="{6086684B-253E-4847-A4A2-149FC6E356AC}" type="presParOf" srcId="{72A9D934-2E45-CA42-BCD4-875C04A44691}" destId="{C3766E49-A335-EF47-9E30-372B49559DD4}" srcOrd="0" destOrd="0" presId="urn:microsoft.com/office/officeart/2005/8/layout/hList9"/>
    <dgm:cxn modelId="{BE1F1EFA-D872-4A00-986B-713B1F2AC5D8}" type="presParOf" srcId="{72A9D934-2E45-CA42-BCD4-875C04A44691}" destId="{8863A2B2-FF7F-9244-A65B-7A9FD6091542}" srcOrd="1" destOrd="0" presId="urn:microsoft.com/office/officeart/2005/8/layout/hList9"/>
    <dgm:cxn modelId="{D329BD83-9FCF-40BC-8C99-CC190ED01419}" type="presParOf" srcId="{8863A2B2-FF7F-9244-A65B-7A9FD6091542}" destId="{B15B4362-99B3-F04A-BB10-ADEFFB2CB819}" srcOrd="0" destOrd="0" presId="urn:microsoft.com/office/officeart/2005/8/layout/hList9"/>
    <dgm:cxn modelId="{A773481F-539C-49EB-BCD8-EA2DF5829BC4}" type="presParOf" srcId="{8863A2B2-FF7F-9244-A65B-7A9FD6091542}" destId="{DF60FFD1-6538-EF41-B890-1ACB68308596}" srcOrd="1" destOrd="0" presId="urn:microsoft.com/office/officeart/2005/8/layout/hList9"/>
    <dgm:cxn modelId="{6ADA0685-AB89-422F-98CB-75B99D9C1015}" type="presParOf" srcId="{647C1CD4-0B04-FD43-8B8E-CF1CC09B1B96}" destId="{79E803E7-C30E-334A-86CA-3DB447BAF461}" srcOrd="17" destOrd="0" presId="urn:microsoft.com/office/officeart/2005/8/layout/hList9"/>
    <dgm:cxn modelId="{8005BF63-F13E-47D7-B046-2A28A639CCED}" type="presParOf" srcId="{647C1CD4-0B04-FD43-8B8E-CF1CC09B1B96}" destId="{94EA4EC6-50CA-2E4B-891A-E8F0A80C7D1A}"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41E8A-2581-C24F-B812-EEC5038A52DB}">
      <dsp:nvSpPr>
        <dsp:cNvPr id="0" name=""/>
        <dsp:cNvSpPr/>
      </dsp:nvSpPr>
      <dsp:spPr>
        <a:xfrm>
          <a:off x="762004" y="152404"/>
          <a:ext cx="1397415" cy="838978"/>
        </a:xfrm>
        <a:prstGeom prst="rect">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Beneficiary began receiving benefits with CDRs scheduled every 3 years</a:t>
          </a:r>
          <a:endParaRPr lang="en-US" sz="1200" kern="1200" dirty="0"/>
        </a:p>
      </dsp:txBody>
      <dsp:txXfrm>
        <a:off x="985590" y="152404"/>
        <a:ext cx="1173828" cy="838978"/>
      </dsp:txXfrm>
    </dsp:sp>
    <dsp:sp modelId="{094BB9B0-AD86-E244-9FBC-9ADB6D03B0E0}">
      <dsp:nvSpPr>
        <dsp:cNvPr id="0" name=""/>
        <dsp:cNvSpPr/>
      </dsp:nvSpPr>
      <dsp:spPr>
        <a:xfrm>
          <a:off x="101619" y="527403"/>
          <a:ext cx="842028" cy="842028"/>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2012</a:t>
          </a:r>
          <a:endParaRPr lang="en-US" sz="2300" kern="1200" dirty="0">
            <a:solidFill>
              <a:schemeClr val="bg1"/>
            </a:solidFill>
          </a:endParaRPr>
        </a:p>
      </dsp:txBody>
      <dsp:txXfrm>
        <a:off x="224931" y="650715"/>
        <a:ext cx="595404" cy="595404"/>
      </dsp:txXfrm>
    </dsp:sp>
    <dsp:sp modelId="{722AAC92-B79E-3840-AB7B-722D79A382F8}">
      <dsp:nvSpPr>
        <dsp:cNvPr id="0" name=""/>
        <dsp:cNvSpPr/>
      </dsp:nvSpPr>
      <dsp:spPr>
        <a:xfrm>
          <a:off x="2935759" y="364221"/>
          <a:ext cx="1263042" cy="842449"/>
        </a:xfrm>
        <a:prstGeom prst="rect">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Ticket assigned to EN/VR</a:t>
          </a:r>
          <a:endParaRPr lang="en-US" sz="1200" kern="1200" dirty="0"/>
        </a:p>
      </dsp:txBody>
      <dsp:txXfrm>
        <a:off x="3137846" y="364221"/>
        <a:ext cx="1060955" cy="842449"/>
      </dsp:txXfrm>
    </dsp:sp>
    <dsp:sp modelId="{4C7FD583-BFC9-5747-A518-8C8469E614B3}">
      <dsp:nvSpPr>
        <dsp:cNvPr id="0" name=""/>
        <dsp:cNvSpPr/>
      </dsp:nvSpPr>
      <dsp:spPr>
        <a:xfrm>
          <a:off x="2206689" y="527403"/>
          <a:ext cx="842028" cy="842028"/>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2013</a:t>
          </a:r>
          <a:endParaRPr lang="en-US" sz="2300" kern="1200" dirty="0">
            <a:solidFill>
              <a:schemeClr val="bg1"/>
            </a:solidFill>
          </a:endParaRPr>
        </a:p>
      </dsp:txBody>
      <dsp:txXfrm>
        <a:off x="2330001" y="650715"/>
        <a:ext cx="595404" cy="595404"/>
      </dsp:txXfrm>
    </dsp:sp>
    <dsp:sp modelId="{5D21F607-5091-CE44-95B8-13423055996E}">
      <dsp:nvSpPr>
        <dsp:cNvPr id="0" name=""/>
        <dsp:cNvSpPr/>
      </dsp:nvSpPr>
      <dsp:spPr>
        <a:xfrm>
          <a:off x="5042307" y="208460"/>
          <a:ext cx="1263042" cy="842449"/>
        </a:xfrm>
        <a:prstGeom prst="rect">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TPR requirements not met; CDR protection lost</a:t>
          </a:r>
          <a:endParaRPr lang="en-US" sz="1200" kern="1200" dirty="0"/>
        </a:p>
      </dsp:txBody>
      <dsp:txXfrm>
        <a:off x="5244394" y="208460"/>
        <a:ext cx="1060955" cy="842449"/>
      </dsp:txXfrm>
    </dsp:sp>
    <dsp:sp modelId="{82EDB367-D33F-5946-A22E-62CA1F2E7F81}">
      <dsp:nvSpPr>
        <dsp:cNvPr id="0" name=""/>
        <dsp:cNvSpPr/>
      </dsp:nvSpPr>
      <dsp:spPr>
        <a:xfrm>
          <a:off x="4311759" y="527403"/>
          <a:ext cx="842028" cy="842028"/>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FFFF"/>
              </a:solidFill>
            </a:rPr>
            <a:t>2014</a:t>
          </a:r>
          <a:endParaRPr lang="en-US" sz="2300" kern="1200" dirty="0">
            <a:solidFill>
              <a:srgbClr val="FFFFFF"/>
            </a:solidFill>
          </a:endParaRPr>
        </a:p>
      </dsp:txBody>
      <dsp:txXfrm>
        <a:off x="4435071" y="650715"/>
        <a:ext cx="595404" cy="595404"/>
      </dsp:txXfrm>
    </dsp:sp>
    <dsp:sp modelId="{B15B4362-99B3-F04A-BB10-ADEFFB2CB819}">
      <dsp:nvSpPr>
        <dsp:cNvPr id="0" name=""/>
        <dsp:cNvSpPr/>
      </dsp:nvSpPr>
      <dsp:spPr>
        <a:xfrm>
          <a:off x="7090452" y="208460"/>
          <a:ext cx="1263042" cy="842449"/>
        </a:xfrm>
        <a:prstGeom prst="rect">
          <a:avLst/>
        </a:prstGeom>
        <a:solidFill>
          <a:schemeClr val="accent1">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CDR conducted          </a:t>
          </a:r>
          <a:endParaRPr lang="en-US" sz="1200" kern="1200" dirty="0"/>
        </a:p>
      </dsp:txBody>
      <dsp:txXfrm>
        <a:off x="7292539" y="208460"/>
        <a:ext cx="1060955" cy="842449"/>
      </dsp:txXfrm>
    </dsp:sp>
    <dsp:sp modelId="{94EA4EC6-50CA-2E4B-891A-E8F0A80C7D1A}">
      <dsp:nvSpPr>
        <dsp:cNvPr id="0" name=""/>
        <dsp:cNvSpPr/>
      </dsp:nvSpPr>
      <dsp:spPr>
        <a:xfrm>
          <a:off x="6416830" y="527403"/>
          <a:ext cx="842028" cy="842028"/>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rgbClr val="FFFFFF"/>
              </a:solidFill>
            </a:rPr>
            <a:t>2015</a:t>
          </a:r>
          <a:endParaRPr lang="en-US" sz="2300" kern="1200" dirty="0">
            <a:solidFill>
              <a:srgbClr val="FFFFFF"/>
            </a:solidFill>
          </a:endParaRPr>
        </a:p>
      </dsp:txBody>
      <dsp:txXfrm>
        <a:off x="6540142" y="650715"/>
        <a:ext cx="595404" cy="59540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D1A6D66-1D62-44FB-967F-ACA387D9110B}" type="datetimeFigureOut">
              <a:rPr lang="en-US" smtClean="0"/>
              <a:t>8/22/2016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B37B8D-B288-47E9-B5B3-3FCE820BB233}" type="slidenum">
              <a:rPr lang="en-US" smtClean="0"/>
              <a:t>‹#›</a:t>
            </a:fld>
            <a:endParaRPr lang="en-US"/>
          </a:p>
        </p:txBody>
      </p:sp>
    </p:spTree>
    <p:extLst>
      <p:ext uri="{BB962C8B-B14F-4D97-AF65-F5344CB8AC3E}">
        <p14:creationId xmlns:p14="http://schemas.microsoft.com/office/powerpoint/2010/main" val="415617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 for today is Timely Progress</a:t>
            </a:r>
            <a:r>
              <a:rPr lang="en-US" baseline="0" dirty="0" smtClean="0"/>
              <a:t> Review.</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1</a:t>
            </a:fld>
            <a:endParaRPr lang="en-US"/>
          </a:p>
        </p:txBody>
      </p:sp>
    </p:spTree>
    <p:extLst>
      <p:ext uri="{BB962C8B-B14F-4D97-AF65-F5344CB8AC3E}">
        <p14:creationId xmlns:p14="http://schemas.microsoft.com/office/powerpoint/2010/main" val="300373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discuss the TPR process.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10</a:t>
            </a:fld>
            <a:endParaRPr lang="en-US"/>
          </a:p>
        </p:txBody>
      </p:sp>
    </p:spTree>
    <p:extLst>
      <p:ext uri="{BB962C8B-B14F-4D97-AF65-F5344CB8AC3E}">
        <p14:creationId xmlns:p14="http://schemas.microsoft.com/office/powerpoint/2010/main" val="14149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solidFill>
                  <a:srgbClr val="FF0000"/>
                </a:solidFill>
                <a:ea typeface="ＭＳ Ｐゴシック" pitchFamily="34" charset="-128"/>
              </a:rPr>
              <a:t>Here is a brief overview of the process which will be explored in greater detail today.</a:t>
            </a:r>
          </a:p>
          <a:p>
            <a:pPr eaLnBrk="1" hangingPunct="1"/>
            <a:endParaRPr lang="en-US" altLang="en-US" dirty="0" smtClean="0">
              <a:solidFill>
                <a:srgbClr val="FF0000"/>
              </a:solidFill>
              <a:ea typeface="ＭＳ Ｐゴシック" pitchFamily="34" charset="-128"/>
            </a:endParaRPr>
          </a:p>
          <a:p>
            <a:pPr eaLnBrk="1" hangingPunct="1"/>
            <a:r>
              <a:rPr lang="en-US" altLang="en-US" dirty="0" smtClean="0">
                <a:solidFill>
                  <a:srgbClr val="FF0000"/>
                </a:solidFill>
                <a:ea typeface="ＭＳ Ｐゴシック" pitchFamily="34" charset="-128"/>
              </a:rPr>
              <a:t>In Step 1, SSA checks the earnings records of those beneficiaries selected that month for TPR. If the </a:t>
            </a:r>
            <a:r>
              <a:rPr lang="en-US" altLang="ja-JP" dirty="0" smtClean="0">
                <a:solidFill>
                  <a:srgbClr val="FF0000"/>
                </a:solidFill>
                <a:ea typeface="ＭＳ Ｐゴシック" pitchFamily="34" charset="-128"/>
              </a:rPr>
              <a:t>earnings are sufficient, meaning that they meet the guidelines set forth by SSA, then no further actions are taken, and the beneficiary continues along the path of self-sufficiency, unaware that a check was even made.</a:t>
            </a:r>
          </a:p>
          <a:p>
            <a:pPr eaLnBrk="1" hangingPunct="1"/>
            <a:r>
              <a:rPr lang="en-US" altLang="en-US" dirty="0" smtClean="0">
                <a:solidFill>
                  <a:srgbClr val="FF0000"/>
                </a:solidFill>
                <a:ea typeface="ＭＳ Ｐゴシック" pitchFamily="34" charset="-128"/>
              </a:rPr>
              <a:t> </a:t>
            </a:r>
          </a:p>
          <a:p>
            <a:pPr eaLnBrk="1" hangingPunct="1"/>
            <a:r>
              <a:rPr lang="en-US" altLang="en-US" dirty="0" smtClean="0">
                <a:solidFill>
                  <a:srgbClr val="FF0000"/>
                </a:solidFill>
                <a:ea typeface="ＭＳ Ｐゴシック" pitchFamily="34" charset="-128"/>
              </a:rPr>
              <a:t>However, if the beneficiary</a:t>
            </a:r>
            <a:r>
              <a:rPr lang="ja-JP" altLang="en-US" dirty="0" smtClean="0">
                <a:solidFill>
                  <a:srgbClr val="FF0000"/>
                </a:solidFill>
                <a:ea typeface="ＭＳ Ｐゴシック" pitchFamily="34" charset="-128"/>
              </a:rPr>
              <a:t>’</a:t>
            </a:r>
            <a:r>
              <a:rPr lang="en-US" altLang="ja-JP" dirty="0" smtClean="0">
                <a:solidFill>
                  <a:srgbClr val="FF0000"/>
                </a:solidFill>
                <a:ea typeface="ＭＳ Ｐゴシック" pitchFamily="34" charset="-128"/>
              </a:rPr>
              <a:t>s earnings are insufficient, then SSA contacts the beneficiary via mail, sending a TPR Selection Notice.  At the same time, the portal</a:t>
            </a:r>
            <a:r>
              <a:rPr lang="en-US" altLang="ja-JP" baseline="0" dirty="0" smtClean="0">
                <a:solidFill>
                  <a:srgbClr val="FF0000"/>
                </a:solidFill>
                <a:ea typeface="ＭＳ Ｐゴシック" pitchFamily="34" charset="-128"/>
              </a:rPr>
              <a:t> is open for TPR input by the service provider. </a:t>
            </a:r>
            <a:endParaRPr lang="en-US" altLang="ja-JP" dirty="0" smtClean="0">
              <a:solidFill>
                <a:srgbClr val="FF0000"/>
              </a:solidFill>
              <a:ea typeface="ＭＳ Ｐゴシック" pitchFamily="34" charset="-128"/>
            </a:endParaRPr>
          </a:p>
          <a:p>
            <a:endParaRPr lang="en-US" altLang="en-US" dirty="0"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BAC0E55-5989-43D3-98FE-B32D4BC1D924}" type="slidenum">
              <a:rPr lang="en-US" altLang="en-US" sz="1200" smtClean="0">
                <a:latin typeface="Calibri" pitchFamily="34" charset="0"/>
              </a:rPr>
              <a:pPr eaLnBrk="1" hangingPunct="1"/>
              <a:t>11</a:t>
            </a:fld>
            <a:endParaRPr lang="en-US" altLang="en-US" sz="12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Selection criteria are very complex including such factors as current pay, CDR classification, assignment, and previous TPR history.  Most important, selection</a:t>
            </a:r>
            <a:r>
              <a:rPr lang="en-US" baseline="0" dirty="0" smtClean="0"/>
              <a:t> will begin very slowly, with probably 50 cases selected nationwide the first month.</a:t>
            </a:r>
          </a:p>
          <a:p>
            <a:endParaRPr lang="en-US" baseline="0" dirty="0" smtClean="0"/>
          </a:p>
          <a:p>
            <a:r>
              <a:rPr lang="en-US" baseline="0" dirty="0" smtClean="0"/>
              <a:t>So for Step 2, if the beneficiary is selected for a TPR, SSA sends the Selection Notice to the individual at the conclusion of about every 12 months of Ticket in-use status.  This is to determine if the beneficiary is making the expected progress with work and/or education.</a:t>
            </a:r>
          </a:p>
          <a:p>
            <a:endParaRPr lang="en-US" baseline="0" dirty="0" smtClean="0"/>
          </a:p>
          <a:p>
            <a:r>
              <a:rPr lang="en-US" baseline="0" dirty="0" smtClean="0"/>
              <a:t>At the same time, the SSA portal is open for 55 days to all service providers for TPR input.  The service provider can only pass the beneficiary.</a:t>
            </a:r>
          </a:p>
          <a:p>
            <a:endParaRPr lang="en-US" baseline="0" dirty="0" smtClean="0"/>
          </a:p>
          <a:p>
            <a:r>
              <a:rPr lang="en-US" baseline="0" dirty="0" smtClean="0"/>
              <a:t>If the TPM receives the SSA-1375 from the beneficiary, the service provider has not passed the beneficiary, and the time frames are acceptable (within 55 days from date of notice), the TPM opens a case and begins a review.  We plan to have extensive TPR portal training well before TPR implementation.</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12</a:t>
            </a:fld>
            <a:endParaRPr lang="en-US"/>
          </a:p>
        </p:txBody>
      </p:sp>
    </p:spTree>
    <p:extLst>
      <p:ext uri="{BB962C8B-B14F-4D97-AF65-F5344CB8AC3E}">
        <p14:creationId xmlns:p14="http://schemas.microsoft.com/office/powerpoint/2010/main" val="336432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7B8D-B288-47E9-B5B3-3FCE820BB233}" type="slidenum">
              <a:rPr lang="en-US" smtClean="0"/>
              <a:t>13</a:t>
            </a:fld>
            <a:endParaRPr lang="en-US"/>
          </a:p>
        </p:txBody>
      </p:sp>
    </p:spTree>
    <p:extLst>
      <p:ext uri="{BB962C8B-B14F-4D97-AF65-F5344CB8AC3E}">
        <p14:creationId xmlns:p14="http://schemas.microsoft.com/office/powerpoint/2010/main" val="74976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7B8D-B288-47E9-B5B3-3FCE820BB233}" type="slidenum">
              <a:rPr lang="en-US" smtClean="0"/>
              <a:t>14</a:t>
            </a:fld>
            <a:endParaRPr lang="en-US"/>
          </a:p>
        </p:txBody>
      </p:sp>
    </p:spTree>
    <p:extLst>
      <p:ext uri="{BB962C8B-B14F-4D97-AF65-F5344CB8AC3E}">
        <p14:creationId xmlns:p14="http://schemas.microsoft.com/office/powerpoint/2010/main" val="12302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7B8D-B288-47E9-B5B3-3FCE820BB233}" type="slidenum">
              <a:rPr lang="en-US" smtClean="0"/>
              <a:t>15</a:t>
            </a:fld>
            <a:endParaRPr lang="en-US"/>
          </a:p>
        </p:txBody>
      </p:sp>
    </p:spTree>
    <p:extLst>
      <p:ext uri="{BB962C8B-B14F-4D97-AF65-F5344CB8AC3E}">
        <p14:creationId xmlns:p14="http://schemas.microsoft.com/office/powerpoint/2010/main" val="1149800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7B8D-B288-47E9-B5B3-3FCE820BB233}" type="slidenum">
              <a:rPr lang="en-US" smtClean="0"/>
              <a:t>16</a:t>
            </a:fld>
            <a:endParaRPr lang="en-US"/>
          </a:p>
        </p:txBody>
      </p:sp>
    </p:spTree>
    <p:extLst>
      <p:ext uri="{BB962C8B-B14F-4D97-AF65-F5344CB8AC3E}">
        <p14:creationId xmlns:p14="http://schemas.microsoft.com/office/powerpoint/2010/main" val="62653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TPR Selection Notice received by a beneficiary.  The notice is tailored to the person, including</a:t>
            </a:r>
            <a:r>
              <a:rPr lang="en-US" baseline="0" dirty="0" smtClean="0"/>
              <a:t> review level, review period dates, requirements, questions, etc.  Specific earnings amounts are listed which allow for a 10% tolerance in reviews 1-4.  No mathematical calculations are required by the beneficiary.  All notices give the beneficiary 30 days from the notice date to respond.  The timeframe is generally 55 days in order to allow for mail time/contract time.</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17</a:t>
            </a:fld>
            <a:endParaRPr lang="en-US"/>
          </a:p>
        </p:txBody>
      </p:sp>
    </p:spTree>
    <p:extLst>
      <p:ext uri="{BB962C8B-B14F-4D97-AF65-F5344CB8AC3E}">
        <p14:creationId xmlns:p14="http://schemas.microsoft.com/office/powerpoint/2010/main" val="425528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a pass, CDR protection is extended, no letter is sent, and the next TPR will be in about another 12 months of in-use.</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18</a:t>
            </a:fld>
            <a:endParaRPr lang="en-US"/>
          </a:p>
        </p:txBody>
      </p:sp>
    </p:spTree>
    <p:extLst>
      <p:ext uri="{BB962C8B-B14F-4D97-AF65-F5344CB8AC3E}">
        <p14:creationId xmlns:p14="http://schemas.microsoft.com/office/powerpoint/2010/main" val="160778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beneficiary fails TPR, the Proposed Failure Notice is sent giving an option to appeal.  Benefits are not affected.  The beneficiary maintains CDR protection for 55 days from the date of notice release, and through the</a:t>
            </a:r>
            <a:r>
              <a:rPr lang="en-US" baseline="0" dirty="0" smtClean="0"/>
              <a:t> appeal processing.  T</a:t>
            </a:r>
            <a:r>
              <a:rPr lang="en-US" dirty="0" smtClean="0"/>
              <a:t>he individual is subject to regularly scheduled</a:t>
            </a:r>
            <a:r>
              <a:rPr lang="en-US" baseline="0" dirty="0" smtClean="0"/>
              <a:t> CDRs once the final failure is effective.  Assignment and re-assignment are not </a:t>
            </a:r>
            <a:r>
              <a:rPr lang="en-US" baseline="0" dirty="0" smtClean="0"/>
              <a:t>usually affected </a:t>
            </a:r>
            <a:r>
              <a:rPr lang="en-US" baseline="0" dirty="0" smtClean="0"/>
              <a:t>by a proposed or a final </a:t>
            </a:r>
            <a:r>
              <a:rPr lang="en-US" baseline="0" dirty="0" smtClean="0"/>
              <a:t>failure, but must be in current pay.    </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19</a:t>
            </a:fld>
            <a:endParaRPr lang="en-US"/>
          </a:p>
        </p:txBody>
      </p:sp>
    </p:spTree>
    <p:extLst>
      <p:ext uri="{BB962C8B-B14F-4D97-AF65-F5344CB8AC3E}">
        <p14:creationId xmlns:p14="http://schemas.microsoft.com/office/powerpoint/2010/main" val="140334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Now let’s look at the objectives of this session.</a:t>
            </a:r>
          </a:p>
          <a:p>
            <a:pPr marL="228600" indent="-228600">
              <a:buAutoNum type="arabicPeriod"/>
            </a:pPr>
            <a:r>
              <a:rPr lang="en-US" dirty="0" smtClean="0"/>
              <a:t>Discuss Timely Progress Review fundamentals</a:t>
            </a:r>
          </a:p>
          <a:p>
            <a:pPr marL="228600" indent="-228600">
              <a:buAutoNum type="arabicPeriod"/>
            </a:pPr>
            <a:r>
              <a:rPr lang="en-US" dirty="0" smtClean="0"/>
              <a:t>Discuss how the Ticket to Work Program</a:t>
            </a:r>
            <a:r>
              <a:rPr lang="en-US" baseline="0" dirty="0" smtClean="0"/>
              <a:t> impacts Continuing Disability Reviews</a:t>
            </a:r>
          </a:p>
          <a:p>
            <a:pPr marL="228600" indent="-228600">
              <a:buAutoNum type="arabicPeriod"/>
            </a:pPr>
            <a:r>
              <a:rPr lang="en-US" baseline="0" dirty="0" smtClean="0"/>
              <a:t>Discuss TPR requirements</a:t>
            </a:r>
          </a:p>
          <a:p>
            <a:pPr marL="228600" indent="-228600">
              <a:buAutoNum type="arabicPeriod"/>
            </a:pPr>
            <a:r>
              <a:rPr lang="en-US" baseline="0" dirty="0" smtClean="0"/>
              <a:t>Describe the TPR process including TPR appeals and re-entries</a:t>
            </a:r>
          </a:p>
          <a:p>
            <a:pPr marL="228600" indent="-228600">
              <a:buAutoNum type="arabicPeriod"/>
            </a:pPr>
            <a:r>
              <a:rPr lang="en-US" baseline="0" dirty="0" smtClean="0"/>
              <a:t>Describe service provider responsibilities in the TPR process</a:t>
            </a:r>
          </a:p>
          <a:p>
            <a:pPr marL="228600" indent="-228600">
              <a:buAutoNum type="arabicPeriod"/>
            </a:pPr>
            <a:r>
              <a:rPr lang="en-US" baseline="0" dirty="0" smtClean="0"/>
              <a:t>Discuss the TPR implementation schedule</a:t>
            </a:r>
          </a:p>
          <a:p>
            <a:pPr marL="228600" indent="-228600">
              <a:buAutoNum type="arabicPeriod"/>
            </a:pPr>
            <a:r>
              <a:rPr lang="en-US" baseline="0" dirty="0" smtClean="0"/>
              <a:t>Identify the TPR resources available to service providers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a:t>
            </a:fld>
            <a:endParaRPr lang="en-US"/>
          </a:p>
        </p:txBody>
      </p:sp>
    </p:spTree>
    <p:extLst>
      <p:ext uri="{BB962C8B-B14F-4D97-AF65-F5344CB8AC3E}">
        <p14:creationId xmlns:p14="http://schemas.microsoft.com/office/powerpoint/2010/main" val="308530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discuss appeals and re-entries.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20</a:t>
            </a:fld>
            <a:endParaRPr lang="en-US"/>
          </a:p>
        </p:txBody>
      </p:sp>
    </p:spTree>
    <p:extLst>
      <p:ext uri="{BB962C8B-B14F-4D97-AF65-F5344CB8AC3E}">
        <p14:creationId xmlns:p14="http://schemas.microsoft.com/office/powerpoint/2010/main" val="4228748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appeals, the beneficiary has 55 days from date of the Proposed Failure Notice to submit a request for appeal.  The request must contain supporting documentation.  Requests can be mailed or faxed to</a:t>
            </a:r>
            <a:r>
              <a:rPr lang="en-US" baseline="0" dirty="0" smtClean="0"/>
              <a:t> the TPM.  SSA makes the final decision in appeals.  And decision notices are released to the beneficiaries.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21</a:t>
            </a:fld>
            <a:endParaRPr lang="en-US"/>
          </a:p>
        </p:txBody>
      </p:sp>
    </p:spTree>
    <p:extLst>
      <p:ext uri="{BB962C8B-B14F-4D97-AF65-F5344CB8AC3E}">
        <p14:creationId xmlns:p14="http://schemas.microsoft.com/office/powerpoint/2010/main" val="1207168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failing a TPR, evidence can be submitted at any time to show that the requirements of the review period have been met.  The Call Center will instruct the beneficiary as to what is needed.  If successful, the individual earns approximately 12 additional months of CDR protection.  In-use status is effective the month/year of the notice.  A </a:t>
            </a:r>
            <a:r>
              <a:rPr lang="en-US" dirty="0" err="1" smtClean="0"/>
              <a:t>desicion</a:t>
            </a:r>
            <a:r>
              <a:rPr lang="en-US" dirty="0" smtClean="0"/>
              <a:t> notice is released.  </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22</a:t>
            </a:fld>
            <a:endParaRPr lang="en-US"/>
          </a:p>
        </p:txBody>
      </p:sp>
    </p:spTree>
    <p:extLst>
      <p:ext uri="{BB962C8B-B14F-4D97-AF65-F5344CB8AC3E}">
        <p14:creationId xmlns:p14="http://schemas.microsoft.com/office/powerpoint/2010/main" val="74242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a:t>
            </a:r>
            <a:r>
              <a:rPr lang="en-US" baseline="0" dirty="0" smtClean="0"/>
              <a:t> beneficiary will still be not in-use.  There will be mail notification of the unsuccessful action.  And the person </a:t>
            </a:r>
            <a:r>
              <a:rPr lang="en-US" baseline="0" smtClean="0"/>
              <a:t>has 30+ </a:t>
            </a:r>
            <a:r>
              <a:rPr lang="en-US" baseline="0" dirty="0" smtClean="0"/>
              <a:t>days to appeal the decision.</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23</a:t>
            </a:fld>
            <a:endParaRPr lang="en-US"/>
          </a:p>
        </p:txBody>
      </p:sp>
    </p:spTree>
    <p:extLst>
      <p:ext uri="{BB962C8B-B14F-4D97-AF65-F5344CB8AC3E}">
        <p14:creationId xmlns:p14="http://schemas.microsoft.com/office/powerpoint/2010/main" val="86073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the tentative TPR implementation schedule.</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24</a:t>
            </a:fld>
            <a:endParaRPr lang="en-US"/>
          </a:p>
        </p:txBody>
      </p:sp>
    </p:spTree>
    <p:extLst>
      <p:ext uri="{BB962C8B-B14F-4D97-AF65-F5344CB8AC3E}">
        <p14:creationId xmlns:p14="http://schemas.microsoft.com/office/powerpoint/2010/main" val="2500219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portal training for all service providers will</a:t>
            </a:r>
            <a:r>
              <a:rPr lang="en-US" baseline="0" dirty="0" smtClean="0"/>
              <a:t> take place probably at the end of October, with selection to begin slowly in November.</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25</a:t>
            </a:fld>
            <a:endParaRPr lang="en-US"/>
          </a:p>
        </p:txBody>
      </p:sp>
    </p:spTree>
    <p:extLst>
      <p:ext uri="{BB962C8B-B14F-4D97-AF65-F5344CB8AC3E}">
        <p14:creationId xmlns:p14="http://schemas.microsoft.com/office/powerpoint/2010/main" val="3991478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 you understand your responsibilities to your clients.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26</a:t>
            </a:fld>
            <a:endParaRPr lang="en-US"/>
          </a:p>
        </p:txBody>
      </p:sp>
    </p:spTree>
    <p:extLst>
      <p:ext uri="{BB962C8B-B14F-4D97-AF65-F5344CB8AC3E}">
        <p14:creationId xmlns:p14="http://schemas.microsoft.com/office/powerpoint/2010/main" val="3294842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understand the TPR process so you can explain the existence of TPR reviews and how they work.  It is important that your beneficiaries fully understand TPR and what the consequences are for not making timely progress.  You</a:t>
            </a:r>
            <a:r>
              <a:rPr lang="en-US" baseline="0" dirty="0" smtClean="0"/>
              <a:t> will also want to discuss the importance of providing timely information to the TPM or to you as part of the process.  Additionally, beneficiaries will often come to you with questions regarding TPR.  This is especially true when TPR Selection Notices are received by your clients.  If you are not able to accurately address the issues, you should contact the TPM.  And finally, it is your responsibility to input TPR information to the portal.  </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27</a:t>
            </a:fld>
            <a:endParaRPr lang="en-US"/>
          </a:p>
        </p:txBody>
      </p:sp>
    </p:spTree>
    <p:extLst>
      <p:ext uri="{BB962C8B-B14F-4D97-AF65-F5344CB8AC3E}">
        <p14:creationId xmlns:p14="http://schemas.microsoft.com/office/powerpoint/2010/main" val="1694368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28</a:t>
            </a:fld>
            <a:endParaRPr lang="en-US"/>
          </a:p>
        </p:txBody>
      </p:sp>
    </p:spTree>
    <p:extLst>
      <p:ext uri="{BB962C8B-B14F-4D97-AF65-F5344CB8AC3E}">
        <p14:creationId xmlns:p14="http://schemas.microsoft.com/office/powerpoint/2010/main" val="3103809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additional information, please contact the TPM at this address.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29</a:t>
            </a:fld>
            <a:endParaRPr lang="en-US"/>
          </a:p>
        </p:txBody>
      </p:sp>
    </p:spTree>
    <p:extLst>
      <p:ext uri="{BB962C8B-B14F-4D97-AF65-F5344CB8AC3E}">
        <p14:creationId xmlns:p14="http://schemas.microsoft.com/office/powerpoint/2010/main" val="208233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discuss</a:t>
            </a:r>
            <a:r>
              <a:rPr lang="en-US" baseline="0" dirty="0" smtClean="0"/>
              <a:t> Timely Progress Review fundamentals and Continuing Disability Review protection.</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3</a:t>
            </a:fld>
            <a:endParaRPr lang="en-US"/>
          </a:p>
        </p:txBody>
      </p:sp>
    </p:spTree>
    <p:extLst>
      <p:ext uri="{BB962C8B-B14F-4D97-AF65-F5344CB8AC3E}">
        <p14:creationId xmlns:p14="http://schemas.microsoft.com/office/powerpoint/2010/main" val="209205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exactly, is a Timely Progress Review?</a:t>
            </a:r>
          </a:p>
          <a:p>
            <a:endParaRPr lang="en-US" dirty="0" smtClean="0"/>
          </a:p>
          <a:p>
            <a:r>
              <a:rPr lang="en-US" dirty="0" smtClean="0"/>
              <a:t>A TPR is the Social Security Administration’s way</a:t>
            </a:r>
            <a:r>
              <a:rPr lang="en-US" baseline="0" dirty="0" smtClean="0"/>
              <a:t> of tracking the progress of a Ticket holder under the Ticket to Work Program.  Essentially, SSA expects Ticket holders to make progress towards financial independence while their Tickets are in in-use status. </a:t>
            </a:r>
          </a:p>
          <a:p>
            <a:endParaRPr lang="en-US" baseline="0" dirty="0" smtClean="0"/>
          </a:p>
          <a:p>
            <a:r>
              <a:rPr lang="en-US" baseline="0" dirty="0" smtClean="0"/>
              <a:t>TPR is based on guidelines established by SSA through regulations effective July 2008.  We will introduce the specific guidelines later in this session.</a:t>
            </a:r>
          </a:p>
          <a:p>
            <a:endParaRPr lang="en-US" baseline="0" dirty="0" smtClean="0"/>
          </a:p>
          <a:p>
            <a:r>
              <a:rPr lang="en-US" baseline="0" dirty="0" smtClean="0"/>
              <a:t>In general, the TPM conducts a review at the end of approximately every  12-month period of active Ticket use to determine if beneficiaries are making the expected progress.  At the same time, the portal is open for service provider input.  A TPR pass entitles the beneficiary to medical CDR protection, meaning disability benefits continue.  </a:t>
            </a:r>
          </a:p>
          <a:p>
            <a:endParaRPr lang="en-US" baseline="0" dirty="0" smtClean="0"/>
          </a:p>
          <a:p>
            <a:r>
              <a:rPr lang="en-US" baseline="0" dirty="0" smtClean="0"/>
              <a:t>Usually, CDR protection is granted to beneficiaries involved in the Ticket to Work Program who have Tickets in assigned status and are making timely progress.</a:t>
            </a:r>
          </a:p>
          <a:p>
            <a:r>
              <a:rPr lang="en-US" baseline="0" dirty="0" smtClean="0"/>
              <a:t>However, very important is that assignment, progress made by the beneficiary, or payment of services by or to the service provider does not guarantee protection from a CDR.  You must consider all aspects of in-use and not in-use including past TPR failures, successful TPR re-entries, etc.</a:t>
            </a:r>
          </a:p>
          <a:p>
            <a:endParaRPr lang="en-US" baseline="0" dirty="0" smtClean="0"/>
          </a:p>
          <a:p>
            <a:r>
              <a:rPr lang="en-US" baseline="0" dirty="0" smtClean="0"/>
              <a:t>As a service provider, it is important to fully understand and support the TPR process, and to assist beneficiaries not only in making timely progress, but also in providing necessary information to the TPM or to you to verify that progress.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4</a:t>
            </a:fld>
            <a:endParaRPr lang="en-US"/>
          </a:p>
        </p:txBody>
      </p:sp>
    </p:spTree>
    <p:extLst>
      <p:ext uri="{BB962C8B-B14F-4D97-AF65-F5344CB8AC3E}">
        <p14:creationId xmlns:p14="http://schemas.microsoft.com/office/powerpoint/2010/main" val="104014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CDR?  A CDR is a medical review the</a:t>
            </a:r>
            <a:r>
              <a:rPr lang="en-US" baseline="0" dirty="0" smtClean="0"/>
              <a:t> beneficiary must undergo in order to determine whether he or she is eligible to continue receiving disability benefits.  Initially, one of the biggest advantages of participating in the Ticket to Work Program is that the beneficiary is protected from these reviews while the Ticket is assigned.  This exemption will be renewed for about another 12 months if the beneficiary passes TPR.   </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5</a:t>
            </a:fld>
            <a:endParaRPr lang="en-US"/>
          </a:p>
        </p:txBody>
      </p:sp>
    </p:spTree>
    <p:extLst>
      <p:ext uri="{BB962C8B-B14F-4D97-AF65-F5344CB8AC3E}">
        <p14:creationId xmlns:p14="http://schemas.microsoft.com/office/powerpoint/2010/main" val="406267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TPR, if the requirements are not met, the Ticket will remain assigned</a:t>
            </a:r>
            <a:r>
              <a:rPr lang="en-US" baseline="0" dirty="0" smtClean="0"/>
              <a:t> to the service provider.  But, the beneficiary is no longer protected from </a:t>
            </a:r>
            <a:r>
              <a:rPr lang="en-US" baseline="0" dirty="0" err="1" smtClean="0"/>
              <a:t>CDRs.</a:t>
            </a:r>
            <a:endParaRPr lang="en-US" baseline="0" dirty="0" smtClean="0"/>
          </a:p>
          <a:p>
            <a:endParaRPr lang="en-US" baseline="0" dirty="0" smtClean="0"/>
          </a:p>
          <a:p>
            <a:r>
              <a:rPr lang="en-US" baseline="0" dirty="0" smtClean="0"/>
              <a:t>As you can see, the CDR is not conducted as soon as the protection is lost.  Rather, it is conducted when it would have been conducted if the beneficiary had not participated in the program.  </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6</a:t>
            </a:fld>
            <a:endParaRPr lang="en-US"/>
          </a:p>
        </p:txBody>
      </p:sp>
    </p:spTree>
    <p:extLst>
      <p:ext uri="{BB962C8B-B14F-4D97-AF65-F5344CB8AC3E}">
        <p14:creationId xmlns:p14="http://schemas.microsoft.com/office/powerpoint/2010/main" val="370214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you can see the TPR requirements which are sent with most TPR notices.</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7</a:t>
            </a:fld>
            <a:endParaRPr lang="en-US"/>
          </a:p>
        </p:txBody>
      </p:sp>
    </p:spTree>
    <p:extLst>
      <p:ext uri="{BB962C8B-B14F-4D97-AF65-F5344CB8AC3E}">
        <p14:creationId xmlns:p14="http://schemas.microsoft.com/office/powerpoint/2010/main" val="122949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B37B8D-B288-47E9-B5B3-3FCE820BB233}" type="slidenum">
              <a:rPr lang="en-US" smtClean="0"/>
              <a:t>8</a:t>
            </a:fld>
            <a:endParaRPr lang="en-US"/>
          </a:p>
        </p:txBody>
      </p:sp>
    </p:spTree>
    <p:extLst>
      <p:ext uri="{BB962C8B-B14F-4D97-AF65-F5344CB8AC3E}">
        <p14:creationId xmlns:p14="http://schemas.microsoft.com/office/powerpoint/2010/main" val="10949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TPR</a:t>
            </a:r>
            <a:r>
              <a:rPr lang="en-US" baseline="0" dirty="0" smtClean="0"/>
              <a:t> requirements, reflecting the 2008 regulations.  These represent the work and education requirements which must be met at each review level.  10% tolerances for earnings are acceptable in reviews 1-4.  And 10% tolerances for education are acceptable in reviews 1-5.  Tolerances will be covered in the portal training. </a:t>
            </a:r>
          </a:p>
          <a:p>
            <a:endParaRPr lang="en-US" baseline="0" dirty="0" smtClean="0"/>
          </a:p>
          <a:p>
            <a:r>
              <a:rPr lang="en-US" baseline="0" dirty="0" smtClean="0"/>
              <a:t>For example, the 1</a:t>
            </a:r>
            <a:r>
              <a:rPr lang="en-US" baseline="30000" dirty="0" smtClean="0"/>
              <a:t>st</a:t>
            </a:r>
            <a:r>
              <a:rPr lang="en-US" baseline="0" dirty="0" smtClean="0"/>
              <a:t> review requires that a beneficiary completes 3 months of work at the trial work level, or receives a GED or high school diploma, or completes 60% of a full-time course load for an academic year in a college, or trade, technical, or vocational training program, or completes a combination of this work and education requirement.   </a:t>
            </a:r>
            <a:endParaRPr lang="en-US" dirty="0"/>
          </a:p>
        </p:txBody>
      </p:sp>
      <p:sp>
        <p:nvSpPr>
          <p:cNvPr id="4" name="Slide Number Placeholder 3"/>
          <p:cNvSpPr>
            <a:spLocks noGrp="1"/>
          </p:cNvSpPr>
          <p:nvPr>
            <p:ph type="sldNum" sz="quarter" idx="10"/>
          </p:nvPr>
        </p:nvSpPr>
        <p:spPr/>
        <p:txBody>
          <a:bodyPr/>
          <a:lstStyle/>
          <a:p>
            <a:fld id="{1FB37B8D-B288-47E9-B5B3-3FCE820BB233}" type="slidenum">
              <a:rPr lang="en-US" smtClean="0"/>
              <a:t>9</a:t>
            </a:fld>
            <a:endParaRPr lang="en-US"/>
          </a:p>
        </p:txBody>
      </p:sp>
    </p:spTree>
    <p:extLst>
      <p:ext uri="{BB962C8B-B14F-4D97-AF65-F5344CB8AC3E}">
        <p14:creationId xmlns:p14="http://schemas.microsoft.com/office/powerpoint/2010/main" val="422892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03009-CF38-4710-BF70-60137387C6F7}"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328890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7ACAB-046B-4097-9D6C-017496BA52EE}"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35286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DADDD-CF80-419C-9C9E-59E53797BB9A}"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382391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0D3D1-BF93-4EF2-9A28-FF288F554731}"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193059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D8B39-FE41-4EF9-9517-68820C1B7BCB}" type="datetime1">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6835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13C50-08D2-496F-8B03-6EF51A493DD2}" type="datetime1">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367635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F58F0B-B2AF-457E-9B3F-674DEF57EDDA}" type="datetime1">
              <a:rPr lang="en-US" smtClean="0"/>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194404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7E41A-072A-480F-A1C8-CE47D3599841}" type="datetime1">
              <a:rPr lang="en-US" smtClean="0"/>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38737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8AE74-F0E9-4664-8F09-90D5732363A2}" type="datetime1">
              <a:rPr lang="en-US" smtClean="0"/>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67497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2E6CA-69E1-4ACE-89E7-7037C4A437ED}" type="datetime1">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147533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D9B54-EA42-43E2-A731-AAD8C2B41F2C}" type="datetime1">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A67F-0DF6-4837-95FF-F5507641D220}" type="slidenum">
              <a:rPr lang="en-US" smtClean="0"/>
              <a:t>‹#›</a:t>
            </a:fld>
            <a:endParaRPr lang="en-US"/>
          </a:p>
        </p:txBody>
      </p:sp>
    </p:spTree>
    <p:extLst>
      <p:ext uri="{BB962C8B-B14F-4D97-AF65-F5344CB8AC3E}">
        <p14:creationId xmlns:p14="http://schemas.microsoft.com/office/powerpoint/2010/main" val="67731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18F38-9E46-4BA1-BBBD-1FC61AD2F6B0}" type="datetime1">
              <a:rPr lang="en-US" smtClean="0"/>
              <a:t>8/22/2016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DA67F-0DF6-4837-95FF-F5507641D220}" type="slidenum">
              <a:rPr lang="en-US" smtClean="0"/>
              <a:t>‹#›</a:t>
            </a:fld>
            <a:endParaRPr lang="en-US"/>
          </a:p>
        </p:txBody>
      </p:sp>
    </p:spTree>
    <p:extLst>
      <p:ext uri="{BB962C8B-B14F-4D97-AF65-F5344CB8AC3E}">
        <p14:creationId xmlns:p14="http://schemas.microsoft.com/office/powerpoint/2010/main" val="202838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TPRhelpdesk@yourtickettowork.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TPRhelpdesk@yourtickettowork.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Ticket to Work Program</a:t>
            </a:r>
            <a:endParaRPr lang="en-US" dirty="0"/>
          </a:p>
        </p:txBody>
      </p:sp>
      <p:sp>
        <p:nvSpPr>
          <p:cNvPr id="3" name="Subtitle 2"/>
          <p:cNvSpPr>
            <a:spLocks noGrp="1"/>
          </p:cNvSpPr>
          <p:nvPr>
            <p:ph type="subTitle" idx="1"/>
          </p:nvPr>
        </p:nvSpPr>
        <p:spPr/>
        <p:txBody>
          <a:bodyPr/>
          <a:lstStyle/>
          <a:p>
            <a:r>
              <a:rPr lang="en-US" dirty="0" smtClean="0"/>
              <a:t>Timely Progress Review Basics</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1</a:t>
            </a:fld>
            <a:endParaRPr lang="en-US"/>
          </a:p>
        </p:txBody>
      </p:sp>
    </p:spTree>
    <p:extLst>
      <p:ext uri="{BB962C8B-B14F-4D97-AF65-F5344CB8AC3E}">
        <p14:creationId xmlns:p14="http://schemas.microsoft.com/office/powerpoint/2010/main" val="139698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Timely Progress Review Process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10</a:t>
            </a:fld>
            <a:endParaRPr lang="en-US"/>
          </a:p>
        </p:txBody>
      </p:sp>
    </p:spTree>
    <p:extLst>
      <p:ext uri="{BB962C8B-B14F-4D97-AF65-F5344CB8AC3E}">
        <p14:creationId xmlns:p14="http://schemas.microsoft.com/office/powerpoint/2010/main" val="377908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p:cNvSpPr>
            <a:spLocks noGrp="1"/>
          </p:cNvSpPr>
          <p:nvPr>
            <p:ph type="title"/>
          </p:nvPr>
        </p:nvSpPr>
        <p:spPr>
          <a:xfrm>
            <a:off x="426244" y="457200"/>
            <a:ext cx="8229600" cy="1143000"/>
          </a:xfrm>
        </p:spPr>
        <p:txBody>
          <a:bodyPr>
            <a:normAutofit/>
          </a:bodyPr>
          <a:lstStyle/>
          <a:p>
            <a:r>
              <a:rPr lang="en-US" altLang="en-US" dirty="0" smtClean="0">
                <a:ea typeface="ＭＳ Ｐゴシック" pitchFamily="34" charset="-128"/>
              </a:rPr>
              <a:t>TPR Process</a:t>
            </a:r>
          </a:p>
        </p:txBody>
      </p:sp>
      <p:sp>
        <p:nvSpPr>
          <p:cNvPr id="5" name="Rounded Rectangle 4" descr="Earnings Check = Social Security Guidlines"/>
          <p:cNvSpPr/>
          <p:nvPr/>
        </p:nvSpPr>
        <p:spPr>
          <a:xfrm>
            <a:off x="393700" y="1954213"/>
            <a:ext cx="3216275" cy="17827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t>Earnings Check </a:t>
            </a:r>
            <a:r>
              <a:rPr lang="en-US" dirty="0" smtClean="0"/>
              <a:t>= </a:t>
            </a:r>
            <a:r>
              <a:rPr lang="en-US" dirty="0"/>
              <a:t>Social Security Guidelines</a:t>
            </a:r>
          </a:p>
        </p:txBody>
      </p:sp>
      <p:sp>
        <p:nvSpPr>
          <p:cNvPr id="6" name="Right Arrow 5" descr="Arrow Pointing to"/>
          <p:cNvSpPr/>
          <p:nvPr/>
        </p:nvSpPr>
        <p:spPr>
          <a:xfrm>
            <a:off x="3989388" y="2254250"/>
            <a:ext cx="1103312" cy="111918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7" name="Rounded Rectangle 6" descr="TPR Met"/>
          <p:cNvSpPr/>
          <p:nvPr/>
        </p:nvSpPr>
        <p:spPr>
          <a:xfrm>
            <a:off x="5622925" y="1954213"/>
            <a:ext cx="3216275" cy="17827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t>TPR Met</a:t>
            </a:r>
          </a:p>
        </p:txBody>
      </p:sp>
      <p:sp>
        <p:nvSpPr>
          <p:cNvPr id="8" name="Rounded Rectangle 7" descr="Earnings check not equal to Social Security Guidlines"/>
          <p:cNvSpPr/>
          <p:nvPr/>
        </p:nvSpPr>
        <p:spPr>
          <a:xfrm>
            <a:off x="393700" y="4575175"/>
            <a:ext cx="3216275" cy="1781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t>Earnings Check </a:t>
            </a:r>
            <a:r>
              <a:rPr lang="en-US" dirty="0">
                <a:sym typeface="Symbol"/>
              </a:rPr>
              <a:t></a:t>
            </a:r>
            <a:r>
              <a:rPr lang="en-US" dirty="0"/>
              <a:t> Social Security Guidelines</a:t>
            </a:r>
          </a:p>
        </p:txBody>
      </p:sp>
      <p:sp>
        <p:nvSpPr>
          <p:cNvPr id="9" name="Right Arrow 8" descr="Arrow pointing to"/>
          <p:cNvSpPr/>
          <p:nvPr/>
        </p:nvSpPr>
        <p:spPr>
          <a:xfrm>
            <a:off x="4141788" y="4889500"/>
            <a:ext cx="1103312" cy="111918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10" name="Rounded Rectangle 9" descr="OSM sends notice to beneficiary"/>
          <p:cNvSpPr/>
          <p:nvPr/>
        </p:nvSpPr>
        <p:spPr>
          <a:xfrm>
            <a:off x="5622925" y="4575175"/>
            <a:ext cx="3216275" cy="1781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smtClean="0"/>
              <a:t>SSA sends </a:t>
            </a:r>
            <a:r>
              <a:rPr lang="en-US" dirty="0"/>
              <a:t>notice to </a:t>
            </a:r>
            <a:r>
              <a:rPr lang="en-US" dirty="0" smtClean="0"/>
              <a:t>beneficiary; portal open for input</a:t>
            </a:r>
            <a:endParaRPr lang="en-US" dirty="0"/>
          </a:p>
        </p:txBody>
      </p:sp>
      <p:sp>
        <p:nvSpPr>
          <p:cNvPr id="2" name="TextBox 1"/>
          <p:cNvSpPr txBox="1"/>
          <p:nvPr/>
        </p:nvSpPr>
        <p:spPr>
          <a:xfrm>
            <a:off x="3989388" y="1676400"/>
            <a:ext cx="887412" cy="369332"/>
          </a:xfrm>
          <a:prstGeom prst="rect">
            <a:avLst/>
          </a:prstGeom>
          <a:noFill/>
        </p:spPr>
        <p:txBody>
          <a:bodyPr wrap="square" rtlCol="0">
            <a:spAutoFit/>
          </a:bodyPr>
          <a:lstStyle/>
          <a:p>
            <a:r>
              <a:rPr lang="en-US" dirty="0" smtClean="0"/>
              <a:t>Step 1</a:t>
            </a:r>
            <a:endParaRPr lang="en-US" dirty="0"/>
          </a:p>
        </p:txBody>
      </p:sp>
      <p:sp>
        <p:nvSpPr>
          <p:cNvPr id="11" name="TextBox 10"/>
          <p:cNvSpPr txBox="1"/>
          <p:nvPr/>
        </p:nvSpPr>
        <p:spPr>
          <a:xfrm>
            <a:off x="4097338" y="4390509"/>
            <a:ext cx="887412" cy="369332"/>
          </a:xfrm>
          <a:prstGeom prst="rect">
            <a:avLst/>
          </a:prstGeom>
          <a:noFill/>
        </p:spPr>
        <p:txBody>
          <a:bodyPr wrap="square" rtlCol="0">
            <a:spAutoFit/>
          </a:bodyPr>
          <a:lstStyle/>
          <a:p>
            <a:r>
              <a:rPr lang="en-US" dirty="0" smtClean="0"/>
              <a:t>Step 2</a:t>
            </a:r>
            <a:endParaRPr lang="en-US" dirty="0"/>
          </a:p>
        </p:txBody>
      </p:sp>
      <p:sp>
        <p:nvSpPr>
          <p:cNvPr id="3" name="Slide Number Placeholder 2"/>
          <p:cNvSpPr>
            <a:spLocks noGrp="1"/>
          </p:cNvSpPr>
          <p:nvPr>
            <p:ph type="sldNum" sz="quarter" idx="12"/>
          </p:nvPr>
        </p:nvSpPr>
        <p:spPr/>
        <p:txBody>
          <a:bodyPr/>
          <a:lstStyle/>
          <a:p>
            <a:fld id="{FAEDA67F-0DF6-4837-95FF-F5507641D220}" type="slidenum">
              <a:rPr lang="en-US" smtClean="0"/>
              <a:t>11</a:t>
            </a:fld>
            <a:endParaRPr lang="en-US"/>
          </a:p>
        </p:txBody>
      </p:sp>
    </p:spTree>
    <p:extLst>
      <p:ext uri="{BB962C8B-B14F-4D97-AF65-F5344CB8AC3E}">
        <p14:creationId xmlns:p14="http://schemas.microsoft.com/office/powerpoint/2010/main" val="327025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Process – Step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Selection criteria are very complex including such factors as current pay, CDR classification, assignment, and previous TPR history.  Most important, selection will begin very slowly, with probably 50 cases selected nationwide the first month.</a:t>
            </a:r>
          </a:p>
          <a:p>
            <a:r>
              <a:rPr lang="en-US" dirty="0" smtClean="0"/>
              <a:t>If selected for a TPR, SSA sends the Selection Notice to the beneficiary at the conclusion of about every 12-month period of Ticket in-use status.  This is to determine if the beneficiary is making the expected progress with work and/or education. </a:t>
            </a:r>
          </a:p>
          <a:p>
            <a:r>
              <a:rPr lang="en-US" dirty="0" smtClean="0"/>
              <a:t>At the same time, the SSA portal is open for </a:t>
            </a:r>
            <a:r>
              <a:rPr lang="en-US" dirty="0"/>
              <a:t>5</a:t>
            </a:r>
            <a:r>
              <a:rPr lang="en-US" dirty="0" smtClean="0"/>
              <a:t>5 days to all service providers for TPR input.  The service provider can only pass the beneficiary.</a:t>
            </a:r>
          </a:p>
          <a:p>
            <a:r>
              <a:rPr lang="en-US" dirty="0" smtClean="0"/>
              <a:t>If the TPM receives the SSA-1375 (part of the Selection Notice) from the beneficiary, the service provider has not passed the beneficiary, and the time frames are acceptable (within 55 days), the TPM opens a case and begins a review</a:t>
            </a:r>
          </a:p>
          <a:p>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12</a:t>
            </a:fld>
            <a:endParaRPr lang="en-US"/>
          </a:p>
        </p:txBody>
      </p:sp>
    </p:spTree>
    <p:extLst>
      <p:ext uri="{BB962C8B-B14F-4D97-AF65-F5344CB8AC3E}">
        <p14:creationId xmlns:p14="http://schemas.microsoft.com/office/powerpoint/2010/main" val="133991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Selection Notice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267200" cy="53069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5399"/>
            <a:ext cx="4304258" cy="53069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AEDA67F-0DF6-4837-95FF-F5507641D220}" type="slidenum">
              <a:rPr lang="en-US" smtClean="0"/>
              <a:t>13</a:t>
            </a:fld>
            <a:endParaRPr lang="en-US"/>
          </a:p>
        </p:txBody>
      </p:sp>
    </p:spTree>
    <p:extLst>
      <p:ext uri="{BB962C8B-B14F-4D97-AF65-F5344CB8AC3E}">
        <p14:creationId xmlns:p14="http://schemas.microsoft.com/office/powerpoint/2010/main" val="327603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Selection Notice cont’d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4400550" cy="5422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1219200"/>
            <a:ext cx="4384700" cy="5422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AEDA67F-0DF6-4837-95FF-F5507641D220}" type="slidenum">
              <a:rPr lang="en-US" smtClean="0"/>
              <a:t>14</a:t>
            </a:fld>
            <a:endParaRPr lang="en-US"/>
          </a:p>
        </p:txBody>
      </p:sp>
    </p:spTree>
    <p:extLst>
      <p:ext uri="{BB962C8B-B14F-4D97-AF65-F5344CB8AC3E}">
        <p14:creationId xmlns:p14="http://schemas.microsoft.com/office/powerpoint/2010/main" val="139345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Selection Notice cont’d</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88" y="1219200"/>
            <a:ext cx="4302684" cy="534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285" y="1219200"/>
            <a:ext cx="4460316" cy="534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AEDA67F-0DF6-4837-95FF-F5507641D220}" type="slidenum">
              <a:rPr lang="en-US" smtClean="0"/>
              <a:t>15</a:t>
            </a:fld>
            <a:endParaRPr lang="en-US"/>
          </a:p>
        </p:txBody>
      </p:sp>
    </p:spTree>
    <p:extLst>
      <p:ext uri="{BB962C8B-B14F-4D97-AF65-F5344CB8AC3E}">
        <p14:creationId xmlns:p14="http://schemas.microsoft.com/office/powerpoint/2010/main" val="329011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Selection Notice cont’d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4470400" cy="5321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1143000"/>
            <a:ext cx="4494128" cy="5321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AEDA67F-0DF6-4837-95FF-F5507641D220}" type="slidenum">
              <a:rPr lang="en-US" smtClean="0"/>
              <a:t>16</a:t>
            </a:fld>
            <a:endParaRPr lang="en-US"/>
          </a:p>
        </p:txBody>
      </p:sp>
    </p:spTree>
    <p:extLst>
      <p:ext uri="{BB962C8B-B14F-4D97-AF65-F5344CB8AC3E}">
        <p14:creationId xmlns:p14="http://schemas.microsoft.com/office/powerpoint/2010/main" val="259136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Selection Notice cont’d</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319713" cy="46670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FAEDA67F-0DF6-4837-95FF-F5507641D220}" type="slidenum">
              <a:rPr lang="en-US" smtClean="0"/>
              <a:t>17</a:t>
            </a:fld>
            <a:endParaRPr lang="en-US"/>
          </a:p>
        </p:txBody>
      </p:sp>
    </p:spTree>
    <p:extLst>
      <p:ext uri="{BB962C8B-B14F-4D97-AF65-F5344CB8AC3E}">
        <p14:creationId xmlns:p14="http://schemas.microsoft.com/office/powerpoint/2010/main" val="410459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Decisions - Pass</a:t>
            </a:r>
            <a:endParaRPr lang="en-US" dirty="0"/>
          </a:p>
        </p:txBody>
      </p:sp>
      <p:sp>
        <p:nvSpPr>
          <p:cNvPr id="3" name="Content Placeholder 2"/>
          <p:cNvSpPr>
            <a:spLocks noGrp="1"/>
          </p:cNvSpPr>
          <p:nvPr>
            <p:ph idx="1"/>
          </p:nvPr>
        </p:nvSpPr>
        <p:spPr/>
        <p:txBody>
          <a:bodyPr/>
          <a:lstStyle/>
          <a:p>
            <a:r>
              <a:rPr lang="en-US" dirty="0" smtClean="0"/>
              <a:t>CDR protection is extended for approximately 12 months</a:t>
            </a:r>
          </a:p>
          <a:p>
            <a:r>
              <a:rPr lang="en-US" dirty="0" smtClean="0"/>
              <a:t>No follow-up letter is sent regarding pass</a:t>
            </a:r>
          </a:p>
          <a:p>
            <a:r>
              <a:rPr lang="en-US" dirty="0" smtClean="0"/>
              <a:t>Beneficiary will receive the next review after about another 12 in-use months</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18</a:t>
            </a:fld>
            <a:endParaRPr lang="en-US"/>
          </a:p>
        </p:txBody>
      </p:sp>
    </p:spTree>
    <p:extLst>
      <p:ext uri="{BB962C8B-B14F-4D97-AF65-F5344CB8AC3E}">
        <p14:creationId xmlns:p14="http://schemas.microsoft.com/office/powerpoint/2010/main" val="224958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Decisions - Fail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Proposed Failure Notice is sent explaining the option to appeal (SSA Review)</a:t>
            </a:r>
          </a:p>
          <a:p>
            <a:r>
              <a:rPr lang="en-US" dirty="0" smtClean="0"/>
              <a:t>If the failure is upheld, CDR protection ends following the appeal period and beneficiary is subject to regularly scheduled medical reviews </a:t>
            </a:r>
          </a:p>
          <a:p>
            <a:r>
              <a:rPr lang="en-US" dirty="0" smtClean="0"/>
              <a:t>No future TPR selections are made without a favorable subsequent action</a:t>
            </a:r>
          </a:p>
          <a:p>
            <a:r>
              <a:rPr lang="en-US" dirty="0" smtClean="0"/>
              <a:t>Assignment/re-assignment </a:t>
            </a:r>
            <a:r>
              <a:rPr lang="en-US" dirty="0" smtClean="0"/>
              <a:t>usually not </a:t>
            </a:r>
            <a:r>
              <a:rPr lang="en-US" dirty="0" smtClean="0"/>
              <a:t>affected by a proposed failure or a final </a:t>
            </a:r>
            <a:r>
              <a:rPr lang="en-US" dirty="0" smtClean="0"/>
              <a:t>failure, but must be in current pay   </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19</a:t>
            </a:fld>
            <a:endParaRPr lang="en-US"/>
          </a:p>
        </p:txBody>
      </p:sp>
    </p:spTree>
    <p:extLst>
      <p:ext uri="{BB962C8B-B14F-4D97-AF65-F5344CB8AC3E}">
        <p14:creationId xmlns:p14="http://schemas.microsoft.com/office/powerpoint/2010/main" val="137202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Discuss Timely Progress Review (TPR) fundamentals</a:t>
            </a:r>
          </a:p>
          <a:p>
            <a:r>
              <a:rPr lang="en-US" dirty="0" smtClean="0"/>
              <a:t>Discuss how the Ticket to Work Program impacts Continuing Disability Reviews (CDR) </a:t>
            </a:r>
          </a:p>
          <a:p>
            <a:r>
              <a:rPr lang="en-US" dirty="0" smtClean="0"/>
              <a:t>Discuss TPR requirements</a:t>
            </a:r>
          </a:p>
          <a:p>
            <a:r>
              <a:rPr lang="en-US" dirty="0" smtClean="0"/>
              <a:t>Describe the TPR process including TPR appeals and re-entries</a:t>
            </a:r>
          </a:p>
          <a:p>
            <a:r>
              <a:rPr lang="en-US" dirty="0" smtClean="0"/>
              <a:t>Describe the responsibilities of service providers as related to the TPR process</a:t>
            </a:r>
          </a:p>
          <a:p>
            <a:r>
              <a:rPr lang="en-US" dirty="0" smtClean="0"/>
              <a:t>Discuss the TPR implementation schedule</a:t>
            </a:r>
          </a:p>
          <a:p>
            <a:r>
              <a:rPr lang="en-US" dirty="0" smtClean="0"/>
              <a:t>Identify resources available to service providers</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a:t>
            </a:fld>
            <a:endParaRPr lang="en-US"/>
          </a:p>
        </p:txBody>
      </p:sp>
    </p:spTree>
    <p:extLst>
      <p:ext uri="{BB962C8B-B14F-4D97-AF65-F5344CB8AC3E}">
        <p14:creationId xmlns:p14="http://schemas.microsoft.com/office/powerpoint/2010/main" val="266197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TPR Appeals </a:t>
            </a:r>
            <a:r>
              <a:rPr lang="en-US" smtClean="0"/>
              <a:t>and Re-Entries</a:t>
            </a:r>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20</a:t>
            </a:fld>
            <a:endParaRPr lang="en-US"/>
          </a:p>
        </p:txBody>
      </p:sp>
    </p:spTree>
    <p:extLst>
      <p:ext uri="{BB962C8B-B14F-4D97-AF65-F5344CB8AC3E}">
        <p14:creationId xmlns:p14="http://schemas.microsoft.com/office/powerpoint/2010/main" val="203470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Review – Appeal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Beneficiary has 55 days to submit a request to appeal the decision</a:t>
            </a:r>
          </a:p>
          <a:p>
            <a:r>
              <a:rPr lang="en-US" dirty="0" smtClean="0"/>
              <a:t>Unlike the initial review, the request must contain evidence of progress made</a:t>
            </a:r>
          </a:p>
          <a:p>
            <a:r>
              <a:rPr lang="en-US" dirty="0" smtClean="0"/>
              <a:t>Acceptable forms of evidence include copies of paystubs, copies of transcripts, copies of certificates, etc.</a:t>
            </a:r>
          </a:p>
          <a:p>
            <a:r>
              <a:rPr lang="en-US" dirty="0" smtClean="0"/>
              <a:t>Request may be faxed or mailed to the TPM</a:t>
            </a:r>
          </a:p>
          <a:p>
            <a:r>
              <a:rPr lang="en-US" dirty="0" smtClean="0"/>
              <a:t>SSA makes the final decision</a:t>
            </a:r>
          </a:p>
          <a:p>
            <a:r>
              <a:rPr lang="en-US" dirty="0" smtClean="0"/>
              <a:t>The decision is </a:t>
            </a:r>
            <a:r>
              <a:rPr lang="en-US" dirty="0" smtClean="0"/>
              <a:t>mailed to </a:t>
            </a:r>
            <a:r>
              <a:rPr lang="en-US" smtClean="0"/>
              <a:t>the beneficiary  </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21</a:t>
            </a:fld>
            <a:endParaRPr lang="en-US"/>
          </a:p>
        </p:txBody>
      </p:sp>
    </p:spTree>
    <p:extLst>
      <p:ext uri="{BB962C8B-B14F-4D97-AF65-F5344CB8AC3E}">
        <p14:creationId xmlns:p14="http://schemas.microsoft.com/office/powerpoint/2010/main" val="212510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Re-Entry - Successful</a:t>
            </a:r>
            <a:endParaRPr lang="en-US" dirty="0"/>
          </a:p>
        </p:txBody>
      </p:sp>
      <p:sp>
        <p:nvSpPr>
          <p:cNvPr id="3" name="Content Placeholder 2"/>
          <p:cNvSpPr>
            <a:spLocks noGrp="1"/>
          </p:cNvSpPr>
          <p:nvPr>
            <p:ph idx="1"/>
          </p:nvPr>
        </p:nvSpPr>
        <p:spPr/>
        <p:txBody>
          <a:bodyPr/>
          <a:lstStyle/>
          <a:p>
            <a:r>
              <a:rPr lang="en-US" dirty="0" smtClean="0"/>
              <a:t>Beneficiary earns approximately 12 additional months of CDR protection</a:t>
            </a:r>
          </a:p>
          <a:p>
            <a:r>
              <a:rPr lang="en-US" dirty="0" smtClean="0"/>
              <a:t>Beneficiary notified of decision by mail</a:t>
            </a:r>
          </a:p>
          <a:p>
            <a:r>
              <a:rPr lang="en-US" dirty="0" smtClean="0"/>
              <a:t>In accordance with SSA regulations, in-use status is effective the month/year of the notice</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22</a:t>
            </a:fld>
            <a:endParaRPr lang="en-US"/>
          </a:p>
        </p:txBody>
      </p:sp>
    </p:spTree>
    <p:extLst>
      <p:ext uri="{BB962C8B-B14F-4D97-AF65-F5344CB8AC3E}">
        <p14:creationId xmlns:p14="http://schemas.microsoft.com/office/powerpoint/2010/main" val="397135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TPR Re-Entry - Failure</a:t>
            </a:r>
            <a:endParaRPr lang="en-US" dirty="0"/>
          </a:p>
        </p:txBody>
      </p:sp>
      <p:sp>
        <p:nvSpPr>
          <p:cNvPr id="3" name="Content Placeholder 2"/>
          <p:cNvSpPr>
            <a:spLocks noGrp="1"/>
          </p:cNvSpPr>
          <p:nvPr>
            <p:ph idx="1"/>
          </p:nvPr>
        </p:nvSpPr>
        <p:spPr/>
        <p:txBody>
          <a:bodyPr/>
          <a:lstStyle/>
          <a:p>
            <a:r>
              <a:rPr lang="en-US" dirty="0" smtClean="0"/>
              <a:t>Will show no change to existing status of not in-use</a:t>
            </a:r>
          </a:p>
          <a:p>
            <a:r>
              <a:rPr lang="en-US" dirty="0" smtClean="0"/>
              <a:t>Beneficiary is notified by mail of the unsuccessful attempt to re-enter TPR</a:t>
            </a:r>
          </a:p>
          <a:p>
            <a:r>
              <a:rPr lang="en-US" dirty="0" smtClean="0"/>
              <a:t>Beneficiary has 30+ days to appeal the failure decision by fax or mail to the TPM</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23</a:t>
            </a:fld>
            <a:endParaRPr lang="en-US"/>
          </a:p>
        </p:txBody>
      </p:sp>
    </p:spTree>
    <p:extLst>
      <p:ext uri="{BB962C8B-B14F-4D97-AF65-F5344CB8AC3E}">
        <p14:creationId xmlns:p14="http://schemas.microsoft.com/office/powerpoint/2010/main" val="31216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Schedule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24</a:t>
            </a:fld>
            <a:endParaRPr lang="en-US"/>
          </a:p>
        </p:txBody>
      </p:sp>
    </p:spTree>
    <p:extLst>
      <p:ext uri="{BB962C8B-B14F-4D97-AF65-F5344CB8AC3E}">
        <p14:creationId xmlns:p14="http://schemas.microsoft.com/office/powerpoint/2010/main" val="105353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Schedule</a:t>
            </a:r>
            <a:endParaRPr lang="en-US" dirty="0"/>
          </a:p>
        </p:txBody>
      </p:sp>
      <p:sp>
        <p:nvSpPr>
          <p:cNvPr id="3" name="Content Placeholder 2"/>
          <p:cNvSpPr>
            <a:spLocks noGrp="1"/>
          </p:cNvSpPr>
          <p:nvPr>
            <p:ph idx="1"/>
          </p:nvPr>
        </p:nvSpPr>
        <p:spPr/>
        <p:txBody>
          <a:bodyPr/>
          <a:lstStyle/>
          <a:p>
            <a:r>
              <a:rPr lang="en-US" dirty="0" smtClean="0"/>
              <a:t>Portal training – end of October 2016</a:t>
            </a:r>
          </a:p>
          <a:p>
            <a:r>
              <a:rPr lang="en-US" dirty="0" smtClean="0"/>
              <a:t>TPR selections – no earlier than November 2016</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25</a:t>
            </a:fld>
            <a:endParaRPr lang="en-US"/>
          </a:p>
        </p:txBody>
      </p:sp>
    </p:spTree>
    <p:extLst>
      <p:ext uri="{BB962C8B-B14F-4D97-AF65-F5344CB8AC3E}">
        <p14:creationId xmlns:p14="http://schemas.microsoft.com/office/powerpoint/2010/main" val="32770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Provider Responsibilities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26</a:t>
            </a:fld>
            <a:endParaRPr lang="en-US"/>
          </a:p>
        </p:txBody>
      </p:sp>
    </p:spTree>
    <p:extLst>
      <p:ext uri="{BB962C8B-B14F-4D97-AF65-F5344CB8AC3E}">
        <p14:creationId xmlns:p14="http://schemas.microsoft.com/office/powerpoint/2010/main" val="1393015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Timely Progress Review Responsibilities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Understand the process</a:t>
            </a:r>
          </a:p>
          <a:p>
            <a:r>
              <a:rPr lang="en-US" dirty="0" smtClean="0"/>
              <a:t>Input to portal</a:t>
            </a:r>
          </a:p>
          <a:p>
            <a:r>
              <a:rPr lang="en-US" dirty="0" smtClean="0"/>
              <a:t>Answer questions about TPR </a:t>
            </a:r>
          </a:p>
          <a:p>
            <a:r>
              <a:rPr lang="en-US" dirty="0" smtClean="0"/>
              <a:t>Ensure understanding by beneficiary</a:t>
            </a:r>
          </a:p>
          <a:p>
            <a:r>
              <a:rPr lang="en-US" dirty="0" smtClean="0"/>
              <a:t>Encourage a timely response to any requests for additional information</a:t>
            </a:r>
          </a:p>
          <a:p>
            <a:r>
              <a:rPr lang="en-US" dirty="0" smtClean="0"/>
              <a:t>Provide counseling and advice</a:t>
            </a:r>
          </a:p>
          <a:p>
            <a:r>
              <a:rPr lang="en-US" dirty="0" smtClean="0">
                <a:hlinkClick r:id="rId3"/>
              </a:rPr>
              <a:t>TPRhelpdesk@yourtickettowork.com</a:t>
            </a:r>
            <a:r>
              <a:rPr lang="en-US" dirty="0" smtClean="0"/>
              <a:t> for questions</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27</a:t>
            </a:fld>
            <a:endParaRPr lang="en-US"/>
          </a:p>
        </p:txBody>
      </p:sp>
    </p:spTree>
    <p:extLst>
      <p:ext uri="{BB962C8B-B14F-4D97-AF65-F5344CB8AC3E}">
        <p14:creationId xmlns:p14="http://schemas.microsoft.com/office/powerpoint/2010/main" val="1875912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28</a:t>
            </a:fld>
            <a:endParaRPr lang="en-US"/>
          </a:p>
        </p:txBody>
      </p:sp>
    </p:spTree>
    <p:extLst>
      <p:ext uri="{BB962C8B-B14F-4D97-AF65-F5344CB8AC3E}">
        <p14:creationId xmlns:p14="http://schemas.microsoft.com/office/powerpoint/2010/main" val="306183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Contact the TPM at </a:t>
            </a:r>
            <a:r>
              <a:rPr lang="en-US" smtClean="0">
                <a:hlinkClick r:id="rId3"/>
              </a:rPr>
              <a:t>TPRhelpdesk@yourtickettowork.com</a:t>
            </a:r>
            <a:r>
              <a:rPr lang="en-US" smtClean="0"/>
              <a:t> </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29</a:t>
            </a:fld>
            <a:endParaRPr lang="en-US"/>
          </a:p>
        </p:txBody>
      </p:sp>
    </p:spTree>
    <p:extLst>
      <p:ext uri="{BB962C8B-B14F-4D97-AF65-F5344CB8AC3E}">
        <p14:creationId xmlns:p14="http://schemas.microsoft.com/office/powerpoint/2010/main" val="335463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Timely Progress Review Fundamentals and Continuing Disability Review Protection </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FAEDA67F-0DF6-4837-95FF-F5507641D220}" type="slidenum">
              <a:rPr lang="en-US" smtClean="0"/>
              <a:t>3</a:t>
            </a:fld>
            <a:endParaRPr lang="en-US"/>
          </a:p>
        </p:txBody>
      </p:sp>
    </p:spTree>
    <p:extLst>
      <p:ext uri="{BB962C8B-B14F-4D97-AF65-F5344CB8AC3E}">
        <p14:creationId xmlns:p14="http://schemas.microsoft.com/office/powerpoint/2010/main" val="411627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Timely Progress Review Fundamentals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Social Security Administration’s way to track the progress of a Ticket holder</a:t>
            </a:r>
          </a:p>
          <a:p>
            <a:r>
              <a:rPr lang="en-US" dirty="0" smtClean="0"/>
              <a:t>Review conducted about every 12 months</a:t>
            </a:r>
          </a:p>
          <a:p>
            <a:r>
              <a:rPr lang="en-US" dirty="0" smtClean="0"/>
              <a:t>Impact upon CDR protection very complex</a:t>
            </a:r>
          </a:p>
          <a:p>
            <a:r>
              <a:rPr lang="en-US" dirty="0" smtClean="0"/>
              <a:t>Assignment, progress made by the beneficiary, or payment of services by or to the service provider does not guarantee protection from CDR.  Must consider all aspects of in-use/not in-use status (past TPR failures, successful TPR re-entries, etc.).</a:t>
            </a:r>
          </a:p>
          <a:p>
            <a:r>
              <a:rPr lang="en-US" dirty="0" smtClean="0"/>
              <a:t>Service providers assist beneficiaries through the TPR process</a:t>
            </a:r>
            <a:endParaRPr lang="en-US" dirty="0"/>
          </a:p>
        </p:txBody>
      </p:sp>
      <p:sp>
        <p:nvSpPr>
          <p:cNvPr id="4" name="Slide Number Placeholder 3"/>
          <p:cNvSpPr>
            <a:spLocks noGrp="1"/>
          </p:cNvSpPr>
          <p:nvPr>
            <p:ph type="sldNum" sz="quarter" idx="12"/>
          </p:nvPr>
        </p:nvSpPr>
        <p:spPr/>
        <p:txBody>
          <a:bodyPr/>
          <a:lstStyle/>
          <a:p>
            <a:fld id="{FAEDA67F-0DF6-4837-95FF-F5507641D220}" type="slidenum">
              <a:rPr lang="en-US" smtClean="0"/>
              <a:t>4</a:t>
            </a:fld>
            <a:endParaRPr lang="en-US"/>
          </a:p>
        </p:txBody>
      </p:sp>
    </p:spTree>
    <p:extLst>
      <p:ext uri="{BB962C8B-B14F-4D97-AF65-F5344CB8AC3E}">
        <p14:creationId xmlns:p14="http://schemas.microsoft.com/office/powerpoint/2010/main" val="387004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r>
              <a:rPr lang="en-US" dirty="0" smtClean="0"/>
              <a:t>CDR – medical review that determines disability benefits eligibility</a:t>
            </a:r>
          </a:p>
          <a:p>
            <a:r>
              <a:rPr lang="en-US" dirty="0" smtClean="0"/>
              <a:t>Ticket to Work – initially, no CDR for about 12 months</a:t>
            </a:r>
          </a:p>
          <a:p>
            <a:r>
              <a:rPr lang="en-US" dirty="0" smtClean="0"/>
              <a:t>CDR exemption renewed for about another 12 months if pass TPR</a:t>
            </a:r>
          </a:p>
          <a:p>
            <a:endParaRPr lang="en-US" dirty="0"/>
          </a:p>
        </p:txBody>
      </p:sp>
      <p:sp>
        <p:nvSpPr>
          <p:cNvPr id="4" name="Title 3"/>
          <p:cNvSpPr>
            <a:spLocks noGrp="1"/>
          </p:cNvSpPr>
          <p:nvPr>
            <p:ph type="title"/>
          </p:nvPr>
        </p:nvSpPr>
        <p:spPr/>
        <p:txBody>
          <a:bodyPr>
            <a:normAutofit fontScale="90000"/>
          </a:bodyPr>
          <a:lstStyle/>
          <a:p>
            <a:r>
              <a:rPr lang="en-US" dirty="0" smtClean="0"/>
              <a:t>Protection from Continuing Disability Review </a:t>
            </a:r>
            <a:endParaRPr lang="en-US" dirty="0"/>
          </a:p>
        </p:txBody>
      </p:sp>
      <p:sp>
        <p:nvSpPr>
          <p:cNvPr id="2" name="Slide Number Placeholder 1"/>
          <p:cNvSpPr>
            <a:spLocks noGrp="1"/>
          </p:cNvSpPr>
          <p:nvPr>
            <p:ph type="sldNum" sz="quarter" idx="12"/>
          </p:nvPr>
        </p:nvSpPr>
        <p:spPr/>
        <p:txBody>
          <a:bodyPr/>
          <a:lstStyle/>
          <a:p>
            <a:fld id="{FAEDA67F-0DF6-4837-95FF-F5507641D220}" type="slidenum">
              <a:rPr lang="en-US" smtClean="0"/>
              <a:t>5</a:t>
            </a:fld>
            <a:endParaRPr lang="en-US"/>
          </a:p>
        </p:txBody>
      </p:sp>
    </p:spTree>
    <p:extLst>
      <p:ext uri="{BB962C8B-B14F-4D97-AF65-F5344CB8AC3E}">
        <p14:creationId xmlns:p14="http://schemas.microsoft.com/office/powerpoint/2010/main" val="8427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Timely Progress Review Requirements Not Met and CDRs</a:t>
            </a:r>
            <a:endParaRPr lang="en-US" dirty="0"/>
          </a:p>
        </p:txBody>
      </p:sp>
      <p:sp>
        <p:nvSpPr>
          <p:cNvPr id="3" name="Content Placeholder 2"/>
          <p:cNvSpPr>
            <a:spLocks noGrp="1"/>
          </p:cNvSpPr>
          <p:nvPr>
            <p:ph idx="1"/>
          </p:nvPr>
        </p:nvSpPr>
        <p:spPr/>
        <p:txBody>
          <a:bodyPr/>
          <a:lstStyle/>
          <a:p>
            <a:r>
              <a:rPr lang="en-US" dirty="0" smtClean="0"/>
              <a:t>Ticket remains assigned to service provider</a:t>
            </a:r>
          </a:p>
          <a:p>
            <a:r>
              <a:rPr lang="en-US" dirty="0" smtClean="0"/>
              <a:t>CDR protection lost</a:t>
            </a:r>
          </a:p>
          <a:p>
            <a:r>
              <a:rPr lang="en-US" dirty="0" smtClean="0"/>
              <a:t>CDR not conducted immediately upon loss</a:t>
            </a:r>
          </a:p>
          <a:p>
            <a:r>
              <a:rPr lang="en-US" dirty="0" smtClean="0"/>
              <a:t>Rather, CDR conducted when regularly scheduled</a:t>
            </a:r>
            <a:endParaRPr lang="en-US" dirty="0"/>
          </a:p>
        </p:txBody>
      </p:sp>
      <p:graphicFrame>
        <p:nvGraphicFramePr>
          <p:cNvPr id="4" name="Diagram 3" descr="Timeline:&#10;&#10;2012 begen receiving benefits with CDRs scheduled every 3 years.&#10;2013 Ticket assigned to EN.&#10;2014 TPR requirements not met.  CDR protection lost.&#10;2015 CDR conducted."/>
          <p:cNvGraphicFramePr/>
          <p:nvPr>
            <p:extLst>
              <p:ext uri="{D42A27DB-BD31-4B8C-83A1-F6EECF244321}">
                <p14:modId xmlns:p14="http://schemas.microsoft.com/office/powerpoint/2010/main" val="1993757192"/>
              </p:ext>
            </p:extLst>
          </p:nvPr>
        </p:nvGraphicFramePr>
        <p:xfrm>
          <a:off x="457200" y="4495800"/>
          <a:ext cx="8320741" cy="2234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FAEDA67F-0DF6-4837-95FF-F5507641D220}" type="slidenum">
              <a:rPr lang="en-US" smtClean="0"/>
              <a:t>6</a:t>
            </a:fld>
            <a:endParaRPr lang="en-US"/>
          </a:p>
        </p:txBody>
      </p:sp>
    </p:spTree>
    <p:extLst>
      <p:ext uri="{BB962C8B-B14F-4D97-AF65-F5344CB8AC3E}">
        <p14:creationId xmlns:p14="http://schemas.microsoft.com/office/powerpoint/2010/main" val="114833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Timely Progress Review Requirements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AEDA67F-0DF6-4837-95FF-F5507641D220}" type="slidenum">
              <a:rPr lang="en-US" smtClean="0"/>
              <a:t>7</a:t>
            </a:fld>
            <a:endParaRPr lang="en-US"/>
          </a:p>
        </p:txBody>
      </p:sp>
    </p:spTree>
    <p:extLst>
      <p:ext uri="{BB962C8B-B14F-4D97-AF65-F5344CB8AC3E}">
        <p14:creationId xmlns:p14="http://schemas.microsoft.com/office/powerpoint/2010/main" val="178820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Timely Progress Review Chart</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81938"/>
            <a:ext cx="6553199" cy="567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FAEDA67F-0DF6-4837-95FF-F5507641D220}" type="slidenum">
              <a:rPr lang="en-US" smtClean="0"/>
              <a:t>8</a:t>
            </a:fld>
            <a:endParaRPr lang="en-US"/>
          </a:p>
        </p:txBody>
      </p:sp>
    </p:spTree>
    <p:extLst>
      <p:ext uri="{BB962C8B-B14F-4D97-AF65-F5344CB8AC3E}">
        <p14:creationId xmlns:p14="http://schemas.microsoft.com/office/powerpoint/2010/main" val="414136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Timely Progress Review Chart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44" y="2415540"/>
            <a:ext cx="7161332" cy="437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9920"/>
          <a:stretch/>
        </p:blipFill>
        <p:spPr bwMode="auto">
          <a:xfrm>
            <a:off x="981073" y="1151069"/>
            <a:ext cx="671512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AEDA67F-0DF6-4837-95FF-F5507641D220}" type="slidenum">
              <a:rPr lang="en-US" smtClean="0"/>
              <a:t>9</a:t>
            </a:fld>
            <a:endParaRPr lang="en-US"/>
          </a:p>
        </p:txBody>
      </p:sp>
    </p:spTree>
    <p:extLst>
      <p:ext uri="{BB962C8B-B14F-4D97-AF65-F5344CB8AC3E}">
        <p14:creationId xmlns:p14="http://schemas.microsoft.com/office/powerpoint/2010/main" val="1801466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2311</Words>
  <Application>Microsoft Office PowerPoint</Application>
  <PresentationFormat>On-screen Show (4:3)</PresentationFormat>
  <Paragraphs>212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Ticket to Work Program</vt:lpstr>
      <vt:lpstr>Objectives</vt:lpstr>
      <vt:lpstr>Timely Progress Review Fundamentals and Continuing Disability Review Protection </vt:lpstr>
      <vt:lpstr>Timely Progress Review Fundamentals </vt:lpstr>
      <vt:lpstr>Protection from Continuing Disability Review </vt:lpstr>
      <vt:lpstr>Timely Progress Review Requirements Not Met and CDRs</vt:lpstr>
      <vt:lpstr>Timely Progress Review Requirements</vt:lpstr>
      <vt:lpstr>Timely Progress Review Chart</vt:lpstr>
      <vt:lpstr>Timely Progress Review Chart</vt:lpstr>
      <vt:lpstr>Timely Progress Review Process</vt:lpstr>
      <vt:lpstr>TPR Process</vt:lpstr>
      <vt:lpstr>TPR Process – Step 2</vt:lpstr>
      <vt:lpstr>TPR Selection Notice</vt:lpstr>
      <vt:lpstr>TPR Selection Notice cont’d</vt:lpstr>
      <vt:lpstr>TPR Selection Notice cont’d</vt:lpstr>
      <vt:lpstr>TPR Selection Notice cont’d</vt:lpstr>
      <vt:lpstr>TPR Selection Notice cont’d</vt:lpstr>
      <vt:lpstr>TPR Decisions - Pass</vt:lpstr>
      <vt:lpstr>TPR Decisions - Fail</vt:lpstr>
      <vt:lpstr>TPR Appeals and Re-Entries</vt:lpstr>
      <vt:lpstr>SSA Review – Appeal  </vt:lpstr>
      <vt:lpstr>TPR Re-Entry - Successful</vt:lpstr>
      <vt:lpstr>TPR Re-Entry - Failure</vt:lpstr>
      <vt:lpstr>Schedule</vt:lpstr>
      <vt:lpstr>Tentative Schedule</vt:lpstr>
      <vt:lpstr>Service Provider Responsibilities</vt:lpstr>
      <vt:lpstr>Timely Progress Review Responsibilities</vt:lpstr>
      <vt:lpstr>Questions</vt:lpstr>
      <vt:lpstr>Additional Information</vt:lpstr>
    </vt:vector>
  </TitlesOfParts>
  <Company>Social Security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Ticket to Work Program</dc:title>
  <dc:creator>IWS/LAN</dc:creator>
  <cp:lastModifiedBy>IWS/LAN</cp:lastModifiedBy>
  <cp:revision>76</cp:revision>
  <cp:lastPrinted>2016-06-02T18:27:38Z</cp:lastPrinted>
  <dcterms:created xsi:type="dcterms:W3CDTF">2016-05-05T19:42:20Z</dcterms:created>
  <dcterms:modified xsi:type="dcterms:W3CDTF">2016-08-22T17:23:23Z</dcterms:modified>
</cp:coreProperties>
</file>