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5" r:id="rId3"/>
    <p:sldId id="258" r:id="rId4"/>
    <p:sldId id="259" r:id="rId5"/>
    <p:sldId id="263" r:id="rId6"/>
    <p:sldId id="264" r:id="rId7"/>
    <p:sldId id="257" r:id="rId8"/>
    <p:sldId id="262"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20"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58145-FBF5-4269-A49C-606E0131D63E}" type="datetimeFigureOut">
              <a:rPr lang="en-US" smtClean="0"/>
              <a:t>11/17/2016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D801E-10BF-4E38-A540-D631462387A0}" type="slidenum">
              <a:rPr lang="en-US" smtClean="0"/>
              <a:t>‹#›</a:t>
            </a:fld>
            <a:endParaRPr lang="en-US"/>
          </a:p>
        </p:txBody>
      </p:sp>
    </p:spTree>
    <p:extLst>
      <p:ext uri="{BB962C8B-B14F-4D97-AF65-F5344CB8AC3E}">
        <p14:creationId xmlns:p14="http://schemas.microsoft.com/office/powerpoint/2010/main" val="1986595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B72294D-7E8D-48E3-B7A1-E0EF4331E95C}" type="slidenum">
              <a:rPr lang="en-US" altLang="en-US" sz="1200">
                <a:solidFill>
                  <a:prstClr val="black"/>
                </a:solidFill>
                <a:latin typeface="Calibri" panose="020F0502020204030204" pitchFamily="34" charset="0"/>
              </a:rPr>
              <a:pPr/>
              <a:t>1</a:t>
            </a:fld>
            <a:endParaRPr lang="en-US" altLang="en-US" sz="1200">
              <a:solidFill>
                <a:prstClr val="black"/>
              </a:solidFill>
              <a:latin typeface="Calibri" panose="020F0502020204030204" pitchFamily="34" charset="0"/>
            </a:endParaRPr>
          </a:p>
        </p:txBody>
      </p:sp>
    </p:spTree>
    <p:extLst>
      <p:ext uri="{BB962C8B-B14F-4D97-AF65-F5344CB8AC3E}">
        <p14:creationId xmlns:p14="http://schemas.microsoft.com/office/powerpoint/2010/main" val="1871804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6CB508-BB36-4162-8A0C-DB26D756EFDE}" type="datetime1">
              <a:rPr lang="en-US" smtClean="0">
                <a:solidFill>
                  <a:srgbClr val="D7352A"/>
                </a:solidFill>
              </a:rPr>
              <a:pPr/>
              <a:t>11/17/2016</a:t>
            </a:fld>
            <a:endParaRPr lang="en-US" dirty="0">
              <a:solidFill>
                <a:srgbClr val="D7352A"/>
              </a:solidFill>
            </a:endParaRPr>
          </a:p>
        </p:txBody>
      </p:sp>
      <p:sp>
        <p:nvSpPr>
          <p:cNvPr id="5" name="Footer Placeholder 4"/>
          <p:cNvSpPr>
            <a:spLocks noGrp="1"/>
          </p:cNvSpPr>
          <p:nvPr>
            <p:ph type="ftr" sz="quarter" idx="11"/>
          </p:nvPr>
        </p:nvSpPr>
        <p:spPr/>
        <p:txBody>
          <a:bodyPr/>
          <a:lstStyle/>
          <a:p>
            <a:endParaRPr lang="en-US" dirty="0">
              <a:solidFill>
                <a:srgbClr val="D7352A"/>
              </a:solidFill>
            </a:endParaRPr>
          </a:p>
        </p:txBody>
      </p:sp>
      <p:sp>
        <p:nvSpPr>
          <p:cNvPr id="6" name="Slide Number Placeholder 5"/>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197265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A49DA-2368-4C0D-9159-638B0171A831}" type="datetime1">
              <a:rPr lang="en-US" smtClean="0">
                <a:solidFill>
                  <a:srgbClr val="D7352A"/>
                </a:solidFill>
              </a:rPr>
              <a:pPr/>
              <a:t>11/17/2016</a:t>
            </a:fld>
            <a:endParaRPr lang="en-US" dirty="0">
              <a:solidFill>
                <a:srgbClr val="D7352A"/>
              </a:solidFill>
            </a:endParaRPr>
          </a:p>
        </p:txBody>
      </p:sp>
      <p:sp>
        <p:nvSpPr>
          <p:cNvPr id="5" name="Footer Placeholder 4"/>
          <p:cNvSpPr>
            <a:spLocks noGrp="1"/>
          </p:cNvSpPr>
          <p:nvPr>
            <p:ph type="ftr" sz="quarter" idx="11"/>
          </p:nvPr>
        </p:nvSpPr>
        <p:spPr/>
        <p:txBody>
          <a:bodyPr/>
          <a:lstStyle/>
          <a:p>
            <a:endParaRPr lang="en-US" dirty="0">
              <a:solidFill>
                <a:srgbClr val="D7352A"/>
              </a:solidFill>
            </a:endParaRPr>
          </a:p>
        </p:txBody>
      </p:sp>
      <p:sp>
        <p:nvSpPr>
          <p:cNvPr id="6" name="Slide Number Placeholder 5"/>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114977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6A2690-2881-4238-9554-BF53B3428C2E}" type="datetime1">
              <a:rPr lang="en-US" smtClean="0">
                <a:solidFill>
                  <a:srgbClr val="D7352A"/>
                </a:solidFill>
              </a:rPr>
              <a:pPr/>
              <a:t>11/17/2016</a:t>
            </a:fld>
            <a:endParaRPr lang="en-US" dirty="0">
              <a:solidFill>
                <a:srgbClr val="D7352A"/>
              </a:solidFill>
            </a:endParaRPr>
          </a:p>
        </p:txBody>
      </p:sp>
      <p:sp>
        <p:nvSpPr>
          <p:cNvPr id="5" name="Footer Placeholder 4"/>
          <p:cNvSpPr>
            <a:spLocks noGrp="1"/>
          </p:cNvSpPr>
          <p:nvPr>
            <p:ph type="ftr" sz="quarter" idx="11"/>
          </p:nvPr>
        </p:nvSpPr>
        <p:spPr/>
        <p:txBody>
          <a:bodyPr/>
          <a:lstStyle/>
          <a:p>
            <a:endParaRPr lang="en-US" dirty="0">
              <a:solidFill>
                <a:srgbClr val="D7352A"/>
              </a:solidFill>
            </a:endParaRPr>
          </a:p>
        </p:txBody>
      </p:sp>
      <p:sp>
        <p:nvSpPr>
          <p:cNvPr id="6" name="Slide Number Placeholder 5"/>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3826454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19200" y="1280160"/>
            <a:ext cx="9509760" cy="768918"/>
          </a:xfrm>
        </p:spPr>
        <p:txBody>
          <a:bodyPr/>
          <a:lstStyle>
            <a:lvl1pPr algn="l">
              <a:defRPr sz="2800" b="1">
                <a:solidFill>
                  <a:srgbClr val="1E519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2103120"/>
            <a:ext cx="9509760" cy="4114800"/>
          </a:xfrm>
        </p:spPr>
        <p:txBody>
          <a:bodyPr lIns="0" tIns="0" rIns="0" bIns="0"/>
          <a:lstStyle>
            <a:lvl1pPr marL="342900" indent="-342900">
              <a:lnSpc>
                <a:spcPts val="2300"/>
              </a:lnSpc>
              <a:spcBef>
                <a:spcPts val="600"/>
              </a:spcBef>
              <a:spcAft>
                <a:spcPts val="600"/>
              </a:spcAft>
              <a:buClrTx/>
              <a:buFont typeface="Wingdings" panose="05000000000000000000" pitchFamily="2" charset="2"/>
              <a:buChar char="§"/>
              <a:defRPr sz="2000">
                <a:solidFill>
                  <a:srgbClr val="4D4D4D"/>
                </a:solidFill>
              </a:defRPr>
            </a:lvl1pPr>
            <a:lvl2pPr marL="742950" indent="-285750">
              <a:lnSpc>
                <a:spcPts val="2300"/>
              </a:lnSpc>
              <a:spcBef>
                <a:spcPts val="600"/>
              </a:spcBef>
              <a:spcAft>
                <a:spcPts val="600"/>
              </a:spcAft>
              <a:buClrTx/>
              <a:buFont typeface="Arial" panose="020B0604020202020204" pitchFamily="34" charset="0"/>
              <a:buChar char="•"/>
              <a:defRPr sz="2000">
                <a:solidFill>
                  <a:srgbClr val="4D4D4D"/>
                </a:solidFill>
              </a:defRPr>
            </a:lvl2pPr>
            <a:lvl3pPr marL="1143000" indent="-228600">
              <a:lnSpc>
                <a:spcPts val="2300"/>
              </a:lnSpc>
              <a:spcBef>
                <a:spcPts val="600"/>
              </a:spcBef>
              <a:spcAft>
                <a:spcPts val="600"/>
              </a:spcAft>
              <a:buClrTx/>
              <a:buSzPct val="80000"/>
              <a:buFont typeface="Arial" panose="020B0604020202020204" pitchFamily="34" charset="0"/>
              <a:buChar char="○"/>
              <a:defRPr sz="2000">
                <a:solidFill>
                  <a:srgbClr val="4D4D4D"/>
                </a:solidFill>
              </a:defRPr>
            </a:lvl3pPr>
            <a:lvl4pPr marL="1600200" indent="-228600">
              <a:lnSpc>
                <a:spcPts val="2300"/>
              </a:lnSpc>
              <a:spcBef>
                <a:spcPts val="600"/>
              </a:spcBef>
              <a:spcAft>
                <a:spcPts val="600"/>
              </a:spcAft>
              <a:buClrTx/>
              <a:buFont typeface="Arial" panose="020B0604020202020204" pitchFamily="34" charset="0"/>
              <a:buChar char="−"/>
              <a:defRPr sz="2000">
                <a:solidFill>
                  <a:srgbClr val="4D4D4D"/>
                </a:solidFill>
              </a:defRPr>
            </a:lvl4pPr>
            <a:lvl5pPr>
              <a:lnSpc>
                <a:spcPts val="2300"/>
              </a:lnSpc>
              <a:spcBef>
                <a:spcPts val="600"/>
              </a:spcBef>
              <a:spcAft>
                <a:spcPts val="600"/>
              </a:spcAft>
              <a:buClrTx/>
              <a:defRPr sz="2000">
                <a:solidFill>
                  <a:srgbClr val="4D4D4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smtClean="0"/>
            </a:lvl1pPr>
          </a:lstStyle>
          <a:p>
            <a:pPr>
              <a:defRPr/>
            </a:pPr>
            <a:fld id="{5F9EDD54-E3C3-45D0-B0B6-7A32E1D7C4E8}"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4053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969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6144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8879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7256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641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3758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02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5CC79-E471-46F8-AB46-F4CA94557192}" type="datetime1">
              <a:rPr lang="en-US" smtClean="0">
                <a:solidFill>
                  <a:srgbClr val="D7352A"/>
                </a:solidFill>
              </a:rPr>
              <a:pPr/>
              <a:t>11/17/2016</a:t>
            </a:fld>
            <a:endParaRPr lang="en-US" dirty="0">
              <a:solidFill>
                <a:srgbClr val="D7352A"/>
              </a:solidFill>
            </a:endParaRPr>
          </a:p>
        </p:txBody>
      </p:sp>
      <p:sp>
        <p:nvSpPr>
          <p:cNvPr id="5" name="Footer Placeholder 4"/>
          <p:cNvSpPr>
            <a:spLocks noGrp="1"/>
          </p:cNvSpPr>
          <p:nvPr>
            <p:ph type="ftr" sz="quarter" idx="11"/>
          </p:nvPr>
        </p:nvSpPr>
        <p:spPr/>
        <p:txBody>
          <a:bodyPr/>
          <a:lstStyle/>
          <a:p>
            <a:endParaRPr lang="en-US" dirty="0">
              <a:solidFill>
                <a:srgbClr val="D7352A"/>
              </a:solidFill>
            </a:endParaRPr>
          </a:p>
        </p:txBody>
      </p:sp>
      <p:sp>
        <p:nvSpPr>
          <p:cNvPr id="6" name="Slide Number Placeholder 5"/>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414850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775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500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82557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58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ECB39-1B8E-4153-A773-A60608C6A120}" type="datetime1">
              <a:rPr lang="en-US" smtClean="0">
                <a:solidFill>
                  <a:srgbClr val="D7352A"/>
                </a:solidFill>
              </a:rPr>
              <a:pPr/>
              <a:t>11/17/2016</a:t>
            </a:fld>
            <a:endParaRPr lang="en-US" dirty="0">
              <a:solidFill>
                <a:srgbClr val="D7352A"/>
              </a:solidFill>
            </a:endParaRPr>
          </a:p>
        </p:txBody>
      </p:sp>
      <p:sp>
        <p:nvSpPr>
          <p:cNvPr id="5" name="Footer Placeholder 4"/>
          <p:cNvSpPr>
            <a:spLocks noGrp="1"/>
          </p:cNvSpPr>
          <p:nvPr>
            <p:ph type="ftr" sz="quarter" idx="11"/>
          </p:nvPr>
        </p:nvSpPr>
        <p:spPr/>
        <p:txBody>
          <a:bodyPr/>
          <a:lstStyle/>
          <a:p>
            <a:endParaRPr lang="en-US" dirty="0">
              <a:solidFill>
                <a:srgbClr val="D7352A"/>
              </a:solidFill>
            </a:endParaRPr>
          </a:p>
        </p:txBody>
      </p:sp>
      <p:sp>
        <p:nvSpPr>
          <p:cNvPr id="6" name="Slide Number Placeholder 5"/>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152461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889376-2437-443B-9017-B9EDBF6BB82E}" type="datetime1">
              <a:rPr lang="en-US" smtClean="0">
                <a:solidFill>
                  <a:srgbClr val="D7352A"/>
                </a:solidFill>
              </a:rPr>
              <a:pPr/>
              <a:t>11/17/2016</a:t>
            </a:fld>
            <a:endParaRPr lang="en-US" dirty="0">
              <a:solidFill>
                <a:srgbClr val="D7352A"/>
              </a:solidFill>
            </a:endParaRPr>
          </a:p>
        </p:txBody>
      </p:sp>
      <p:sp>
        <p:nvSpPr>
          <p:cNvPr id="6" name="Footer Placeholder 5"/>
          <p:cNvSpPr>
            <a:spLocks noGrp="1"/>
          </p:cNvSpPr>
          <p:nvPr>
            <p:ph type="ftr" sz="quarter" idx="11"/>
          </p:nvPr>
        </p:nvSpPr>
        <p:spPr/>
        <p:txBody>
          <a:bodyPr/>
          <a:lstStyle/>
          <a:p>
            <a:endParaRPr lang="en-US" dirty="0">
              <a:solidFill>
                <a:srgbClr val="D7352A"/>
              </a:solidFill>
            </a:endParaRPr>
          </a:p>
        </p:txBody>
      </p:sp>
      <p:sp>
        <p:nvSpPr>
          <p:cNvPr id="7" name="Slide Number Placeholder 6"/>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3912572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47F303-92AF-461F-BCCE-0D1EF223BA26}" type="datetime1">
              <a:rPr lang="en-US" smtClean="0">
                <a:solidFill>
                  <a:srgbClr val="D7352A"/>
                </a:solidFill>
              </a:rPr>
              <a:pPr/>
              <a:t>11/17/2016</a:t>
            </a:fld>
            <a:endParaRPr lang="en-US" dirty="0">
              <a:solidFill>
                <a:srgbClr val="D7352A"/>
              </a:solidFill>
            </a:endParaRPr>
          </a:p>
        </p:txBody>
      </p:sp>
      <p:sp>
        <p:nvSpPr>
          <p:cNvPr id="8" name="Footer Placeholder 7"/>
          <p:cNvSpPr>
            <a:spLocks noGrp="1"/>
          </p:cNvSpPr>
          <p:nvPr>
            <p:ph type="ftr" sz="quarter" idx="11"/>
          </p:nvPr>
        </p:nvSpPr>
        <p:spPr/>
        <p:txBody>
          <a:bodyPr/>
          <a:lstStyle/>
          <a:p>
            <a:endParaRPr lang="en-US" dirty="0">
              <a:solidFill>
                <a:srgbClr val="D7352A"/>
              </a:solidFill>
            </a:endParaRPr>
          </a:p>
        </p:txBody>
      </p:sp>
      <p:sp>
        <p:nvSpPr>
          <p:cNvPr id="9" name="Slide Number Placeholder 8"/>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97814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050580-182C-4666-9031-2C4A193A89A2}" type="datetime1">
              <a:rPr lang="en-US" smtClean="0">
                <a:solidFill>
                  <a:srgbClr val="D7352A"/>
                </a:solidFill>
              </a:rPr>
              <a:pPr/>
              <a:t>11/17/2016</a:t>
            </a:fld>
            <a:endParaRPr lang="en-US" dirty="0">
              <a:solidFill>
                <a:srgbClr val="D7352A"/>
              </a:solidFill>
            </a:endParaRPr>
          </a:p>
        </p:txBody>
      </p:sp>
      <p:sp>
        <p:nvSpPr>
          <p:cNvPr id="4" name="Footer Placeholder 3"/>
          <p:cNvSpPr>
            <a:spLocks noGrp="1"/>
          </p:cNvSpPr>
          <p:nvPr>
            <p:ph type="ftr" sz="quarter" idx="11"/>
          </p:nvPr>
        </p:nvSpPr>
        <p:spPr/>
        <p:txBody>
          <a:bodyPr/>
          <a:lstStyle/>
          <a:p>
            <a:endParaRPr lang="en-US" dirty="0">
              <a:solidFill>
                <a:srgbClr val="D7352A"/>
              </a:solidFill>
            </a:endParaRPr>
          </a:p>
        </p:txBody>
      </p:sp>
      <p:sp>
        <p:nvSpPr>
          <p:cNvPr id="5" name="Slide Number Placeholder 4"/>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130402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163F6-3DD2-4297-B940-699413D4822C}" type="datetime1">
              <a:rPr lang="en-US" smtClean="0">
                <a:solidFill>
                  <a:srgbClr val="D7352A"/>
                </a:solidFill>
              </a:rPr>
              <a:pPr/>
              <a:t>11/17/2016</a:t>
            </a:fld>
            <a:endParaRPr lang="en-US" dirty="0">
              <a:solidFill>
                <a:srgbClr val="D7352A"/>
              </a:solidFill>
            </a:endParaRPr>
          </a:p>
        </p:txBody>
      </p:sp>
      <p:sp>
        <p:nvSpPr>
          <p:cNvPr id="3" name="Footer Placeholder 2"/>
          <p:cNvSpPr>
            <a:spLocks noGrp="1"/>
          </p:cNvSpPr>
          <p:nvPr>
            <p:ph type="ftr" sz="quarter" idx="11"/>
          </p:nvPr>
        </p:nvSpPr>
        <p:spPr/>
        <p:txBody>
          <a:bodyPr/>
          <a:lstStyle/>
          <a:p>
            <a:endParaRPr lang="en-US" dirty="0">
              <a:solidFill>
                <a:srgbClr val="D7352A"/>
              </a:solidFill>
            </a:endParaRPr>
          </a:p>
        </p:txBody>
      </p:sp>
      <p:sp>
        <p:nvSpPr>
          <p:cNvPr id="4" name="Slide Number Placeholder 3"/>
          <p:cNvSpPr>
            <a:spLocks noGrp="1"/>
          </p:cNvSpPr>
          <p:nvPr>
            <p:ph type="sldNum" sz="quarter" idx="12"/>
          </p:nvPr>
        </p:nvSpPr>
        <p:spPr/>
        <p:txBody>
          <a:bodyPr/>
          <a:lstStyle/>
          <a:p>
            <a:fld id="{2D1110D8-7F86-4F5C-AF8D-D60B2EC8AACF}" type="slidenum">
              <a:rPr lang="en-US" smtClean="0"/>
              <a:pPr/>
              <a:t>‹#›</a:t>
            </a:fld>
            <a:endParaRPr lang="en-US" dirty="0"/>
          </a:p>
        </p:txBody>
      </p:sp>
    </p:spTree>
    <p:extLst>
      <p:ext uri="{BB962C8B-B14F-4D97-AF65-F5344CB8AC3E}">
        <p14:creationId xmlns:p14="http://schemas.microsoft.com/office/powerpoint/2010/main" val="54198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15E98-7AAB-4C5E-90BD-7A880B7B1269}" type="datetime1">
              <a:rPr lang="en-US" smtClean="0">
                <a:solidFill>
                  <a:srgbClr val="D7352A"/>
                </a:solidFill>
              </a:rPr>
              <a:pPr/>
              <a:t>11/17/2016</a:t>
            </a:fld>
            <a:endParaRPr lang="en-US" dirty="0">
              <a:solidFill>
                <a:srgbClr val="D7352A"/>
              </a:solidFill>
            </a:endParaRPr>
          </a:p>
        </p:txBody>
      </p:sp>
      <p:sp>
        <p:nvSpPr>
          <p:cNvPr id="6" name="Footer Placeholder 5"/>
          <p:cNvSpPr>
            <a:spLocks noGrp="1"/>
          </p:cNvSpPr>
          <p:nvPr>
            <p:ph type="ftr" sz="quarter" idx="11"/>
          </p:nvPr>
        </p:nvSpPr>
        <p:spPr/>
        <p:txBody>
          <a:bodyPr/>
          <a:lstStyle/>
          <a:p>
            <a:endParaRPr lang="en-US" dirty="0">
              <a:solidFill>
                <a:srgbClr val="D7352A"/>
              </a:solidFill>
            </a:endParaRPr>
          </a:p>
        </p:txBody>
      </p:sp>
      <p:sp>
        <p:nvSpPr>
          <p:cNvPr id="7" name="Slide Number Placeholder 6"/>
          <p:cNvSpPr>
            <a:spLocks noGrp="1"/>
          </p:cNvSpPr>
          <p:nvPr>
            <p:ph type="sldNum" sz="quarter" idx="12"/>
          </p:nvPr>
        </p:nvSpPr>
        <p:spPr/>
        <p:txBody>
          <a:bodyPr/>
          <a:lstStyle/>
          <a:p>
            <a:fld id="{2D1110D8-7F86-4F5C-AF8D-D60B2EC8AACF}" type="slidenum">
              <a:rPr lang="en-US" smtClean="0"/>
              <a:pPr/>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282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645902F-DC68-40E7-919C-F10B6E36A302}" type="datetime1">
              <a:rPr lang="en-US" smtClean="0">
                <a:solidFill>
                  <a:srgbClr val="D7352A"/>
                </a:solidFill>
              </a:rPr>
              <a:pPr/>
              <a:t>11/17/2016</a:t>
            </a:fld>
            <a:endParaRPr lang="en-US" dirty="0">
              <a:solidFill>
                <a:srgbClr val="D7352A"/>
              </a:solidFill>
            </a:endParaRPr>
          </a:p>
        </p:txBody>
      </p:sp>
      <p:sp>
        <p:nvSpPr>
          <p:cNvPr id="9" name="Slide Number Placeholder 8"/>
          <p:cNvSpPr>
            <a:spLocks noGrp="1"/>
          </p:cNvSpPr>
          <p:nvPr>
            <p:ph type="sldNum" sz="quarter" idx="11"/>
          </p:nvPr>
        </p:nvSpPr>
        <p:spPr/>
        <p:txBody>
          <a:bodyPr/>
          <a:lstStyle/>
          <a:p>
            <a:fld id="{2D1110D8-7F86-4F5C-AF8D-D60B2EC8AACF}"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D7352A"/>
              </a:solidFill>
            </a:endParaRPr>
          </a:p>
        </p:txBody>
      </p:sp>
    </p:spTree>
    <p:extLst>
      <p:ext uri="{BB962C8B-B14F-4D97-AF65-F5344CB8AC3E}">
        <p14:creationId xmlns:p14="http://schemas.microsoft.com/office/powerpoint/2010/main" val="19148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D1110D8-7F86-4F5C-AF8D-D60B2EC8AACF}"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D7352A"/>
              </a:solidFill>
            </a:endParaRP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E2E79304-9990-42C6-9913-3FF25C447AF8}" type="datetime1">
              <a:rPr lang="en-US" smtClean="0">
                <a:solidFill>
                  <a:srgbClr val="D7352A"/>
                </a:solidFill>
              </a:rPr>
              <a:pPr/>
              <a:t>11/17/2016</a:t>
            </a:fld>
            <a:endParaRPr lang="en-US" dirty="0">
              <a:solidFill>
                <a:srgbClr val="D7352A"/>
              </a:solidFill>
            </a:endParaRPr>
          </a:p>
        </p:txBody>
      </p:sp>
    </p:spTree>
    <p:extLst>
      <p:ext uri="{BB962C8B-B14F-4D97-AF65-F5344CB8AC3E}">
        <p14:creationId xmlns:p14="http://schemas.microsoft.com/office/powerpoint/2010/main" val="341018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60140-06F1-4068-B4AC-B54827B21D8D}" type="datetimeFigureOut">
              <a:rPr lang="en-US" smtClean="0">
                <a:solidFill>
                  <a:prstClr val="black">
                    <a:tint val="75000"/>
                  </a:prstClr>
                </a:solidFill>
              </a:rPr>
              <a:pPr/>
              <a:t>11/17/2016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2BD7D-A6AC-4699-9DB8-91802030E9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6877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 t="83041" r="169" b="3"/>
          <a:stretch/>
        </p:blipFill>
        <p:spPr bwMode="auto">
          <a:xfrm>
            <a:off x="-99640" y="5511115"/>
            <a:ext cx="12327918" cy="137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Content Placeholder 1"/>
          <p:cNvSpPr txBox="1">
            <a:spLocks/>
          </p:cNvSpPr>
          <p:nvPr/>
        </p:nvSpPr>
        <p:spPr bwMode="auto">
          <a:xfrm>
            <a:off x="572488" y="1162075"/>
            <a:ext cx="11451070" cy="418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ts val="2300"/>
              </a:lnSpc>
              <a:spcBef>
                <a:spcPts val="600"/>
              </a:spcBef>
              <a:spcAft>
                <a:spcPts val="600"/>
              </a:spcAft>
              <a:buFont typeface="Wingdings" panose="05000000000000000000" pitchFamily="2" charset="2"/>
              <a:buChar char="§"/>
              <a:defRPr sz="2000">
                <a:solidFill>
                  <a:srgbClr val="4D4D4D"/>
                </a:solidFill>
                <a:latin typeface="Arial" panose="020B0604020202020204" pitchFamily="34" charset="0"/>
                <a:ea typeface="MS PGothic" panose="020B0600070205080204" pitchFamily="34" charset="-128"/>
              </a:defRPr>
            </a:lvl1pPr>
            <a:lvl2pPr marL="742950" indent="-285750">
              <a:lnSpc>
                <a:spcPts val="2300"/>
              </a:lnSpc>
              <a:spcBef>
                <a:spcPts val="600"/>
              </a:spcBef>
              <a:spcAft>
                <a:spcPts val="600"/>
              </a:spcAft>
              <a:buSzPct val="110000"/>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2pPr>
            <a:lvl3pPr marL="1143000" indent="-228600">
              <a:lnSpc>
                <a:spcPts val="2300"/>
              </a:lnSpc>
              <a:spcBef>
                <a:spcPts val="600"/>
              </a:spcBef>
              <a:spcAft>
                <a:spcPts val="600"/>
              </a:spcAft>
              <a:buSzPct val="90000"/>
              <a:buFont typeface="Courier New" panose="02070309020205020404" pitchFamily="49" charset="0"/>
              <a:buChar char="o"/>
              <a:defRPr sz="2000">
                <a:solidFill>
                  <a:srgbClr val="4D4D4D"/>
                </a:solidFill>
                <a:latin typeface="Arial" panose="020B0604020202020204" pitchFamily="34" charset="0"/>
                <a:ea typeface="MS PGothic" panose="020B0600070205080204" pitchFamily="34" charset="-128"/>
              </a:defRPr>
            </a:lvl3pPr>
            <a:lvl4pPr marL="1600200" indent="-228600">
              <a:lnSpc>
                <a:spcPts val="2300"/>
              </a:lnSpc>
              <a:spcBef>
                <a:spcPts val="600"/>
              </a:spcBef>
              <a:spcAft>
                <a:spcPts val="600"/>
              </a:spcAft>
              <a:buSzPct val="90000"/>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4pPr>
            <a:lvl5pPr marL="2057400" indent="-22860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5pPr>
            <a:lvl6pPr marL="25146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6pPr>
            <a:lvl7pPr marL="29718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7pPr>
            <a:lvl8pPr marL="34290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8pPr>
            <a:lvl9pPr marL="38862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9pPr>
          </a:lstStyle>
          <a:p>
            <a:pPr>
              <a:lnSpc>
                <a:spcPts val="3200"/>
              </a:lnSpc>
              <a:spcAft>
                <a:spcPts val="1200"/>
              </a:spcAft>
              <a:buNone/>
            </a:pPr>
            <a:r>
              <a:rPr lang="en-US" altLang="en-US" sz="2400" b="1" dirty="0">
                <a:solidFill>
                  <a:srgbClr val="1E5194"/>
                </a:solidFill>
              </a:rPr>
              <a:t>Participant Dial-in: (866) </a:t>
            </a:r>
            <a:r>
              <a:rPr lang="en-US" altLang="en-US" sz="2400" b="1" dirty="0" smtClean="0">
                <a:solidFill>
                  <a:srgbClr val="1E5194"/>
                </a:solidFill>
              </a:rPr>
              <a:t>505-1836 | </a:t>
            </a:r>
            <a:r>
              <a:rPr lang="en-US" altLang="en-US" sz="2400" dirty="0">
                <a:solidFill>
                  <a:srgbClr val="1E5194"/>
                </a:solidFill>
              </a:rPr>
              <a:t>Conference ID: 81224118</a:t>
            </a:r>
          </a:p>
          <a:p>
            <a:pPr>
              <a:lnSpc>
                <a:spcPts val="3200"/>
              </a:lnSpc>
              <a:spcAft>
                <a:spcPts val="1200"/>
              </a:spcAft>
              <a:buNone/>
            </a:pPr>
            <a:endParaRPr lang="en-US" altLang="en-US" sz="1600" dirty="0">
              <a:solidFill>
                <a:srgbClr val="1E5194"/>
              </a:solidFill>
            </a:endParaRPr>
          </a:p>
        </p:txBody>
      </p:sp>
      <p:sp>
        <p:nvSpPr>
          <p:cNvPr id="17414" name="TextBox 1"/>
          <p:cNvSpPr txBox="1">
            <a:spLocks noChangeArrowheads="1"/>
          </p:cNvSpPr>
          <p:nvPr/>
        </p:nvSpPr>
        <p:spPr bwMode="auto">
          <a:xfrm>
            <a:off x="7093382" y="6667500"/>
            <a:ext cx="5016500" cy="215900"/>
          </a:xfrm>
          <a:prstGeom prst="rect">
            <a:avLst/>
          </a:prstGeom>
          <a:solidFill>
            <a:srgbClr val="FFFFFF">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300"/>
              </a:lnSpc>
              <a:spcBef>
                <a:spcPts val="600"/>
              </a:spcBef>
              <a:spcAft>
                <a:spcPts val="600"/>
              </a:spcAft>
              <a:buFont typeface="Wingdings" panose="05000000000000000000" pitchFamily="2" charset="2"/>
              <a:buChar char="§"/>
              <a:defRPr sz="2000">
                <a:solidFill>
                  <a:srgbClr val="4D4D4D"/>
                </a:solidFill>
                <a:latin typeface="Arial" panose="020B0604020202020204" pitchFamily="34" charset="0"/>
                <a:ea typeface="MS PGothic" panose="020B0600070205080204" pitchFamily="34" charset="-128"/>
              </a:defRPr>
            </a:lvl1pPr>
            <a:lvl2pPr marL="742950" indent="-285750">
              <a:lnSpc>
                <a:spcPts val="2300"/>
              </a:lnSpc>
              <a:spcBef>
                <a:spcPts val="600"/>
              </a:spcBef>
              <a:spcAft>
                <a:spcPts val="600"/>
              </a:spcAft>
              <a:buSzPct val="110000"/>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2pPr>
            <a:lvl3pPr marL="1143000" indent="-228600">
              <a:lnSpc>
                <a:spcPts val="2300"/>
              </a:lnSpc>
              <a:spcBef>
                <a:spcPts val="600"/>
              </a:spcBef>
              <a:spcAft>
                <a:spcPts val="600"/>
              </a:spcAft>
              <a:buSzPct val="90000"/>
              <a:buFont typeface="Courier New" panose="02070309020205020404" pitchFamily="49" charset="0"/>
              <a:buChar char="o"/>
              <a:defRPr sz="2000">
                <a:solidFill>
                  <a:srgbClr val="4D4D4D"/>
                </a:solidFill>
                <a:latin typeface="Arial" panose="020B0604020202020204" pitchFamily="34" charset="0"/>
                <a:ea typeface="MS PGothic" panose="020B0600070205080204" pitchFamily="34" charset="-128"/>
              </a:defRPr>
            </a:lvl3pPr>
            <a:lvl4pPr marL="1600200" indent="-228600">
              <a:lnSpc>
                <a:spcPts val="2300"/>
              </a:lnSpc>
              <a:spcBef>
                <a:spcPts val="600"/>
              </a:spcBef>
              <a:spcAft>
                <a:spcPts val="600"/>
              </a:spcAft>
              <a:buSzPct val="90000"/>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4pPr>
            <a:lvl5pPr marL="2057400" indent="-22860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5pPr>
            <a:lvl6pPr marL="25146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6pPr>
            <a:lvl7pPr marL="29718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7pPr>
            <a:lvl8pPr marL="34290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8pPr>
            <a:lvl9pPr marL="3886200" indent="-228600" defTabSz="457200" eaLnBrk="0" fontAlgn="base" hangingPunct="0">
              <a:lnSpc>
                <a:spcPts val="2300"/>
              </a:lnSpc>
              <a:spcBef>
                <a:spcPts val="600"/>
              </a:spcBef>
              <a:spcAft>
                <a:spcPts val="600"/>
              </a:spcAft>
              <a:buFont typeface="Arial" panose="020B0604020202020204" pitchFamily="34" charset="0"/>
              <a:buChar char="•"/>
              <a:defRPr sz="2000">
                <a:solidFill>
                  <a:srgbClr val="4D4D4D"/>
                </a:solidFill>
                <a:latin typeface="Arial" panose="020B0604020202020204" pitchFamily="34" charset="0"/>
                <a:ea typeface="MS PGothic" panose="020B0600070205080204" pitchFamily="34" charset="-128"/>
              </a:defRPr>
            </a:lvl9pPr>
          </a:lstStyle>
          <a:p>
            <a:pPr algn="r">
              <a:lnSpc>
                <a:spcPct val="100000"/>
              </a:lnSpc>
              <a:spcBef>
                <a:spcPct val="0"/>
              </a:spcBef>
              <a:spcAft>
                <a:spcPct val="0"/>
              </a:spcAft>
              <a:buFontTx/>
              <a:buNone/>
            </a:pPr>
            <a:r>
              <a:rPr lang="en-US" altLang="en-US" sz="800" b="1" i="1">
                <a:solidFill>
                  <a:prstClr val="black"/>
                </a:solidFill>
              </a:rPr>
              <a:t>This communication is printed, published, or produced and disseminated at U.S. taxpayer expense.</a:t>
            </a:r>
            <a:endParaRPr lang="en-US" altLang="en-US" sz="800">
              <a:solidFill>
                <a:prstClr val="black"/>
              </a:solidFill>
            </a:endParaRPr>
          </a:p>
        </p:txBody>
      </p:sp>
      <p:sp>
        <p:nvSpPr>
          <p:cNvPr id="7" name="Title 1"/>
          <p:cNvSpPr txBox="1">
            <a:spLocks/>
          </p:cNvSpPr>
          <p:nvPr/>
        </p:nvSpPr>
        <p:spPr>
          <a:xfrm>
            <a:off x="2036763" y="349466"/>
            <a:ext cx="10073119" cy="62865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kern="1200">
                <a:solidFill>
                  <a:srgbClr val="1E5194"/>
                </a:solidFill>
                <a:latin typeface="+mj-lt"/>
                <a:ea typeface="+mj-ea"/>
                <a:cs typeface="+mj-cs"/>
              </a:defRPr>
            </a:lvl1pPr>
          </a:lstStyle>
          <a:p>
            <a:pPr algn="ctr"/>
            <a:r>
              <a:rPr lang="en-US" altLang="en-US" dirty="0" smtClean="0">
                <a:solidFill>
                  <a:prstClr val="white"/>
                </a:solidFill>
                <a:latin typeface="Arial" panose="020B0604020202020204" pitchFamily="34" charset="0"/>
                <a:cs typeface="Arial" panose="020B0604020202020204" pitchFamily="34" charset="0"/>
              </a:rPr>
              <a:t>All VR Call</a:t>
            </a:r>
            <a:br>
              <a:rPr lang="en-US" altLang="en-US" dirty="0" smtClean="0">
                <a:solidFill>
                  <a:prstClr val="white"/>
                </a:solidFill>
                <a:latin typeface="Arial" panose="020B0604020202020204" pitchFamily="34" charset="0"/>
                <a:cs typeface="Arial" panose="020B0604020202020204" pitchFamily="34" charset="0"/>
              </a:rPr>
            </a:br>
            <a:r>
              <a:rPr lang="en-US" altLang="en-US" dirty="0" smtClean="0">
                <a:solidFill>
                  <a:prstClr val="white"/>
                </a:solidFill>
                <a:latin typeface="Arial" panose="020B0604020202020204" pitchFamily="34" charset="0"/>
                <a:cs typeface="Arial" panose="020B0604020202020204" pitchFamily="34" charset="0"/>
              </a:rPr>
              <a:t>Agenda • November </a:t>
            </a:r>
            <a:r>
              <a:rPr lang="en-US" altLang="en-US" dirty="0" smtClean="0">
                <a:solidFill>
                  <a:prstClr val="white"/>
                </a:solidFill>
                <a:latin typeface="Arial" panose="020B0604020202020204" pitchFamily="34" charset="0"/>
                <a:cs typeface="Arial" panose="020B0604020202020204" pitchFamily="34" charset="0"/>
              </a:rPr>
              <a:t>15, </a:t>
            </a:r>
            <a:r>
              <a:rPr lang="en-US" altLang="en-US" dirty="0" smtClean="0">
                <a:solidFill>
                  <a:prstClr val="white"/>
                </a:solidFill>
                <a:latin typeface="Arial" panose="020B0604020202020204" pitchFamily="34" charset="0"/>
                <a:cs typeface="Arial" panose="020B0604020202020204" pitchFamily="34" charset="0"/>
              </a:rPr>
              <a:t>2016  3:00 – </a:t>
            </a:r>
            <a:r>
              <a:rPr lang="en-US" altLang="en-US" dirty="0" smtClean="0">
                <a:solidFill>
                  <a:prstClr val="white"/>
                </a:solidFill>
                <a:latin typeface="Arial" panose="020B0604020202020204" pitchFamily="34" charset="0"/>
                <a:cs typeface="Arial" panose="020B0604020202020204" pitchFamily="34" charset="0"/>
              </a:rPr>
              <a:t>4:00 </a:t>
            </a:r>
            <a:r>
              <a:rPr lang="en-US" altLang="en-US" dirty="0" smtClean="0">
                <a:solidFill>
                  <a:prstClr val="white"/>
                </a:solidFill>
                <a:latin typeface="Arial" panose="020B0604020202020204" pitchFamily="34" charset="0"/>
                <a:cs typeface="Arial" panose="020B0604020202020204" pitchFamily="34" charset="0"/>
              </a:rPr>
              <a:t>pm EST</a:t>
            </a:r>
          </a:p>
        </p:txBody>
      </p:sp>
      <p:sp>
        <p:nvSpPr>
          <p:cNvPr id="2" name="Title 1"/>
          <p:cNvSpPr>
            <a:spLocks noGrp="1"/>
          </p:cNvSpPr>
          <p:nvPr>
            <p:ph type="title"/>
          </p:nvPr>
        </p:nvSpPr>
        <p:spPr>
          <a:xfrm>
            <a:off x="848492" y="-852768"/>
            <a:ext cx="9509760" cy="768918"/>
          </a:xfrm>
        </p:spPr>
        <p:txBody>
          <a:bodyPr/>
          <a:lstStyle/>
          <a:p>
            <a:r>
              <a:rPr lang="en-US" dirty="0" smtClean="0"/>
              <a:t>Agenda</a:t>
            </a:r>
            <a:endParaRPr lang="en-US" dirty="0"/>
          </a:p>
        </p:txBody>
      </p:sp>
      <p:sp>
        <p:nvSpPr>
          <p:cNvPr id="10" name="Content Placeholder 2"/>
          <p:cNvSpPr>
            <a:spLocks noGrp="1"/>
          </p:cNvSpPr>
          <p:nvPr/>
        </p:nvSpPr>
        <p:spPr bwMode="auto">
          <a:xfrm>
            <a:off x="293540" y="1764108"/>
            <a:ext cx="9308092" cy="385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defTabSz="457200" rtl="0" eaLnBrk="0" fontAlgn="base" hangingPunct="0">
              <a:lnSpc>
                <a:spcPts val="2300"/>
              </a:lnSpc>
              <a:spcBef>
                <a:spcPts val="600"/>
              </a:spcBef>
              <a:spcAft>
                <a:spcPts val="600"/>
              </a:spcAft>
              <a:buClrTx/>
              <a:buFont typeface="Wingdings" panose="05000000000000000000" pitchFamily="2" charset="2"/>
              <a:buChar char="§"/>
              <a:defRPr sz="2000" kern="1200">
                <a:solidFill>
                  <a:srgbClr val="4D4D4D"/>
                </a:solidFill>
                <a:latin typeface="+mn-lt"/>
                <a:ea typeface="MS PGothic" panose="020B0600070205080204" pitchFamily="34" charset="-128"/>
                <a:cs typeface="MS PGothic" charset="0"/>
              </a:defRPr>
            </a:lvl1pPr>
            <a:lvl2pPr marL="742950" indent="-285750" algn="l" defTabSz="457200" rtl="0" eaLnBrk="0" fontAlgn="base" hangingPunct="0">
              <a:lnSpc>
                <a:spcPts val="2300"/>
              </a:lnSpc>
              <a:spcBef>
                <a:spcPts val="600"/>
              </a:spcBef>
              <a:spcAft>
                <a:spcPts val="600"/>
              </a:spcAft>
              <a:buClrTx/>
              <a:buSzPct val="110000"/>
              <a:buFont typeface="Arial" panose="020B0604020202020204" pitchFamily="34" charset="0"/>
              <a:buChar char="•"/>
              <a:defRPr sz="2000" kern="1200">
                <a:solidFill>
                  <a:srgbClr val="4D4D4D"/>
                </a:solidFill>
                <a:latin typeface="+mn-lt"/>
                <a:ea typeface="MS PGothic" panose="020B0600070205080204" pitchFamily="34" charset="-128"/>
                <a:cs typeface="MS PGothic" charset="0"/>
              </a:defRPr>
            </a:lvl2pPr>
            <a:lvl3pPr marL="1143000" indent="-228600" algn="l" defTabSz="457200" rtl="0" eaLnBrk="0" fontAlgn="base" hangingPunct="0">
              <a:lnSpc>
                <a:spcPts val="2300"/>
              </a:lnSpc>
              <a:spcBef>
                <a:spcPts val="600"/>
              </a:spcBef>
              <a:spcAft>
                <a:spcPts val="600"/>
              </a:spcAft>
              <a:buClrTx/>
              <a:buSzPct val="80000"/>
              <a:buFont typeface="Arial" panose="020B0604020202020204" pitchFamily="34" charset="0"/>
              <a:buChar char="○"/>
              <a:defRPr sz="2000" kern="1200">
                <a:solidFill>
                  <a:srgbClr val="4D4D4D"/>
                </a:solidFill>
                <a:latin typeface="+mn-lt"/>
                <a:ea typeface="MS PGothic" panose="020B0600070205080204" pitchFamily="34" charset="-128"/>
                <a:cs typeface="MS PGothic" charset="0"/>
              </a:defRPr>
            </a:lvl3pPr>
            <a:lvl4pPr marL="1600200" indent="-228600" algn="l" defTabSz="457200" rtl="0" eaLnBrk="0" fontAlgn="base" hangingPunct="0">
              <a:lnSpc>
                <a:spcPts val="2300"/>
              </a:lnSpc>
              <a:spcBef>
                <a:spcPts val="600"/>
              </a:spcBef>
              <a:spcAft>
                <a:spcPts val="600"/>
              </a:spcAft>
              <a:buClrTx/>
              <a:buSzPct val="90000"/>
              <a:buFont typeface="Arial" panose="020B0604020202020204" pitchFamily="34" charset="0"/>
              <a:buChar char="−"/>
              <a:defRPr sz="2000" kern="1200">
                <a:solidFill>
                  <a:srgbClr val="4D4D4D"/>
                </a:solidFill>
                <a:latin typeface="+mn-lt"/>
                <a:ea typeface="MS PGothic" panose="020B0600070205080204" pitchFamily="34" charset="-128"/>
                <a:cs typeface="MS PGothic" charset="0"/>
              </a:defRPr>
            </a:lvl4pPr>
            <a:lvl5pPr marL="2057400" indent="-228600" algn="l" defTabSz="457200" rtl="0" eaLnBrk="0" fontAlgn="base" hangingPunct="0">
              <a:lnSpc>
                <a:spcPts val="2300"/>
              </a:lnSpc>
              <a:spcBef>
                <a:spcPts val="600"/>
              </a:spcBef>
              <a:spcAft>
                <a:spcPts val="600"/>
              </a:spcAft>
              <a:buClrTx/>
              <a:buFont typeface="Arial" panose="020B0604020202020204" pitchFamily="34" charset="0"/>
              <a:buChar char="•"/>
              <a:defRPr sz="2000" kern="1200">
                <a:solidFill>
                  <a:srgbClr val="4D4D4D"/>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5000"/>
              </a:lnSpc>
              <a:spcBef>
                <a:spcPts val="0"/>
              </a:spcBef>
              <a:spcAft>
                <a:spcPts val="0"/>
              </a:spcAft>
            </a:pPr>
            <a:r>
              <a:rPr lang="en-US" altLang="en-US" sz="3600" b="1" dirty="0" smtClean="0"/>
              <a:t>Welcome  </a:t>
            </a:r>
            <a:endParaRPr lang="en-US" altLang="en-US" sz="3600" dirty="0" smtClean="0"/>
          </a:p>
          <a:p>
            <a:pPr>
              <a:lnSpc>
                <a:spcPct val="105000"/>
              </a:lnSpc>
              <a:spcBef>
                <a:spcPts val="0"/>
              </a:spcBef>
              <a:spcAft>
                <a:spcPts val="0"/>
              </a:spcAft>
            </a:pPr>
            <a:r>
              <a:rPr lang="en-US" altLang="en-US" sz="3600" b="1" dirty="0" smtClean="0"/>
              <a:t>Overview of the Demonstration Work</a:t>
            </a:r>
            <a:endParaRPr lang="en-US" altLang="en-US" sz="3600" dirty="0" smtClean="0"/>
          </a:p>
          <a:p>
            <a:pPr>
              <a:lnSpc>
                <a:spcPct val="105000"/>
              </a:lnSpc>
              <a:spcBef>
                <a:spcPts val="0"/>
              </a:spcBef>
              <a:spcAft>
                <a:spcPts val="0"/>
              </a:spcAft>
            </a:pPr>
            <a:r>
              <a:rPr lang="en-US" altLang="en-US" sz="3600" b="1" dirty="0" smtClean="0"/>
              <a:t>LMS Update</a:t>
            </a:r>
            <a:endParaRPr lang="en-US" altLang="en-US" sz="3600" dirty="0" smtClean="0"/>
          </a:p>
          <a:p>
            <a:pPr>
              <a:lnSpc>
                <a:spcPct val="105000"/>
              </a:lnSpc>
              <a:spcBef>
                <a:spcPts val="0"/>
              </a:spcBef>
              <a:spcAft>
                <a:spcPts val="0"/>
              </a:spcAft>
            </a:pPr>
            <a:r>
              <a:rPr lang="en-US" altLang="en-US" sz="3600" b="1" dirty="0" smtClean="0"/>
              <a:t>Current Earnings</a:t>
            </a:r>
            <a:endParaRPr lang="en-US" altLang="en-US" sz="3600" dirty="0" smtClean="0"/>
          </a:p>
          <a:p>
            <a:pPr>
              <a:lnSpc>
                <a:spcPct val="105000"/>
              </a:lnSpc>
              <a:spcBef>
                <a:spcPts val="0"/>
              </a:spcBef>
              <a:spcAft>
                <a:spcPts val="0"/>
              </a:spcAft>
            </a:pPr>
            <a:r>
              <a:rPr lang="en-US" altLang="en-US" sz="3600" b="1" dirty="0" smtClean="0"/>
              <a:t>CSAVR Relations Committee</a:t>
            </a:r>
            <a:endParaRPr lang="en-US" altLang="en-US" sz="3600" dirty="0" smtClean="0"/>
          </a:p>
          <a:p>
            <a:pPr>
              <a:lnSpc>
                <a:spcPct val="105000"/>
              </a:lnSpc>
              <a:spcBef>
                <a:spcPts val="0"/>
              </a:spcBef>
              <a:spcAft>
                <a:spcPts val="0"/>
              </a:spcAft>
            </a:pPr>
            <a:r>
              <a:rPr lang="en-US" altLang="en-US" sz="3600" b="1" dirty="0" smtClean="0"/>
              <a:t>Question and Answers</a:t>
            </a:r>
            <a:endParaRPr lang="en-US" altLang="en-US" sz="3600" dirty="0" smtClean="0"/>
          </a:p>
          <a:p>
            <a:pPr>
              <a:lnSpc>
                <a:spcPct val="105000"/>
              </a:lnSpc>
              <a:spcBef>
                <a:spcPts val="0"/>
              </a:spcBef>
              <a:spcAft>
                <a:spcPts val="0"/>
              </a:spcAft>
            </a:pPr>
            <a:endParaRPr lang="en-US" altLang="en-US" sz="4000" dirty="0" smtClean="0">
              <a:ea typeface="Calibri" panose="020F0502020204030204" pitchFamily="34" charset="0"/>
              <a:cs typeface="Times New Roman" panose="02020603050405020304" pitchFamily="18" charset="0"/>
            </a:endParaRPr>
          </a:p>
          <a:p>
            <a:pPr>
              <a:lnSpc>
                <a:spcPct val="105000"/>
              </a:lnSpc>
              <a:spcBef>
                <a:spcPts val="0"/>
              </a:spcBef>
              <a:spcAft>
                <a:spcPts val="0"/>
              </a:spcAft>
            </a:pPr>
            <a:endParaRPr lang="en-US" altLang="en-US" sz="4000"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9659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VR Briefing </a:t>
            </a:r>
            <a:endParaRPr lang="en-US" dirty="0"/>
          </a:p>
        </p:txBody>
      </p:sp>
      <p:sp>
        <p:nvSpPr>
          <p:cNvPr id="3" name="Subtitle 2"/>
          <p:cNvSpPr>
            <a:spLocks noGrp="1"/>
          </p:cNvSpPr>
          <p:nvPr>
            <p:ph type="subTitle" idx="1"/>
          </p:nvPr>
        </p:nvSpPr>
        <p:spPr/>
        <p:txBody>
          <a:bodyPr/>
          <a:lstStyle/>
          <a:p>
            <a:r>
              <a:rPr lang="en-US" dirty="0" smtClean="0"/>
              <a:t>Office of Research, Demonstration, and Employment Support (ORDES) </a:t>
            </a:r>
          </a:p>
          <a:p>
            <a:r>
              <a:rPr lang="en-US" dirty="0" smtClean="0"/>
              <a:t>November 15, 2016 </a:t>
            </a:r>
            <a:endParaRPr lang="en-US" dirty="0"/>
          </a:p>
        </p:txBody>
      </p:sp>
    </p:spTree>
    <p:extLst>
      <p:ext uri="{BB962C8B-B14F-4D97-AF65-F5344CB8AC3E}">
        <p14:creationId xmlns:p14="http://schemas.microsoft.com/office/powerpoint/2010/main" val="275675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Promoting </a:t>
            </a:r>
            <a:r>
              <a:rPr lang="en-US" sz="4000" dirty="0" smtClean="0"/>
              <a:t>Opportunity Demonstration </a:t>
            </a:r>
            <a:r>
              <a:rPr lang="en-US" sz="4000" dirty="0"/>
              <a:t>(</a:t>
            </a:r>
            <a:r>
              <a:rPr lang="en-US" sz="4000" dirty="0" smtClean="0"/>
              <a:t>POD)</a:t>
            </a:r>
            <a:endParaRPr lang="en-US" sz="40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000" dirty="0" smtClean="0"/>
              <a:t>Section 823 of the Bipartisan Budget Act of 2015 instructs SSA to carry out a five-year demonstration project.</a:t>
            </a:r>
            <a:endParaRPr lang="en-US" sz="2000" dirty="0"/>
          </a:p>
          <a:p>
            <a:pPr marL="0" indent="0">
              <a:buNone/>
            </a:pPr>
            <a:endParaRPr lang="en-US" sz="800" dirty="0"/>
          </a:p>
          <a:p>
            <a:pPr lvl="0"/>
            <a:r>
              <a:rPr lang="en-US" sz="2000" dirty="0"/>
              <a:t>Purpose:  </a:t>
            </a:r>
            <a:r>
              <a:rPr lang="en-US" sz="2000" dirty="0" smtClean="0"/>
              <a:t>To test a $1 for $2 benefit offset for SSDI beneficiaries that volunteer and provide written informed consent to participate.</a:t>
            </a:r>
            <a:endParaRPr lang="en-US" sz="2000" dirty="0"/>
          </a:p>
          <a:p>
            <a:pPr lvl="1"/>
            <a:r>
              <a:rPr lang="en-US" sz="1600" dirty="0" smtClean="0"/>
              <a:t>Benefits are reduced by $1 for every $2 earned above the threshold (trial work month ($810 in 2016) or impairment-related work expenses) </a:t>
            </a:r>
          </a:p>
          <a:p>
            <a:pPr lvl="1"/>
            <a:r>
              <a:rPr lang="en-US" sz="1600" dirty="0" smtClean="0"/>
              <a:t>Offset based on monthly earnings reporting</a:t>
            </a:r>
          </a:p>
          <a:p>
            <a:pPr lvl="1"/>
            <a:r>
              <a:rPr lang="en-US" sz="1600" dirty="0" smtClean="0"/>
              <a:t>Trial Work Period and Extended Period of Eligibility do not apply </a:t>
            </a:r>
            <a:endParaRPr lang="en-US" sz="1600" dirty="0"/>
          </a:p>
          <a:p>
            <a:pPr lvl="1"/>
            <a:r>
              <a:rPr lang="en-US" sz="1600" dirty="0" smtClean="0"/>
              <a:t>POD benefits counseling services </a:t>
            </a:r>
            <a:endParaRPr lang="en-US" sz="1600" dirty="0"/>
          </a:p>
          <a:p>
            <a:pPr marL="0" indent="0">
              <a:buNone/>
            </a:pPr>
            <a:endParaRPr lang="en-US" sz="900" dirty="0"/>
          </a:p>
          <a:p>
            <a:r>
              <a:rPr lang="en-US" sz="2000" dirty="0"/>
              <a:t>Population:  </a:t>
            </a:r>
            <a:r>
              <a:rPr lang="en-US" sz="2000" dirty="0" smtClean="0"/>
              <a:t>approximately 10,000 adult SSDI beneficiaries (5,000 per treatment group)</a:t>
            </a:r>
            <a:endParaRPr lang="en-US" sz="2000" dirty="0"/>
          </a:p>
          <a:p>
            <a:endParaRPr lang="en-US" sz="800" dirty="0"/>
          </a:p>
          <a:p>
            <a:r>
              <a:rPr lang="en-US" sz="2000" dirty="0"/>
              <a:t>Timeline: </a:t>
            </a:r>
          </a:p>
          <a:p>
            <a:pPr lvl="1"/>
            <a:r>
              <a:rPr lang="en-US" sz="1600" dirty="0"/>
              <a:t>Recruitment </a:t>
            </a:r>
            <a:r>
              <a:rPr lang="en-US" sz="1600" dirty="0" smtClean="0"/>
              <a:t>October 2017 through December 2018</a:t>
            </a:r>
            <a:endParaRPr lang="en-US" sz="1600" dirty="0"/>
          </a:p>
          <a:p>
            <a:pPr lvl="1"/>
            <a:r>
              <a:rPr lang="en-US" sz="1600" dirty="0"/>
              <a:t>Services through </a:t>
            </a:r>
            <a:r>
              <a:rPr lang="en-US" sz="1600" dirty="0" smtClean="0"/>
              <a:t>June 2021</a:t>
            </a:r>
            <a:endParaRPr lang="en-US" sz="1600" dirty="0"/>
          </a:p>
          <a:p>
            <a:pPr lvl="1"/>
            <a:r>
              <a:rPr lang="en-US" sz="1600" dirty="0"/>
              <a:t>Interim </a:t>
            </a:r>
            <a:r>
              <a:rPr lang="en-US" sz="1600" dirty="0" smtClean="0"/>
              <a:t>evaluation report </a:t>
            </a:r>
            <a:r>
              <a:rPr lang="en-US" sz="1600" dirty="0"/>
              <a:t>in </a:t>
            </a:r>
            <a:r>
              <a:rPr lang="en-US" sz="1600" dirty="0" smtClean="0"/>
              <a:t>2020</a:t>
            </a:r>
            <a:endParaRPr lang="en-US" sz="1600" dirty="0"/>
          </a:p>
          <a:p>
            <a:pPr lvl="1"/>
            <a:r>
              <a:rPr lang="en-US" sz="1600" dirty="0" smtClean="0"/>
              <a:t>Final evaluation report in 2022</a:t>
            </a:r>
            <a:endParaRPr lang="en-US" sz="1600" dirty="0"/>
          </a:p>
        </p:txBody>
      </p:sp>
      <p:sp>
        <p:nvSpPr>
          <p:cNvPr id="4" name="Slide Number Placeholder 3"/>
          <p:cNvSpPr>
            <a:spLocks noGrp="1"/>
          </p:cNvSpPr>
          <p:nvPr>
            <p:ph type="sldNum" sz="quarter" idx="12"/>
          </p:nvPr>
        </p:nvSpPr>
        <p:spPr/>
        <p:txBody>
          <a:bodyPr/>
          <a:lstStyle/>
          <a:p>
            <a:r>
              <a:rPr lang="en-US" dirty="0" smtClean="0"/>
              <a:t>2</a:t>
            </a:r>
            <a:endParaRPr lang="en-US" dirty="0"/>
          </a:p>
        </p:txBody>
      </p:sp>
    </p:spTree>
    <p:extLst>
      <p:ext uri="{BB962C8B-B14F-4D97-AF65-F5344CB8AC3E}">
        <p14:creationId xmlns:p14="http://schemas.microsoft.com/office/powerpoint/2010/main" val="2984855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Early Intervention Mental Health Demonstration (EIMHD)</a:t>
            </a:r>
            <a:endParaRPr lang="en-US" sz="4000" dirty="0"/>
          </a:p>
        </p:txBody>
      </p:sp>
      <p:sp>
        <p:nvSpPr>
          <p:cNvPr id="3" name="Content Placeholder 2"/>
          <p:cNvSpPr>
            <a:spLocks noGrp="1"/>
          </p:cNvSpPr>
          <p:nvPr>
            <p:ph idx="1"/>
          </p:nvPr>
        </p:nvSpPr>
        <p:spPr/>
        <p:txBody>
          <a:bodyPr>
            <a:normAutofit lnSpcReduction="10000"/>
          </a:bodyPr>
          <a:lstStyle/>
          <a:p>
            <a:r>
              <a:rPr lang="en-US" sz="2000" b="1" dirty="0" smtClean="0"/>
              <a:t>Purpose</a:t>
            </a:r>
            <a:r>
              <a:rPr lang="en-US" sz="2000" dirty="0" smtClean="0"/>
              <a:t>:  To evaluate whether offering an evidence-based package of integrated vocational, medical and mental health services to recently denied disability applicants fosters employment that contributes to: self-sufficiency; improved mental health and quality of life; and a reduced demand for disability benefits.</a:t>
            </a:r>
          </a:p>
          <a:p>
            <a:pPr marL="114300" indent="0">
              <a:buNone/>
            </a:pPr>
            <a:endParaRPr lang="en-US" sz="2000" b="1" dirty="0" smtClean="0"/>
          </a:p>
          <a:p>
            <a:r>
              <a:rPr lang="en-US" sz="2000" b="1" dirty="0" smtClean="0"/>
              <a:t>Population</a:t>
            </a:r>
            <a:r>
              <a:rPr lang="en-US" sz="2000" dirty="0" smtClean="0"/>
              <a:t>:  This demonstration will focus on individuals with mental illness under the age of 50 who applied for SSI or SSDI disability benefits and received initial denials. The study will enroll 3,000 individuals that will be randomly assigned to one of two treatment groups or a control group.</a:t>
            </a:r>
          </a:p>
          <a:p>
            <a:endParaRPr lang="en-US" sz="2000" dirty="0" smtClean="0"/>
          </a:p>
          <a:p>
            <a:r>
              <a:rPr lang="en-US" sz="2000" b="1" dirty="0" smtClean="0"/>
              <a:t>Timeline</a:t>
            </a:r>
            <a:r>
              <a:rPr lang="en-US" sz="2000" dirty="0" smtClean="0"/>
              <a:t>:  SSA awarded a contract to implement and evaluate the EIMHD to </a:t>
            </a:r>
            <a:r>
              <a:rPr lang="en-US" sz="2000" dirty="0" err="1" smtClean="0"/>
              <a:t>Westat</a:t>
            </a:r>
            <a:r>
              <a:rPr lang="en-US" sz="2000" dirty="0" smtClean="0"/>
              <a:t>, Inc.  The period of performance is August 2016 through August 2022.  Recruitment and participant enrollment in the study will begin in late FY 2017 or early FY 2018.  The study will enroll individuals living within catchment areas of one of 30 community mental health centers (20 urban and 10 rural) distributed across the United States.  Participation will last for 36 months.</a:t>
            </a:r>
            <a:endParaRPr lang="en-US" sz="2000" dirty="0"/>
          </a:p>
        </p:txBody>
      </p:sp>
      <p:sp>
        <p:nvSpPr>
          <p:cNvPr id="4" name="Slide Number Placeholder 3"/>
          <p:cNvSpPr>
            <a:spLocks noGrp="1"/>
          </p:cNvSpPr>
          <p:nvPr>
            <p:ph type="sldNum" sz="quarter" idx="12"/>
          </p:nvPr>
        </p:nvSpPr>
        <p:spPr/>
        <p:txBody>
          <a:bodyPr/>
          <a:lstStyle/>
          <a:p>
            <a:r>
              <a:rPr lang="en-US" dirty="0" smtClean="0"/>
              <a:t>3</a:t>
            </a:r>
            <a:endParaRPr lang="en-US" dirty="0"/>
          </a:p>
        </p:txBody>
      </p:sp>
    </p:spTree>
    <p:extLst>
      <p:ext uri="{BB962C8B-B14F-4D97-AF65-F5344CB8AC3E}">
        <p14:creationId xmlns:p14="http://schemas.microsoft.com/office/powerpoint/2010/main" val="101083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EIMHD Interventions</a:t>
            </a:r>
            <a:endParaRPr lang="en-US" sz="4000" dirty="0"/>
          </a:p>
        </p:txBody>
      </p:sp>
      <p:sp>
        <p:nvSpPr>
          <p:cNvPr id="3" name="Content Placeholder 2"/>
          <p:cNvSpPr>
            <a:spLocks noGrp="1"/>
          </p:cNvSpPr>
          <p:nvPr>
            <p:ph idx="1"/>
          </p:nvPr>
        </p:nvSpPr>
        <p:spPr/>
        <p:txBody>
          <a:bodyPr/>
          <a:lstStyle/>
          <a:p>
            <a:r>
              <a:rPr lang="en-US" sz="2000" dirty="0" smtClean="0"/>
              <a:t>Long-term employment services that follow the evidence-based Individual Placement and Support (IPS) model to help participants remain in or return to the labor market.</a:t>
            </a:r>
          </a:p>
          <a:p>
            <a:pPr lvl="1"/>
            <a:r>
              <a:rPr lang="en-US" sz="1800" dirty="0" smtClean="0"/>
              <a:t>The employment-related services include job placement, and pre-and-post placement support services.  IPS Specialists have strong employer contacts and the ability to place participants in competitive jobs.</a:t>
            </a:r>
          </a:p>
          <a:p>
            <a:endParaRPr lang="en-US" dirty="0" smtClean="0"/>
          </a:p>
          <a:p>
            <a:r>
              <a:rPr lang="en-US" sz="2000" dirty="0" smtClean="0"/>
              <a:t>Health-related treatments include:</a:t>
            </a:r>
          </a:p>
          <a:p>
            <a:pPr lvl="1"/>
            <a:r>
              <a:rPr lang="en-US" sz="1800" dirty="0" smtClean="0"/>
              <a:t>Behavioral health and related services;</a:t>
            </a:r>
          </a:p>
          <a:p>
            <a:pPr lvl="1"/>
            <a:r>
              <a:rPr lang="en-US" sz="1800" dirty="0" smtClean="0"/>
              <a:t>Systematic medication management; and</a:t>
            </a:r>
          </a:p>
          <a:p>
            <a:pPr lvl="1"/>
            <a:r>
              <a:rPr lang="en-US" sz="1800" dirty="0" smtClean="0"/>
              <a:t>Care coordination services.</a:t>
            </a:r>
            <a:endParaRPr lang="en-US" sz="1800" dirty="0"/>
          </a:p>
        </p:txBody>
      </p:sp>
      <p:sp>
        <p:nvSpPr>
          <p:cNvPr id="4" name="Slide Number Placeholder 3"/>
          <p:cNvSpPr>
            <a:spLocks noGrp="1"/>
          </p:cNvSpPr>
          <p:nvPr>
            <p:ph type="sldNum" sz="quarter" idx="12"/>
          </p:nvPr>
        </p:nvSpPr>
        <p:spPr/>
        <p:txBody>
          <a:bodyPr/>
          <a:lstStyle/>
          <a:p>
            <a:r>
              <a:rPr lang="en-US" dirty="0" smtClean="0"/>
              <a:t>4</a:t>
            </a:r>
            <a:endParaRPr lang="en-US" dirty="0"/>
          </a:p>
        </p:txBody>
      </p:sp>
    </p:spTree>
    <p:extLst>
      <p:ext uri="{BB962C8B-B14F-4D97-AF65-F5344CB8AC3E}">
        <p14:creationId xmlns:p14="http://schemas.microsoft.com/office/powerpoint/2010/main" val="1353972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Promoting Readiness of Minors in SSI (PROMISE)</a:t>
            </a:r>
            <a:endParaRPr lang="en-US" sz="40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a:t>The Department of Education funded grants to 6 projects in 11 states for interventions and SSA </a:t>
            </a:r>
            <a:r>
              <a:rPr lang="en-US" u="sng" dirty="0"/>
              <a:t>evaluates</a:t>
            </a:r>
            <a:r>
              <a:rPr lang="en-US" dirty="0"/>
              <a:t> the effects of the interventions.</a:t>
            </a:r>
          </a:p>
          <a:p>
            <a:pPr marL="0" indent="0">
              <a:buNone/>
            </a:pPr>
            <a:endParaRPr lang="en-US" sz="800" dirty="0"/>
          </a:p>
          <a:p>
            <a:pPr lvl="0"/>
            <a:r>
              <a:rPr lang="en-US" dirty="0"/>
              <a:t>Purpose:  To improve the provision and coordination of services and supports for children with disabilities who receive SSI and their families in order to achieve improved outcomes that may result in long-term reductions in the child recipient’s reliance on SSI.</a:t>
            </a:r>
          </a:p>
          <a:p>
            <a:pPr lvl="1"/>
            <a:r>
              <a:rPr lang="en-US" sz="1900" dirty="0"/>
              <a:t>Education, Vocational Rehabilitation, Medicaid health and home and community based services, Job Corps, TANF, SSI, Workforce Investment Act, etc. </a:t>
            </a:r>
          </a:p>
          <a:p>
            <a:pPr lvl="1"/>
            <a:r>
              <a:rPr lang="en-US" sz="1900" dirty="0"/>
              <a:t>Case management services</a:t>
            </a:r>
          </a:p>
          <a:p>
            <a:pPr lvl="1"/>
            <a:r>
              <a:rPr lang="en-US" sz="1900" dirty="0"/>
              <a:t>Early work experiences </a:t>
            </a:r>
          </a:p>
          <a:p>
            <a:pPr marL="0" indent="0">
              <a:buNone/>
            </a:pPr>
            <a:endParaRPr lang="en-US" sz="900" dirty="0"/>
          </a:p>
          <a:p>
            <a:r>
              <a:rPr lang="en-US" dirty="0"/>
              <a:t>Population:  SSI recipients ages 14-16 and their families (~2,000 youth per site)</a:t>
            </a:r>
          </a:p>
          <a:p>
            <a:endParaRPr lang="en-US" sz="800" dirty="0"/>
          </a:p>
          <a:p>
            <a:r>
              <a:rPr lang="en-US" dirty="0"/>
              <a:t>Timeline: </a:t>
            </a:r>
          </a:p>
          <a:p>
            <a:pPr lvl="1"/>
            <a:r>
              <a:rPr lang="en-US" sz="1900" dirty="0"/>
              <a:t>Recruitment from April 2014 through April 2016</a:t>
            </a:r>
          </a:p>
          <a:p>
            <a:pPr lvl="1"/>
            <a:r>
              <a:rPr lang="en-US" sz="1900" dirty="0"/>
              <a:t>Services through September 2018</a:t>
            </a:r>
          </a:p>
          <a:p>
            <a:pPr lvl="1"/>
            <a:r>
              <a:rPr lang="en-US" sz="1900" dirty="0"/>
              <a:t>Interim reports in late 2018</a:t>
            </a:r>
          </a:p>
          <a:p>
            <a:pPr lvl="1"/>
            <a:r>
              <a:rPr lang="en-US" sz="1900" dirty="0"/>
              <a:t>SSA’s evaluation will continue through 2022</a:t>
            </a:r>
          </a:p>
        </p:txBody>
      </p:sp>
      <p:sp>
        <p:nvSpPr>
          <p:cNvPr id="4" name="Slide Number Placeholder 3"/>
          <p:cNvSpPr>
            <a:spLocks noGrp="1"/>
          </p:cNvSpPr>
          <p:nvPr>
            <p:ph type="sldNum" sz="quarter" idx="12"/>
          </p:nvPr>
        </p:nvSpPr>
        <p:spPr/>
        <p:txBody>
          <a:bodyPr/>
          <a:lstStyle/>
          <a:p>
            <a:r>
              <a:rPr lang="en-US" dirty="0" smtClean="0"/>
              <a:t>5</a:t>
            </a:r>
            <a:endParaRPr lang="en-US" dirty="0"/>
          </a:p>
        </p:txBody>
      </p:sp>
    </p:spTree>
    <p:extLst>
      <p:ext uri="{BB962C8B-B14F-4D97-AF65-F5344CB8AC3E}">
        <p14:creationId xmlns:p14="http://schemas.microsoft.com/office/powerpoint/2010/main" val="88097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Benefit Offset National Demonstration (BOND)</a:t>
            </a:r>
            <a:endParaRPr lang="en-US" sz="4000" dirty="0"/>
          </a:p>
        </p:txBody>
      </p:sp>
      <p:sp>
        <p:nvSpPr>
          <p:cNvPr id="2" name="Slide Number Placeholder 1"/>
          <p:cNvSpPr>
            <a:spLocks noGrp="1"/>
          </p:cNvSpPr>
          <p:nvPr>
            <p:ph type="sldNum" sz="quarter" idx="12"/>
          </p:nvPr>
        </p:nvSpPr>
        <p:spPr/>
        <p:txBody>
          <a:bodyPr/>
          <a:lstStyle/>
          <a:p>
            <a:r>
              <a:rPr lang="en-US" dirty="0" smtClean="0"/>
              <a:t>6</a:t>
            </a:r>
            <a:endParaRPr lang="en-US" dirty="0"/>
          </a:p>
        </p:txBody>
      </p:sp>
      <p:sp>
        <p:nvSpPr>
          <p:cNvPr id="4" name="Content Placeholder 2"/>
          <p:cNvSpPr txBox="1">
            <a:spLocks/>
          </p:cNvSpPr>
          <p:nvPr/>
        </p:nvSpPr>
        <p:spPr>
          <a:xfrm>
            <a:off x="609600" y="1600200"/>
            <a:ext cx="10160000" cy="48006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0"/>
            <a:r>
              <a:rPr lang="en-US" sz="2000" dirty="0" smtClean="0"/>
              <a:t>The Ticket to Work and Work Incentives Improvement Act of 1999 </a:t>
            </a:r>
            <a:r>
              <a:rPr lang="en-US" sz="1800" dirty="0" smtClean="0"/>
              <a:t>directed </a:t>
            </a:r>
            <a:r>
              <a:rPr lang="en-US" sz="1800" dirty="0"/>
              <a:t>SSA to conduct a benefit offset demonstration for SSDI.  </a:t>
            </a:r>
          </a:p>
          <a:p>
            <a:pPr lvl="0"/>
            <a:r>
              <a:rPr lang="en-US" sz="2000" dirty="0" smtClean="0"/>
              <a:t> </a:t>
            </a:r>
            <a:r>
              <a:rPr lang="en-US" sz="1800" dirty="0" smtClean="0"/>
              <a:t>SSA </a:t>
            </a:r>
            <a:r>
              <a:rPr lang="en-US" sz="1800" dirty="0"/>
              <a:t>awarded the implementation and evaluation </a:t>
            </a:r>
            <a:r>
              <a:rPr lang="en-US" sz="1800" dirty="0" smtClean="0"/>
              <a:t>contract December </a:t>
            </a:r>
            <a:r>
              <a:rPr lang="en-US" sz="1800" dirty="0"/>
              <a:t>2009 commencing a year of preparation for project rollout.  </a:t>
            </a:r>
          </a:p>
          <a:p>
            <a:pPr lvl="0"/>
            <a:r>
              <a:rPr lang="en-US" sz="1800" dirty="0"/>
              <a:t>There are 13 subcontractors and 27 tasks.  We have a call center, data management system, work CDR unit, and internal stand-alone BOND system (BSAS).  </a:t>
            </a:r>
            <a:endParaRPr lang="en-US" sz="1800" dirty="0" smtClean="0"/>
          </a:p>
          <a:p>
            <a:pPr lvl="0"/>
            <a:r>
              <a:rPr lang="en-US" sz="1800" dirty="0"/>
              <a:t>SSDI beneficiaries lose all of their cash benefits for any month in which they engage in substantial gainful activity (SGA) after completing the trial work period and grace period.   BOND replaces this “cash cliff” with an offset that reduces SSDI benefits $1 for every $2 a beneficiary earns above the SGA threshold and also offers some participants enhanced work incentives counseling</a:t>
            </a:r>
            <a:r>
              <a:rPr lang="en-US" sz="1800" dirty="0" smtClean="0"/>
              <a:t>.</a:t>
            </a:r>
            <a:endParaRPr lang="en-US" sz="1800" dirty="0"/>
          </a:p>
          <a:p>
            <a:r>
              <a:rPr lang="en-US" sz="2000" dirty="0" smtClean="0"/>
              <a:t>   Purpose: The BOND evaluation will test the impact of the benefit offset and enhanced work incentives counseling on work activity, earnings and continued receipt of SSA benefits. </a:t>
            </a:r>
          </a:p>
          <a:p>
            <a:endParaRPr lang="en-US" sz="900" dirty="0" smtClean="0"/>
          </a:p>
          <a:p>
            <a:r>
              <a:rPr lang="en-US" sz="2000" dirty="0" smtClean="0"/>
              <a:t>Population:  SSDI beneficiaries; 80,000 in Stage 1 T1 group; 590,000 in Stage 1 C1 group; 4,800 T21 Treatment group (offset); 3,000 T22 Offset w EWIC; 4,800 C2 Control group. </a:t>
            </a:r>
            <a:endParaRPr lang="en-US" sz="800" dirty="0" smtClean="0"/>
          </a:p>
        </p:txBody>
      </p:sp>
    </p:spTree>
    <p:extLst>
      <p:ext uri="{BB962C8B-B14F-4D97-AF65-F5344CB8AC3E}">
        <p14:creationId xmlns:p14="http://schemas.microsoft.com/office/powerpoint/2010/main" val="81120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BOND Evaluation</a:t>
            </a:r>
            <a:endParaRPr lang="en-US" sz="4000" dirty="0"/>
          </a:p>
        </p:txBody>
      </p:sp>
      <p:sp>
        <p:nvSpPr>
          <p:cNvPr id="3" name="Content Placeholder 2"/>
          <p:cNvSpPr>
            <a:spLocks noGrp="1"/>
          </p:cNvSpPr>
          <p:nvPr>
            <p:ph idx="1"/>
          </p:nvPr>
        </p:nvSpPr>
        <p:spPr/>
        <p:txBody>
          <a:bodyPr>
            <a:normAutofit lnSpcReduction="10000"/>
          </a:bodyPr>
          <a:lstStyle/>
          <a:p>
            <a:pPr lvl="0"/>
            <a:r>
              <a:rPr lang="en-US" dirty="0">
                <a:solidFill>
                  <a:prstClr val="black"/>
                </a:solidFill>
              </a:rPr>
              <a:t>Evaluation </a:t>
            </a:r>
            <a:r>
              <a:rPr lang="en-US" dirty="0" smtClean="0">
                <a:solidFill>
                  <a:prstClr val="black"/>
                </a:solidFill>
              </a:rPr>
              <a:t>Start and End :</a:t>
            </a:r>
            <a:endParaRPr lang="en-US" dirty="0">
              <a:solidFill>
                <a:prstClr val="black"/>
              </a:solidFill>
            </a:endParaRPr>
          </a:p>
          <a:p>
            <a:pPr lvl="1"/>
            <a:r>
              <a:rPr lang="en-US" dirty="0" smtClean="0"/>
              <a:t>Random Assignment: </a:t>
            </a:r>
          </a:p>
          <a:p>
            <a:pPr lvl="2"/>
            <a:r>
              <a:rPr lang="en-US" dirty="0" smtClean="0"/>
              <a:t>Stage-1: started and ended May 2011</a:t>
            </a:r>
          </a:p>
          <a:p>
            <a:pPr lvl="2"/>
            <a:r>
              <a:rPr lang="en-US" dirty="0" smtClean="0"/>
              <a:t>Stage-2: started March 2011 and ended September 2012</a:t>
            </a:r>
          </a:p>
          <a:p>
            <a:pPr lvl="1"/>
            <a:r>
              <a:rPr lang="en-US" dirty="0" smtClean="0"/>
              <a:t>Final Evaluation Report due October 2017</a:t>
            </a:r>
            <a:endParaRPr lang="en-US" dirty="0"/>
          </a:p>
          <a:p>
            <a:r>
              <a:rPr lang="en-US" dirty="0" smtClean="0"/>
              <a:t>Central Question:</a:t>
            </a:r>
          </a:p>
          <a:p>
            <a:pPr lvl="1"/>
            <a:r>
              <a:rPr lang="en-US" dirty="0" smtClean="0"/>
              <a:t>What impact will the $1-for-$2 benefit offset have on SSDI beneficiaries’:</a:t>
            </a:r>
          </a:p>
          <a:p>
            <a:pPr lvl="2"/>
            <a:r>
              <a:rPr lang="en-US" dirty="0" smtClean="0"/>
              <a:t> earnings;</a:t>
            </a:r>
          </a:p>
          <a:p>
            <a:pPr lvl="2"/>
            <a:r>
              <a:rPr lang="en-US" dirty="0" smtClean="0"/>
              <a:t> benefit payments?</a:t>
            </a:r>
          </a:p>
          <a:p>
            <a:r>
              <a:rPr lang="en-US" dirty="0" smtClean="0"/>
              <a:t>Results so far based on </a:t>
            </a:r>
            <a:r>
              <a:rPr lang="en-US" sz="2000" dirty="0" smtClean="0"/>
              <a:t>2013 data</a:t>
            </a:r>
            <a:r>
              <a:rPr lang="en-US" sz="3200" dirty="0" smtClean="0"/>
              <a:t>:</a:t>
            </a:r>
            <a:endParaRPr lang="en-US" sz="3200" dirty="0"/>
          </a:p>
          <a:p>
            <a:pPr lvl="1"/>
            <a:r>
              <a:rPr lang="en-US" dirty="0" smtClean="0"/>
              <a:t>No detectable change in earnings</a:t>
            </a:r>
          </a:p>
          <a:p>
            <a:pPr lvl="1"/>
            <a:r>
              <a:rPr lang="en-US" dirty="0" smtClean="0"/>
              <a:t>Increase in benefit payments</a:t>
            </a:r>
          </a:p>
          <a:p>
            <a:pPr lvl="1"/>
            <a:r>
              <a:rPr lang="en-US" dirty="0" smtClean="0"/>
              <a:t>3,894 are utilizing the off-set</a:t>
            </a:r>
          </a:p>
        </p:txBody>
      </p:sp>
      <p:sp>
        <p:nvSpPr>
          <p:cNvPr id="4" name="Slide Number Placeholder 1"/>
          <p:cNvSpPr>
            <a:spLocks noGrp="1"/>
          </p:cNvSpPr>
          <p:nvPr>
            <p:ph type="sldNum" sz="quarter" idx="12"/>
          </p:nvPr>
        </p:nvSpPr>
        <p:spPr>
          <a:xfrm>
            <a:off x="11375717" y="5648960"/>
            <a:ext cx="731520" cy="396240"/>
          </a:xfrm>
        </p:spPr>
        <p:txBody>
          <a:bodyPr/>
          <a:lstStyle/>
          <a:p>
            <a:r>
              <a:rPr lang="en-US" dirty="0" smtClean="0"/>
              <a:t>7</a:t>
            </a:r>
            <a:endParaRPr lang="en-US" dirty="0"/>
          </a:p>
        </p:txBody>
      </p:sp>
    </p:spTree>
    <p:extLst>
      <p:ext uri="{BB962C8B-B14F-4D97-AF65-F5344CB8AC3E}">
        <p14:creationId xmlns:p14="http://schemas.microsoft.com/office/powerpoint/2010/main" val="1589086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Posted Evaluation Reports</a:t>
            </a:r>
            <a:endParaRPr lang="en-US" sz="4000" dirty="0"/>
          </a:p>
        </p:txBody>
      </p:sp>
      <p:sp>
        <p:nvSpPr>
          <p:cNvPr id="3" name="Content Placeholder 2"/>
          <p:cNvSpPr>
            <a:spLocks noGrp="1"/>
          </p:cNvSpPr>
          <p:nvPr>
            <p:ph idx="1"/>
          </p:nvPr>
        </p:nvSpPr>
        <p:spPr/>
        <p:txBody>
          <a:bodyPr>
            <a:normAutofit/>
          </a:bodyPr>
          <a:lstStyle/>
          <a:p>
            <a:r>
              <a:rPr lang="en-US" dirty="0" smtClean="0"/>
              <a:t>BOND Evaluation Analysis Plan</a:t>
            </a:r>
          </a:p>
          <a:p>
            <a:r>
              <a:rPr lang="en-US" dirty="0" smtClean="0"/>
              <a:t>BOND Process Analysis Report</a:t>
            </a:r>
          </a:p>
          <a:p>
            <a:r>
              <a:rPr lang="en-US" dirty="0" smtClean="0"/>
              <a:t>BOND Stage-1 Early Assessment Report</a:t>
            </a:r>
          </a:p>
          <a:p>
            <a:r>
              <a:rPr lang="en-US" dirty="0" smtClean="0"/>
              <a:t>BOND Stage-1 First-year Snapshot Report</a:t>
            </a:r>
          </a:p>
          <a:p>
            <a:r>
              <a:rPr lang="en-US" dirty="0" smtClean="0"/>
              <a:t>BOND Stage-1 Second-year Snapshot Report </a:t>
            </a:r>
          </a:p>
          <a:p>
            <a:r>
              <a:rPr lang="en-US" dirty="0" smtClean="0"/>
              <a:t>BOND Stage-1 Third-year Snapshot Report </a:t>
            </a:r>
          </a:p>
          <a:p>
            <a:r>
              <a:rPr lang="en-US" dirty="0" smtClean="0"/>
              <a:t>BOND Stage-2 Early Assessment Report</a:t>
            </a:r>
          </a:p>
          <a:p>
            <a:r>
              <a:rPr lang="en-US" dirty="0" smtClean="0"/>
              <a:t>BOND Stage-2 First and Second-year Snapshot Report</a:t>
            </a:r>
          </a:p>
          <a:p>
            <a:pPr marL="0" indent="0">
              <a:buNone/>
            </a:pPr>
            <a:endParaRPr lang="en-US" dirty="0" smtClean="0"/>
          </a:p>
          <a:p>
            <a:r>
              <a:rPr lang="en-US" dirty="0" smtClean="0"/>
              <a:t>Available at https://www.ssa.gov/disabilityresearch/offsetnational.htm</a:t>
            </a:r>
          </a:p>
          <a:p>
            <a:endParaRPr lang="en-US" dirty="0"/>
          </a:p>
        </p:txBody>
      </p:sp>
      <p:sp>
        <p:nvSpPr>
          <p:cNvPr id="4" name="Slide Number Placeholder 1"/>
          <p:cNvSpPr>
            <a:spLocks noGrp="1"/>
          </p:cNvSpPr>
          <p:nvPr>
            <p:ph type="sldNum" sz="quarter" idx="12"/>
          </p:nvPr>
        </p:nvSpPr>
        <p:spPr>
          <a:xfrm>
            <a:off x="11375717" y="5648960"/>
            <a:ext cx="731520" cy="396240"/>
          </a:xfrm>
        </p:spPr>
        <p:txBody>
          <a:bodyPr/>
          <a:lstStyle/>
          <a:p>
            <a:r>
              <a:rPr lang="en-US" dirty="0" smtClean="0"/>
              <a:t>8</a:t>
            </a:r>
            <a:endParaRPr lang="en-US" dirty="0"/>
          </a:p>
        </p:txBody>
      </p:sp>
    </p:spTree>
    <p:extLst>
      <p:ext uri="{BB962C8B-B14F-4D97-AF65-F5344CB8AC3E}">
        <p14:creationId xmlns:p14="http://schemas.microsoft.com/office/powerpoint/2010/main" val="1902466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SA Letter and Memo Colors">
      <a:dk1>
        <a:sysClr val="windowText" lastClr="000000"/>
      </a:dk1>
      <a:lt1>
        <a:sysClr val="window" lastClr="FFFFFF"/>
      </a:lt1>
      <a:dk2>
        <a:srgbClr val="002649"/>
      </a:dk2>
      <a:lt2>
        <a:srgbClr val="D7352A"/>
      </a:lt2>
      <a:accent1>
        <a:srgbClr val="005097"/>
      </a:accent1>
      <a:accent2>
        <a:srgbClr val="AABA0A"/>
      </a:accent2>
      <a:accent3>
        <a:srgbClr val="701E72"/>
      </a:accent3>
      <a:accent4>
        <a:srgbClr val="C4D8E2"/>
      </a:accent4>
      <a:accent5>
        <a:srgbClr val="554B00"/>
      </a:accent5>
      <a:accent6>
        <a:srgbClr val="919693"/>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1194</TotalTime>
  <Words>963</Words>
  <Application>Microsoft Office PowerPoint</Application>
  <PresentationFormat>Widescreen</PresentationFormat>
  <Paragraphs>99</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MS PGothic</vt:lpstr>
      <vt:lpstr>Arial</vt:lpstr>
      <vt:lpstr>Calibri</vt:lpstr>
      <vt:lpstr>Calibri Light</vt:lpstr>
      <vt:lpstr>Cambria</vt:lpstr>
      <vt:lpstr>Times New Roman</vt:lpstr>
      <vt:lpstr>Wingdings</vt:lpstr>
      <vt:lpstr>Adjacency</vt:lpstr>
      <vt:lpstr>Custom Design</vt:lpstr>
      <vt:lpstr>Agenda</vt:lpstr>
      <vt:lpstr>VR Briefing </vt:lpstr>
      <vt:lpstr>Promoting Opportunity Demonstration (POD)</vt:lpstr>
      <vt:lpstr>Early Intervention Mental Health Demonstration (EIMHD)</vt:lpstr>
      <vt:lpstr>EIMHD Interventions</vt:lpstr>
      <vt:lpstr>Promoting Readiness of Minors in SSI (PROMISE)</vt:lpstr>
      <vt:lpstr>Benefit Offset National Demonstration (BOND)</vt:lpstr>
      <vt:lpstr>BOND Evaluation</vt:lpstr>
      <vt:lpstr>Posted Evaluation Reports</vt:lpstr>
    </vt:vector>
  </TitlesOfParts>
  <Company>Social Security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Hemmeter, Jeffrey</dc:creator>
  <cp:lastModifiedBy>John Millnik/MAXIMUS</cp:lastModifiedBy>
  <cp:revision>19</cp:revision>
  <dcterms:created xsi:type="dcterms:W3CDTF">2016-11-02T17:33:46Z</dcterms:created>
  <dcterms:modified xsi:type="dcterms:W3CDTF">2016-11-17T19:43:44Z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