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1" autoAdjust="0"/>
  </p:normalViewPr>
  <p:slideViewPr>
    <p:cSldViewPr snapToGrid="0">
      <p:cViewPr varScale="1">
        <p:scale>
          <a:sx n="119" d="100"/>
          <a:sy n="119" d="100"/>
        </p:scale>
        <p:origin x="150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FBF6-9EB9-49AE-AF44-20C5853C1A3F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23446-ABF9-479C-911F-E7C25FAFC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8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72294D-7E8D-48E3-B7A1-E0EF4331E95C}" type="slidenum">
              <a:rPr lang="en-US" altLang="en-US" sz="1200">
                <a:latin typeface="Calibri" panose="020F0502020204030204" pitchFamily="34" charset="0"/>
              </a:rPr>
              <a:pPr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5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72294D-7E8D-48E3-B7A1-E0EF4331E95C}" type="slidenum">
              <a:rPr lang="en-US" altLang="en-US" sz="1200">
                <a:latin typeface="Calibri" panose="020F0502020204030204" pitchFamily="34" charset="0"/>
              </a:rPr>
              <a:pPr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9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211" y="0"/>
            <a:ext cx="7539789" cy="69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39789" cy="69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80160"/>
            <a:ext cx="9509760" cy="768918"/>
          </a:xfrm>
        </p:spPr>
        <p:txBody>
          <a:bodyPr/>
          <a:lstStyle>
            <a:lvl1pPr algn="l">
              <a:defRPr sz="2800" b="1">
                <a:solidFill>
                  <a:srgbClr val="1E51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03120"/>
            <a:ext cx="9509760" cy="4114800"/>
          </a:xfrm>
        </p:spPr>
        <p:txBody>
          <a:bodyPr lIns="0" tIns="0" rIns="0" bIns="0"/>
          <a:lstStyle>
            <a:lvl1pPr marL="342900" indent="-3429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 sz="2000">
                <a:solidFill>
                  <a:srgbClr val="4D4D4D"/>
                </a:solidFill>
              </a:defRPr>
            </a:lvl1pPr>
            <a:lvl2pPr marL="742950" indent="-28575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</a:defRPr>
            </a:lvl2pPr>
            <a:lvl3pPr marL="11430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○"/>
              <a:defRPr sz="2000">
                <a:solidFill>
                  <a:srgbClr val="4D4D4D"/>
                </a:solidFill>
              </a:defRPr>
            </a:lvl3pPr>
            <a:lvl4pPr marL="16002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−"/>
              <a:defRPr sz="2000">
                <a:solidFill>
                  <a:srgbClr val="4D4D4D"/>
                </a:solidFill>
              </a:defRPr>
            </a:lvl4pPr>
            <a:lvl5pPr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defRPr sz="2000">
                <a:solidFill>
                  <a:srgbClr val="4D4D4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9EDD54-E3C3-45D0-B0B6-7A32E1D7C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9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0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1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2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3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5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0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0140-06F1-4068-B4AC-B54827B21D8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2BD7D-A6AC-4699-9DB8-91802030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sa.gov/forms/ssa-3288.pdf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ssa.gov/redboo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sa.gov/disabilityresearch/wi/passcadre.htm" TargetMode="External"/><Relationship Id="rId5" Type="http://schemas.openxmlformats.org/officeDocument/2006/relationships/hyperlink" Target="https://www.ssa.gov/forms/ssa-545.pdf" TargetMode="External"/><Relationship Id="rId4" Type="http://schemas.openxmlformats.org/officeDocument/2006/relationships/hyperlink" Target="https://www.ssa.gov/disabilityresearch/wi/pas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387" y="1048756"/>
            <a:ext cx="12145613" cy="4983075"/>
          </a:xfrm>
        </p:spPr>
        <p:txBody>
          <a:bodyPr>
            <a:noAutofit/>
          </a:bodyPr>
          <a:lstStyle/>
          <a:p>
            <a:pPr marL="288925" indent="-288925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Introduction and Updates</a:t>
            </a:r>
          </a:p>
          <a:p>
            <a:pPr marL="457200" lvl="1" indent="-168275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Leadership changes at ORDES</a:t>
            </a:r>
          </a:p>
          <a:p>
            <a:pPr marL="457200" lvl="1" indent="-168275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National Employment Network Association (NENA) and Ticket Program Performance</a:t>
            </a:r>
          </a:p>
          <a:p>
            <a:pPr marL="457200" lvl="1" indent="-168275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Introduction of TPM Marketing and Communications Director</a:t>
            </a:r>
            <a:endParaRPr lang="en-US" altLang="en-US" sz="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Denver Operations Summit</a:t>
            </a:r>
            <a:endParaRPr lang="en-US" altLang="en-US" sz="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Work Opportunity Tax Credit (WOTC)</a:t>
            </a:r>
            <a:endParaRPr lang="en-US" altLang="en-US" sz="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 to achieve Self Support (PASS) Presentation and Questions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Site 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Visit </a:t>
            </a: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Updates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Beneficiary Satisfaction Survey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Virtual Job Fair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Blackboard 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Learning Management System (</a:t>
            </a: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LMS)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Systems Updates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Proof 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of Concept Updates: Benefits Planning Query (BPQY), Marketing, and Wage </a:t>
            </a: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Reporting</a:t>
            </a:r>
          </a:p>
          <a:p>
            <a:pPr marL="288925" indent="-280988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alt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endParaRPr lang="en-US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0252" r="169" b="2"/>
          <a:stretch/>
        </p:blipFill>
        <p:spPr bwMode="auto">
          <a:xfrm>
            <a:off x="-99640" y="6095999"/>
            <a:ext cx="1232791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Content Placeholder 1"/>
          <p:cNvSpPr txBox="1">
            <a:spLocks/>
          </p:cNvSpPr>
          <p:nvPr/>
        </p:nvSpPr>
        <p:spPr bwMode="auto">
          <a:xfrm>
            <a:off x="83204" y="662765"/>
            <a:ext cx="12026678" cy="41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anose="02070309020205020404" pitchFamily="49" charset="0"/>
              <a:buChar char="o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□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3200"/>
              </a:lnSpc>
              <a:spcAft>
                <a:spcPts val="1200"/>
              </a:spcAft>
              <a:buNone/>
            </a:pPr>
            <a:r>
              <a:rPr lang="en-US" altLang="en-US" sz="1800" b="1" dirty="0">
                <a:solidFill>
                  <a:srgbClr val="1E5194"/>
                </a:solidFill>
              </a:rPr>
              <a:t>Participant Dial-in: (</a:t>
            </a:r>
            <a:r>
              <a:rPr lang="en-US" altLang="en-US" sz="1800" b="1" dirty="0" smtClean="0">
                <a:solidFill>
                  <a:srgbClr val="1E5194"/>
                </a:solidFill>
              </a:rPr>
              <a:t>877) 755-3971 | </a:t>
            </a:r>
            <a:r>
              <a:rPr lang="en-US" altLang="en-US" sz="1800" dirty="0">
                <a:solidFill>
                  <a:srgbClr val="1E5194"/>
                </a:solidFill>
              </a:rPr>
              <a:t>Conference ID: 45271933</a:t>
            </a:r>
            <a:endParaRPr lang="en-US" altLang="en-US" sz="1200" dirty="0">
              <a:solidFill>
                <a:srgbClr val="1E5194"/>
              </a:solidFill>
            </a:endParaRP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7093382" y="6667500"/>
            <a:ext cx="5016500" cy="215900"/>
          </a:xfrm>
          <a:prstGeom prst="rect">
            <a:avLst/>
          </a:prstGeom>
          <a:solidFill>
            <a:srgbClr val="FFFFFF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anose="02070309020205020404" pitchFamily="49" charset="0"/>
              <a:buChar char="o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□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b="1" i="1">
                <a:solidFill>
                  <a:schemeClr val="tx1"/>
                </a:solidFill>
              </a:rPr>
              <a:t>This communication is printed, published, or produced and disseminated at U.S. taxpayer expense.</a:t>
            </a:r>
            <a:endParaRPr lang="en-US" altLang="en-US" sz="80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36763" y="68731"/>
            <a:ext cx="10073119" cy="6286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E51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EN Call</a:t>
            </a:r>
            <a:b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• November 17, 2016  3:00 – 4:30 pm 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92" y="-852768"/>
            <a:ext cx="9509760" cy="76891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0252" r="169" b="2"/>
          <a:stretch/>
        </p:blipFill>
        <p:spPr bwMode="auto">
          <a:xfrm>
            <a:off x="-99640" y="6095999"/>
            <a:ext cx="1232791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12821" y="826168"/>
            <a:ext cx="11654589" cy="54623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b="1" dirty="0" smtClean="0"/>
              <a:t>General </a:t>
            </a:r>
            <a:r>
              <a:rPr lang="en-US" altLang="en-US" sz="2800" b="1" dirty="0"/>
              <a:t>PASS </a:t>
            </a:r>
            <a:r>
              <a:rPr lang="en-US" altLang="en-US" sz="2800" b="1" dirty="0" smtClean="0"/>
              <a:t>information</a:t>
            </a:r>
            <a:br>
              <a:rPr lang="en-US" altLang="en-US" sz="2800" b="1" dirty="0" smtClean="0"/>
            </a:br>
            <a:r>
              <a:rPr lang="en-US" altLang="en-US" sz="2800" b="1" i="1" dirty="0" smtClean="0">
                <a:solidFill>
                  <a:schemeClr val="accent1"/>
                </a:solidFill>
                <a:hlinkClick r:id="rId4"/>
              </a:rPr>
              <a:t>https</a:t>
            </a:r>
            <a:r>
              <a:rPr lang="en-US" altLang="en-US" sz="2800" b="1" i="1" dirty="0">
                <a:solidFill>
                  <a:schemeClr val="accent1"/>
                </a:solidFill>
                <a:hlinkClick r:id="rId4"/>
              </a:rPr>
              <a:t>://</a:t>
            </a:r>
            <a:r>
              <a:rPr lang="en-US" altLang="en-US" sz="2800" b="1" i="1" dirty="0" smtClean="0">
                <a:solidFill>
                  <a:schemeClr val="accent1"/>
                </a:solidFill>
                <a:hlinkClick r:id="rId4"/>
              </a:rPr>
              <a:t>www.ssa.gov/disabilityresearch/wi/pass.htm</a:t>
            </a:r>
            <a:endParaRPr lang="en-US" altLang="en-US" sz="2800" b="1" i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2800" b="1" dirty="0" smtClean="0"/>
              <a:t>PASS </a:t>
            </a:r>
            <a:r>
              <a:rPr lang="en-US" altLang="en-US" sz="2800" b="1" dirty="0"/>
              <a:t>Application SSA -</a:t>
            </a:r>
            <a:r>
              <a:rPr lang="en-US" altLang="en-US" sz="2800" b="1" dirty="0" smtClean="0"/>
              <a:t>545</a:t>
            </a:r>
            <a:br>
              <a:rPr lang="en-US" altLang="en-US" sz="2800" b="1" dirty="0" smtClean="0"/>
            </a:br>
            <a:r>
              <a:rPr lang="en-US" altLang="en-US" sz="2800" b="1" i="1" dirty="0" smtClean="0">
                <a:solidFill>
                  <a:schemeClr val="accent1"/>
                </a:solidFill>
                <a:hlinkClick r:id="rId5"/>
              </a:rPr>
              <a:t>https</a:t>
            </a:r>
            <a:r>
              <a:rPr lang="en-US" altLang="en-US" sz="2800" b="1" i="1" dirty="0">
                <a:solidFill>
                  <a:schemeClr val="accent1"/>
                </a:solidFill>
                <a:hlinkClick r:id="rId5"/>
              </a:rPr>
              <a:t>://</a:t>
            </a:r>
            <a:r>
              <a:rPr lang="en-US" altLang="en-US" sz="2800" b="1" i="1" dirty="0" smtClean="0">
                <a:solidFill>
                  <a:schemeClr val="accent1"/>
                </a:solidFill>
                <a:hlinkClick r:id="rId5"/>
              </a:rPr>
              <a:t>www.ssa.gov/forms/ssa-545.pdf</a:t>
            </a:r>
            <a:endParaRPr lang="en-US" altLang="en-US" sz="2800" b="1" i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2800" b="1" dirty="0" smtClean="0"/>
              <a:t>Location </a:t>
            </a:r>
            <a:r>
              <a:rPr lang="en-US" altLang="en-US" sz="2800" b="1" dirty="0"/>
              <a:t>of PASS </a:t>
            </a:r>
            <a:r>
              <a:rPr lang="en-US" altLang="en-US" sz="2800" b="1" dirty="0" smtClean="0"/>
              <a:t>Cadres</a:t>
            </a:r>
            <a:br>
              <a:rPr lang="en-US" altLang="en-US" sz="2800" b="1" dirty="0" smtClean="0"/>
            </a:br>
            <a:r>
              <a:rPr lang="en-US" altLang="en-US" sz="2800" b="1" i="1" dirty="0" smtClean="0">
                <a:solidFill>
                  <a:schemeClr val="accent1"/>
                </a:solidFill>
                <a:hlinkClick r:id="rId6"/>
              </a:rPr>
              <a:t>https</a:t>
            </a:r>
            <a:r>
              <a:rPr lang="en-US" altLang="en-US" sz="2800" b="1" i="1" dirty="0">
                <a:solidFill>
                  <a:schemeClr val="accent1"/>
                </a:solidFill>
                <a:hlinkClick r:id="rId6"/>
              </a:rPr>
              <a:t>://</a:t>
            </a:r>
            <a:r>
              <a:rPr lang="en-US" altLang="en-US" sz="2800" b="1" i="1" dirty="0" smtClean="0">
                <a:solidFill>
                  <a:schemeClr val="accent1"/>
                </a:solidFill>
                <a:hlinkClick r:id="rId6"/>
              </a:rPr>
              <a:t>www.ssa.gov/disabilityresearch/wi/passcadre.htm</a:t>
            </a:r>
            <a:endParaRPr lang="en-US" altLang="en-US" sz="2800" b="1" i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2800" b="1" dirty="0" smtClean="0"/>
              <a:t>2016 </a:t>
            </a:r>
            <a:r>
              <a:rPr lang="en-US" altLang="en-US" sz="2800" b="1" dirty="0"/>
              <a:t>Red Book – A Guide to Work </a:t>
            </a:r>
            <a:r>
              <a:rPr lang="en-US" altLang="en-US" sz="2800" b="1" dirty="0" smtClean="0"/>
              <a:t>Incentives</a:t>
            </a:r>
            <a:br>
              <a:rPr lang="en-US" altLang="en-US" sz="2800" b="1" dirty="0" smtClean="0"/>
            </a:br>
            <a:r>
              <a:rPr lang="en-US" altLang="en-US" sz="2800" b="1" i="1" dirty="0" smtClean="0">
                <a:solidFill>
                  <a:schemeClr val="accent1"/>
                </a:solidFill>
                <a:hlinkClick r:id="rId7"/>
              </a:rPr>
              <a:t>https</a:t>
            </a:r>
            <a:r>
              <a:rPr lang="en-US" altLang="en-US" sz="2800" b="1" i="1" dirty="0">
                <a:solidFill>
                  <a:schemeClr val="accent1"/>
                </a:solidFill>
                <a:hlinkClick r:id="rId7"/>
              </a:rPr>
              <a:t>://www.ssa.gov/redbook/  </a:t>
            </a:r>
            <a:endParaRPr lang="en-US" altLang="en-US" sz="2800" b="1" i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2800" b="1" dirty="0" smtClean="0"/>
              <a:t>Release </a:t>
            </a:r>
            <a:r>
              <a:rPr lang="en-US" altLang="en-US" sz="2800" b="1" dirty="0"/>
              <a:t>form </a:t>
            </a:r>
            <a:r>
              <a:rPr lang="en-US" altLang="en-US" sz="2800" b="1" dirty="0" smtClean="0"/>
              <a:t>SSA-3288</a:t>
            </a:r>
            <a:br>
              <a:rPr lang="en-US" altLang="en-US" sz="2800" b="1" dirty="0" smtClean="0"/>
            </a:br>
            <a:r>
              <a:rPr lang="en-US" altLang="en-US" sz="2800" b="1" i="1" dirty="0" smtClean="0">
                <a:solidFill>
                  <a:schemeClr val="accent1"/>
                </a:solidFill>
                <a:hlinkClick r:id="rId8"/>
              </a:rPr>
              <a:t>https</a:t>
            </a:r>
            <a:r>
              <a:rPr lang="en-US" altLang="en-US" sz="2800" b="1" i="1" dirty="0">
                <a:solidFill>
                  <a:schemeClr val="accent1"/>
                </a:solidFill>
                <a:hlinkClick r:id="rId8"/>
              </a:rPr>
              <a:t>://</a:t>
            </a:r>
            <a:r>
              <a:rPr lang="en-US" altLang="en-US" sz="2800" b="1" i="1" dirty="0" smtClean="0">
                <a:solidFill>
                  <a:schemeClr val="accent1"/>
                </a:solidFill>
                <a:hlinkClick r:id="rId8"/>
              </a:rPr>
              <a:t>www.ssa.gov/forms/ssa-3288.pdf</a:t>
            </a:r>
            <a:endParaRPr lang="en-US" altLang="en-US" sz="2800" b="1" i="1" dirty="0" smtClean="0">
              <a:solidFill>
                <a:schemeClr val="accent1"/>
              </a:solidFill>
            </a:endParaRP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7093382" y="6667500"/>
            <a:ext cx="5016500" cy="215900"/>
          </a:xfrm>
          <a:prstGeom prst="rect">
            <a:avLst/>
          </a:prstGeom>
          <a:solidFill>
            <a:srgbClr val="FFFFFF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anose="02070309020205020404" pitchFamily="49" charset="0"/>
              <a:buChar char="o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anose="020B0604020202020204" pitchFamily="34" charset="0"/>
              <a:buChar char="□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b="1" i="1">
                <a:solidFill>
                  <a:schemeClr val="tx1"/>
                </a:solidFill>
              </a:rPr>
              <a:t>This communication is printed, published, or produced and disseminated at U.S. taxpayer expense.</a:t>
            </a:r>
            <a:endParaRPr lang="en-US" altLang="en-US" sz="80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36763" y="-176462"/>
            <a:ext cx="10073119" cy="905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E51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Achieve Self-Support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(PASS)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92" y="-852768"/>
            <a:ext cx="9509760" cy="768918"/>
          </a:xfrm>
        </p:spPr>
        <p:txBody>
          <a:bodyPr/>
          <a:lstStyle/>
          <a:p>
            <a:r>
              <a:rPr lang="en-US" dirty="0" smtClean="0"/>
              <a:t>Plan to Achieve Self-Support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147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Times New Roman</vt:lpstr>
      <vt:lpstr>Wingdings</vt:lpstr>
      <vt:lpstr>Custom Design</vt:lpstr>
      <vt:lpstr>Agenda</vt:lpstr>
      <vt:lpstr>Plan to Achieve Self-Support </vt:lpstr>
    </vt:vector>
  </TitlesOfParts>
  <Company>Social Security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Hemmeter, Jeffrey</dc:creator>
  <cp:lastModifiedBy>John Millnik/MAXIMUS</cp:lastModifiedBy>
  <cp:revision>27</cp:revision>
  <dcterms:created xsi:type="dcterms:W3CDTF">2016-11-02T17:33:46Z</dcterms:created>
  <dcterms:modified xsi:type="dcterms:W3CDTF">2016-11-17T21:06:52Z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