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notesMasterIdLst>
    <p:notesMasterId r:id="rId19"/>
  </p:notesMasterIdLst>
  <p:sldIdLst>
    <p:sldId id="265" r:id="rId3"/>
    <p:sldId id="28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51" autoAdjust="0"/>
  </p:normalViewPr>
  <p:slideViewPr>
    <p:cSldViewPr snapToGrid="0">
      <p:cViewPr>
        <p:scale>
          <a:sx n="43" d="100"/>
          <a:sy n="43" d="100"/>
        </p:scale>
        <p:origin x="-62" y="-4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FBF6-9EB9-49AE-AF44-20C5853C1A3F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3446-ABF9-479C-911F-E7C25FAF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72294D-7E8D-48E3-B7A1-E0EF4331E95C}" type="slidenum">
              <a:rPr lang="en-US" altLang="en-US" sz="120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3809-7ECF-43ED-B689-7912DDA0257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9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72294D-7E8D-48E3-B7A1-E0EF4331E95C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0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1" y="0"/>
            <a:ext cx="7539789" cy="6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9789" cy="6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80160"/>
            <a:ext cx="9509760" cy="768918"/>
          </a:xfrm>
        </p:spPr>
        <p:txBody>
          <a:bodyPr/>
          <a:lstStyle>
            <a:lvl1pPr algn="l">
              <a:defRPr sz="2800" b="1">
                <a:solidFill>
                  <a:srgbClr val="1E5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03120"/>
            <a:ext cx="9509760" cy="4114800"/>
          </a:xfrm>
        </p:spPr>
        <p:txBody>
          <a:bodyPr lIns="0" tIns="0" rIns="0" bIns="0"/>
          <a:lstStyle>
            <a:lvl1pPr marL="342900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</a:defRPr>
            </a:lvl1pPr>
            <a:lvl2pPr marL="7429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</a:defRPr>
            </a:lvl2pPr>
            <a:lvl3pPr marL="11430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○"/>
              <a:defRPr sz="2000">
                <a:solidFill>
                  <a:srgbClr val="4D4D4D"/>
                </a:solidFill>
              </a:defRPr>
            </a:lvl3pPr>
            <a:lvl4pPr marL="16002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  <a:defRPr sz="2000">
                <a:solidFill>
                  <a:srgbClr val="4D4D4D"/>
                </a:solidFill>
              </a:defRPr>
            </a:lvl4pPr>
            <a:lvl5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9EDD54-E3C3-45D0-B0B6-7A32E1D7C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9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0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92188"/>
            <a:ext cx="12192000" cy="3055937"/>
          </a:xfrm>
          <a:prstGeom prst="rect">
            <a:avLst/>
          </a:prstGeom>
          <a:solidFill>
            <a:srgbClr val="1A4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A4F96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079875"/>
            <a:ext cx="12192000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4079875"/>
            <a:ext cx="12192000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11138"/>
            <a:ext cx="1392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1097280" y="1737361"/>
            <a:ext cx="9997440" cy="1098319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3" name="Subtitle 5"/>
          <p:cNvSpPr>
            <a:spLocks noGrp="1"/>
          </p:cNvSpPr>
          <p:nvPr>
            <p:ph type="subTitle" idx="1"/>
          </p:nvPr>
        </p:nvSpPr>
        <p:spPr>
          <a:xfrm>
            <a:off x="1097280" y="3198092"/>
            <a:ext cx="9997440" cy="400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61771" r="508" b="3956"/>
          <a:stretch/>
        </p:blipFill>
        <p:spPr bwMode="auto">
          <a:xfrm>
            <a:off x="-2" y="4114795"/>
            <a:ext cx="1218895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1" y="6629400"/>
            <a:ext cx="12191999" cy="228600"/>
          </a:xfrm>
          <a:prstGeom prst="rect">
            <a:avLst/>
          </a:prstGeom>
          <a:solidFill>
            <a:srgbClr val="FFFFFF">
              <a:alpha val="54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sz="800" dirty="0">
                <a:solidFill>
                  <a:srgbClr val="000100"/>
                </a:solidFill>
              </a:rPr>
              <a:t>This communication is printed, published or produced and disseminated at U.S. taxpayer expense.</a:t>
            </a:r>
          </a:p>
        </p:txBody>
      </p:sp>
    </p:spTree>
    <p:extLst>
      <p:ext uri="{BB962C8B-B14F-4D97-AF65-F5344CB8AC3E}">
        <p14:creationId xmlns:p14="http://schemas.microsoft.com/office/powerpoint/2010/main" val="255932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6762"/>
            <a:ext cx="12192000" cy="6021237"/>
          </a:xfrm>
          <a:prstGeom prst="rect">
            <a:avLst/>
          </a:prstGeom>
          <a:solidFill>
            <a:srgbClr val="EB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57400" y="1914022"/>
            <a:ext cx="8239125" cy="44910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13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6152"/>
            <a:ext cx="10360152" cy="502908"/>
          </a:xfrm>
        </p:spPr>
        <p:txBody>
          <a:bodyPr/>
          <a:lstStyle>
            <a:lvl1pPr algn="l">
              <a:defRPr sz="2800" b="1">
                <a:solidFill>
                  <a:srgbClr val="1E5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2224"/>
            <a:ext cx="10360152" cy="43600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>
                <a:solidFill>
                  <a:srgbClr val="4D4D4D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○"/>
              <a:defRPr sz="2400">
                <a:solidFill>
                  <a:srgbClr val="4D4D4D"/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  <a:defRPr sz="2400">
                <a:solidFill>
                  <a:srgbClr val="4D4D4D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defRPr sz="2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390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 line)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2224"/>
            <a:ext cx="10360152" cy="4360091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2400">
                <a:solidFill>
                  <a:srgbClr val="4D4D4D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>
                <a:solidFill>
                  <a:srgbClr val="4D4D4D"/>
                </a:solidFill>
              </a:defRPr>
            </a:lvl2pPr>
            <a:lvl3pPr marL="11430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○"/>
              <a:defRPr sz="2400">
                <a:solidFill>
                  <a:srgbClr val="4D4D4D"/>
                </a:solidFill>
              </a:defRPr>
            </a:lvl3pPr>
            <a:lvl4pPr marL="16002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  <a:defRPr sz="2400">
                <a:solidFill>
                  <a:srgbClr val="4D4D4D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defRPr sz="2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216152"/>
            <a:ext cx="10360152" cy="502909"/>
          </a:xfrm>
        </p:spPr>
        <p:txBody>
          <a:bodyPr/>
          <a:lstStyle>
            <a:lvl1pPr algn="l">
              <a:defRPr sz="2800" b="1">
                <a:solidFill>
                  <a:srgbClr val="1E5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9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6152"/>
            <a:ext cx="10360152" cy="114300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830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986971"/>
            <a:ext cx="11727543" cy="50480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800"/>
              </a:spcBef>
              <a:spcAft>
                <a:spcPts val="1200"/>
              </a:spcAft>
              <a:buClrTx/>
              <a:buFontTx/>
              <a:buNone/>
              <a:defRPr sz="2400"/>
            </a:lvl1pPr>
            <a:lvl2pPr marL="742950" indent="-285750"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200"/>
            </a:lvl2pPr>
            <a:lvl3pPr marL="1143000" indent="-228600"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buClrTx/>
              <a:buSzPct val="80000"/>
              <a:buFont typeface="Arial" panose="020B0604020202020204" pitchFamily="34" charset="0"/>
              <a:buChar char="○"/>
              <a:defRPr sz="2200"/>
            </a:lvl3pPr>
            <a:lvl4pPr marL="1600200" indent="-228600"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−"/>
              <a:defRPr sz="2200"/>
            </a:lvl4pPr>
            <a:lvl5pPr>
              <a:lnSpc>
                <a:spcPts val="2500"/>
              </a:lnSpc>
              <a:spcBef>
                <a:spcPts val="400"/>
              </a:spcBef>
              <a:spcAft>
                <a:spcPts val="400"/>
              </a:spcAft>
              <a:buClrTx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071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2224"/>
            <a:ext cx="5022356" cy="48842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640" y="1768941"/>
            <a:ext cx="5010912" cy="488427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1216152"/>
            <a:ext cx="11723570" cy="505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buNone/>
              <a:defRPr sz="2800" b="1">
                <a:solidFill>
                  <a:srgbClr val="1E519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4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641" y="1525150"/>
            <a:ext cx="8186740" cy="48670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97019" y="1525154"/>
            <a:ext cx="3605840" cy="48670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4D4D4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22577" y="943739"/>
            <a:ext cx="11880282" cy="505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buNone/>
              <a:defRPr sz="2800" b="1">
                <a:solidFill>
                  <a:srgbClr val="1E519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6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47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955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928915"/>
            <a:ext cx="11800114" cy="421850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5367338"/>
            <a:ext cx="11800114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91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327" y="928913"/>
            <a:ext cx="11543631" cy="86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buNone/>
              <a:defRPr sz="3200">
                <a:solidFill>
                  <a:srgbClr val="1A4F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9314" y="1959429"/>
            <a:ext cx="11582400" cy="4420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/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02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rgbClr val="EB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9315" y="1349827"/>
            <a:ext cx="11611428" cy="8038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1200"/>
              </a:spcBef>
              <a:buNone/>
              <a:defRPr sz="3200">
                <a:solidFill>
                  <a:srgbClr val="1A4F9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9315" y="2316164"/>
            <a:ext cx="11611428" cy="4302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1169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er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6762"/>
            <a:ext cx="12192000" cy="6021237"/>
          </a:xfrm>
          <a:prstGeom prst="rect">
            <a:avLst/>
          </a:prstGeom>
          <a:solidFill>
            <a:srgbClr val="EBF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57400" y="1914022"/>
            <a:ext cx="8239125" cy="44910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9752" y="6485885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7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2005036"/>
            <a:ext cx="10816771" cy="39057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/>
            </a:lvl1pPr>
            <a:lvl2pPr marL="7429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○"/>
              <a:defRPr sz="2400"/>
            </a:lvl3pPr>
            <a:lvl4pPr marL="16002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  <a:defRPr sz="2400"/>
            </a:lvl4pPr>
            <a:lvl5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2229" y="946330"/>
            <a:ext cx="10816771" cy="768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1E5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23388" y="64706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FBB31C-9846-43AA-BBD8-6977E8DF1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996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9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2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5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60140-06F1-4068-B4AC-B54827B21D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BD7D-A6AC-4699-9DB8-91802030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216152"/>
            <a:ext cx="10360152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752" y="64706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4D4D4D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4FBB31C-9846-43AA-BBD8-6977E8DF186C}" type="slidenum">
              <a:rPr lang="en-US" altLang="en-U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1029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311"/>
          <a:stretch>
            <a:fillRect/>
          </a:stretch>
        </p:blipFill>
        <p:spPr bwMode="auto">
          <a:xfrm>
            <a:off x="-1588" y="0"/>
            <a:ext cx="121935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 kern="1200">
          <a:solidFill>
            <a:srgbClr val="1E5194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E5194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E5194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E5194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E5194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23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lnSpc>
          <a:spcPts val="2300"/>
        </a:lnSpc>
        <a:spcBef>
          <a:spcPts val="600"/>
        </a:spcBef>
        <a:spcAft>
          <a:spcPts val="600"/>
        </a:spcAft>
        <a:buSzPct val="110000"/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lnSpc>
          <a:spcPts val="2300"/>
        </a:lnSpc>
        <a:spcBef>
          <a:spcPts val="600"/>
        </a:spcBef>
        <a:spcAft>
          <a:spcPts val="600"/>
        </a:spcAft>
        <a:buSzPct val="90000"/>
        <a:buFont typeface="Courier New" panose="02070309020205020404" pitchFamily="49" charset="0"/>
        <a:buChar char="o"/>
        <a:defRPr sz="2000" kern="1200">
          <a:solidFill>
            <a:srgbClr val="4D4D4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lnSpc>
          <a:spcPts val="2300"/>
        </a:lnSpc>
        <a:spcBef>
          <a:spcPts val="600"/>
        </a:spcBef>
        <a:spcAft>
          <a:spcPts val="600"/>
        </a:spcAft>
        <a:buSzPct val="90000"/>
        <a:buFont typeface="Arial" panose="020B0604020202020204" pitchFamily="34" charset="0"/>
        <a:buChar char="□"/>
        <a:defRPr sz="2000" kern="1200">
          <a:solidFill>
            <a:srgbClr val="4D4D4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lnSpc>
          <a:spcPts val="23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readyvets.org/" TargetMode="External"/><Relationship Id="rId2" Type="http://schemas.openxmlformats.org/officeDocument/2006/relationships/hyperlink" Target="mailto:sknox@jobreadyvet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ework.net/Assets/uploads/webinars/2017/2017-02-22_WISE_Choosing_Service_Provider_Flyer.pdf" TargetMode="External"/><Relationship Id="rId7" Type="http://schemas.openxmlformats.org/officeDocument/2006/relationships/hyperlink" Target="https://www2.ed.gov/about/offices/list/osers/transition/products/postsecondary-transition-guide-201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choosework.net/Assets/uploads/files/TTW-BlindFactsheet.pdf" TargetMode="External"/><Relationship Id="rId5" Type="http://schemas.openxmlformats.org/officeDocument/2006/relationships/hyperlink" Target="https://www.choosework.net/success-stories/index.html" TargetMode="External"/><Relationship Id="rId4" Type="http://schemas.openxmlformats.org/officeDocument/2006/relationships/hyperlink" Target="mailto:webinars@choosework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6038" y="1017087"/>
            <a:ext cx="12145962" cy="50789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/>
                <a:ea typeface="MS Mincho"/>
                <a:cs typeface="Times New Roman"/>
              </a:rPr>
              <a:t>Introductions and Updates: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>
                <a:latin typeface="Arial"/>
                <a:ea typeface="MS Mincho"/>
                <a:cs typeface="Times New Roman"/>
              </a:rPr>
              <a:t>Staff changes at </a:t>
            </a:r>
            <a:r>
              <a:rPr lang="en-US" sz="1800" dirty="0" smtClean="0">
                <a:latin typeface="Arial"/>
                <a:ea typeface="MS Mincho"/>
                <a:cs typeface="Times New Roman"/>
              </a:rPr>
              <a:t>SSA</a:t>
            </a:r>
            <a:endParaRPr lang="en-US" sz="1800" dirty="0">
              <a:latin typeface="Arial"/>
              <a:ea typeface="MS Mincho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>
                <a:latin typeface="Arial"/>
                <a:ea typeface="MS Mincho"/>
                <a:cs typeface="Times New Roman"/>
              </a:rPr>
              <a:t>Welcome new </a:t>
            </a:r>
            <a:r>
              <a:rPr lang="en-US" sz="1800" dirty="0" smtClean="0">
                <a:latin typeface="Arial"/>
                <a:ea typeface="MS Mincho"/>
                <a:cs typeface="Times New Roman"/>
              </a:rPr>
              <a:t>ENs</a:t>
            </a:r>
            <a:endParaRPr lang="en-US" sz="1800" dirty="0">
              <a:latin typeface="Arial"/>
              <a:ea typeface="MS Mincho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>
                <a:latin typeface="Arial"/>
                <a:ea typeface="MS Mincho"/>
                <a:cs typeface="Times New Roman"/>
              </a:rPr>
              <a:t>Increased call volume to Ticket Help line resulting from COLA </a:t>
            </a:r>
            <a:r>
              <a:rPr lang="en-US" sz="1800" dirty="0" smtClean="0">
                <a:latin typeface="Arial"/>
                <a:ea typeface="MS Mincho"/>
                <a:cs typeface="Times New Roman"/>
              </a:rPr>
              <a:t>notices</a:t>
            </a:r>
            <a:endParaRPr lang="en-US" sz="1800" dirty="0">
              <a:latin typeface="Arial"/>
              <a:ea typeface="MS Mincho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>
                <a:latin typeface="Arial"/>
                <a:ea typeface="MS Mincho"/>
                <a:cs typeface="Times New Roman"/>
              </a:rPr>
              <a:t>Ticket Program performance </a:t>
            </a:r>
            <a:r>
              <a:rPr lang="en-US" sz="1800" dirty="0" smtClean="0">
                <a:latin typeface="Arial"/>
                <a:ea typeface="MS Mincho"/>
                <a:cs typeface="Times New Roman"/>
              </a:rPr>
              <a:t>data</a:t>
            </a:r>
            <a:endParaRPr lang="en-US" dirty="0" smtClean="0">
              <a:latin typeface="Arial"/>
              <a:ea typeface="MS Mincho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Guest speaker on veteran’s services and supports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Annual Performance Outcome Report (APOR)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Suitability Requirements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Staffing </a:t>
            </a:r>
            <a:r>
              <a:rPr lang="en-US" dirty="0">
                <a:latin typeface="Arial"/>
                <a:ea typeface="MS Mincho"/>
                <a:cs typeface="Times New Roman"/>
              </a:rPr>
              <a:t>updates in </a:t>
            </a:r>
            <a:r>
              <a:rPr lang="en-US" dirty="0" smtClean="0">
                <a:latin typeface="Arial"/>
                <a:ea typeface="MS Mincho"/>
                <a:cs typeface="Times New Roman"/>
              </a:rPr>
              <a:t>OBOES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WIPA </a:t>
            </a:r>
            <a:r>
              <a:rPr lang="en-US" dirty="0">
                <a:latin typeface="Arial"/>
                <a:ea typeface="MS Mincho"/>
                <a:cs typeface="Times New Roman"/>
              </a:rPr>
              <a:t>updates, referrals, and technical </a:t>
            </a:r>
            <a:r>
              <a:rPr lang="en-US" dirty="0" smtClean="0">
                <a:latin typeface="Arial"/>
                <a:ea typeface="MS Mincho"/>
                <a:cs typeface="Times New Roman"/>
              </a:rPr>
              <a:t>assistance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Proof </a:t>
            </a:r>
            <a:r>
              <a:rPr lang="en-US" dirty="0">
                <a:latin typeface="Arial"/>
                <a:ea typeface="MS Mincho"/>
                <a:cs typeface="Times New Roman"/>
              </a:rPr>
              <a:t>of Concept updates: Benefits Planning Query (BPQY), Marketing, and Wage </a:t>
            </a:r>
            <a:r>
              <a:rPr lang="en-US" dirty="0" smtClean="0">
                <a:latin typeface="Arial"/>
                <a:ea typeface="MS Mincho"/>
                <a:cs typeface="Times New Roman"/>
              </a:rPr>
              <a:t>Reporting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Outreach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Training updates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Systems updates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rial"/>
                <a:ea typeface="MS Mincho"/>
                <a:cs typeface="Times New Roman"/>
              </a:rPr>
              <a:t>Questions</a:t>
            </a:r>
            <a:endParaRPr lang="en-US" dirty="0">
              <a:effectLst/>
              <a:latin typeface="Arial"/>
              <a:ea typeface="MS Mincho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852488"/>
            <a:ext cx="9510713" cy="7683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252" r="169" b="2"/>
          <a:stretch/>
        </p:blipFill>
        <p:spPr bwMode="auto">
          <a:xfrm>
            <a:off x="0" y="6095999"/>
            <a:ext cx="1222827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ontent Placeholder 1"/>
          <p:cNvSpPr txBox="1">
            <a:spLocks/>
          </p:cNvSpPr>
          <p:nvPr/>
        </p:nvSpPr>
        <p:spPr bwMode="auto">
          <a:xfrm>
            <a:off x="83204" y="662765"/>
            <a:ext cx="12026678" cy="41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3200"/>
              </a:lnSpc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1E5194"/>
                </a:solidFill>
              </a:rPr>
              <a:t>Participant Dial-in: (</a:t>
            </a:r>
            <a:r>
              <a:rPr lang="en-US" altLang="en-US" sz="1800" b="1" dirty="0" smtClean="0">
                <a:solidFill>
                  <a:srgbClr val="1E5194"/>
                </a:solidFill>
              </a:rPr>
              <a:t>866) 505-1836 | </a:t>
            </a:r>
            <a:r>
              <a:rPr lang="en-US" altLang="en-US" sz="1800" dirty="0">
                <a:solidFill>
                  <a:srgbClr val="1E5194"/>
                </a:solidFill>
              </a:rPr>
              <a:t>Conference ID: </a:t>
            </a:r>
            <a:r>
              <a:rPr lang="en-US" altLang="en-US" sz="1800" dirty="0" smtClean="0">
                <a:solidFill>
                  <a:srgbClr val="1E5194"/>
                </a:solidFill>
              </a:rPr>
              <a:t>40349143</a:t>
            </a:r>
            <a:endParaRPr lang="en-US" altLang="en-US" sz="1200" dirty="0">
              <a:solidFill>
                <a:srgbClr val="1E5194"/>
              </a:solidFill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7093382" y="6667500"/>
            <a:ext cx="5016500" cy="215900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chemeClr val="tx1"/>
                </a:solidFill>
              </a:rPr>
              <a:t>This communication is printed, published, or produced and disseminated at U.S. taxpayer expense.</a:t>
            </a: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6763" y="68731"/>
            <a:ext cx="10073119" cy="62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E519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EN Call</a:t>
            </a:r>
            <a:b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• February 16, 2017  3:00 – 4:30 pm EST</a:t>
            </a:r>
          </a:p>
        </p:txBody>
      </p:sp>
    </p:spTree>
    <p:extLst>
      <p:ext uri="{BB962C8B-B14F-4D97-AF65-F5344CB8AC3E}">
        <p14:creationId xmlns:p14="http://schemas.microsoft.com/office/powerpoint/2010/main" val="6380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2" y="468395"/>
            <a:ext cx="10380768" cy="980577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Service Connected Disability Compensation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09677"/>
              </p:ext>
            </p:extLst>
          </p:nvPr>
        </p:nvGraphicFramePr>
        <p:xfrm>
          <a:off x="901521" y="1163702"/>
          <a:ext cx="10408904" cy="465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9962"/>
                <a:gridCol w="1575582"/>
                <a:gridCol w="1392701"/>
                <a:gridCol w="1364566"/>
                <a:gridCol w="1266093"/>
              </a:tblGrid>
              <a:tr h="571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Dependent Status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1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Veteran Alone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$1,338.71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$1,556.13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$1,748.71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$2,915.55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</a:tr>
              <a:tr h="571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Veteran with Spouse Only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$1,451.71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$1,686.13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$1,894.71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$3,078.11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</a:tr>
              <a:tr h="9005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Veteran with Spouse and One Parent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$1,542.71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$1,790.13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$2,011.71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$3,208.56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</a:tr>
              <a:tr h="9005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Veteran with Spouse and Two Parents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$1,633.71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$1,894.13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$2,128.71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$3,339.01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</a:tr>
              <a:tr h="571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Veteran with One Parent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$1,429.71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$1,660.13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$1,865.71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$3,046.00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</a:tr>
              <a:tr h="571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Veteran with Two Parents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$1,520.71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$1,764.13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$1,982.71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$3,176.45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75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883" y="1810518"/>
            <a:ext cx="107023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Non</a:t>
            </a:r>
            <a:r>
              <a:rPr lang="en-US" sz="4000" b="1" dirty="0" smtClean="0"/>
              <a:t>-service Connected Pension </a:t>
            </a:r>
          </a:p>
          <a:p>
            <a:pPr algn="ctr"/>
            <a:r>
              <a:rPr lang="en-US" sz="3200" dirty="0" smtClean="0"/>
              <a:t>The Veterans Impact Pension is a </a:t>
            </a:r>
            <a:r>
              <a:rPr lang="en-US" sz="3200" u="sng" dirty="0" smtClean="0"/>
              <a:t>needs-based benefit </a:t>
            </a:r>
            <a:r>
              <a:rPr lang="en-US" sz="3200" dirty="0" smtClean="0"/>
              <a:t>paid to wartime Veterans who meet certain age or non-service connected disability requirements.</a:t>
            </a:r>
          </a:p>
          <a:p>
            <a:endParaRPr lang="en-US" sz="3600" dirty="0"/>
          </a:p>
          <a:p>
            <a:pPr algn="ctr"/>
            <a:r>
              <a:rPr lang="en-US" sz="3600" b="1" dirty="0" smtClean="0"/>
              <a:t>Countable</a:t>
            </a:r>
            <a:r>
              <a:rPr lang="en-US" sz="3600" dirty="0" smtClean="0"/>
              <a:t> </a:t>
            </a:r>
            <a:r>
              <a:rPr lang="en-US" sz="3600" b="1" dirty="0" smtClean="0"/>
              <a:t>Income</a:t>
            </a:r>
            <a:r>
              <a:rPr lang="en-US" sz="3600" dirty="0" smtClean="0"/>
              <a:t>:</a:t>
            </a:r>
            <a:endParaRPr lang="en-US" sz="3600" dirty="0"/>
          </a:p>
          <a:p>
            <a:pPr algn="ctr"/>
            <a:r>
              <a:rPr lang="en-US" sz="3200" dirty="0"/>
              <a:t>Income received by the veteran and dependents from sources such as </a:t>
            </a:r>
            <a:r>
              <a:rPr lang="en-US" sz="3200" u="sng" dirty="0"/>
              <a:t>earnings, disability payments</a:t>
            </a:r>
            <a:r>
              <a:rPr lang="en-US" sz="3200" dirty="0"/>
              <a:t>, retirement payments, interests and dividends, farming, business </a:t>
            </a:r>
            <a:r>
              <a:rPr lang="en-US" sz="3200" dirty="0" smtClean="0"/>
              <a:t>enterprises</a:t>
            </a:r>
            <a:r>
              <a:rPr lang="en-US" sz="3200" dirty="0"/>
              <a:t>.</a:t>
            </a:r>
          </a:p>
          <a:p>
            <a:pPr algn="ctr"/>
            <a:endParaRPr lang="en-US" sz="3600" dirty="0" smtClean="0"/>
          </a:p>
        </p:txBody>
      </p:sp>
      <p:pic>
        <p:nvPicPr>
          <p:cNvPr id="3" name="Picture 2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00" y="290246"/>
            <a:ext cx="4092932" cy="9319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786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938" y="515154"/>
            <a:ext cx="7379594" cy="5808373"/>
          </a:xfrm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en-US" sz="900" b="1" dirty="0" smtClean="0"/>
          </a:p>
          <a:p>
            <a:r>
              <a:rPr lang="en-US" sz="4000" b="1" dirty="0" smtClean="0"/>
              <a:t>What Veterans are Looking for in Civilian Employment</a:t>
            </a:r>
          </a:p>
          <a:p>
            <a:endParaRPr lang="en-US" sz="800" dirty="0" smtClean="0"/>
          </a:p>
          <a:p>
            <a:r>
              <a:rPr lang="en-US" sz="3500" dirty="0" smtClean="0"/>
              <a:t>Money vs Mission</a:t>
            </a:r>
          </a:p>
          <a:p>
            <a:r>
              <a:rPr lang="en-US" sz="3500" dirty="0" smtClean="0"/>
              <a:t>Success of an Individual vs Team</a:t>
            </a:r>
          </a:p>
          <a:p>
            <a:r>
              <a:rPr lang="en-US" sz="3500" dirty="0" smtClean="0"/>
              <a:t>Advancement vs Flat Organization </a:t>
            </a:r>
          </a:p>
          <a:p>
            <a:endParaRPr lang="en-US" sz="3600" dirty="0" smtClean="0"/>
          </a:p>
          <a:p>
            <a:r>
              <a:rPr lang="en-US" sz="3900" b="1" dirty="0" smtClean="0"/>
              <a:t>The Best Places to Find Veterans?</a:t>
            </a:r>
          </a:p>
          <a:p>
            <a:r>
              <a:rPr lang="en-US" sz="3500" dirty="0" smtClean="0"/>
              <a:t>*Veteran Job Fairs   *Stand Downs   </a:t>
            </a:r>
          </a:p>
          <a:p>
            <a:r>
              <a:rPr lang="en-US" sz="3500" dirty="0" smtClean="0"/>
              <a:t>* Veteran </a:t>
            </a:r>
            <a:r>
              <a:rPr lang="en-US" sz="3500" dirty="0"/>
              <a:t>S</a:t>
            </a:r>
            <a:r>
              <a:rPr lang="en-US" sz="3500" dirty="0" smtClean="0"/>
              <a:t>ponsored Events</a:t>
            </a:r>
            <a:endParaRPr lang="en-US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9" y="1136459"/>
            <a:ext cx="3863529" cy="43725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3316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22" y="515155"/>
            <a:ext cx="11088601" cy="578261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How We Can Help!</a:t>
            </a:r>
          </a:p>
          <a:p>
            <a:endParaRPr lang="en-US" sz="8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Speak in terms of working as a team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Discuss the importance of careers with meaning and </a:t>
            </a:r>
          </a:p>
          <a:p>
            <a:r>
              <a:rPr lang="en-US" sz="2800" dirty="0" smtClean="0"/>
              <a:t>advancement opportunities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Use a Military Translator for career counseling and </a:t>
            </a:r>
          </a:p>
          <a:p>
            <a:r>
              <a:rPr lang="en-US" sz="2800" dirty="0" smtClean="0"/>
              <a:t>resume development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Post resumes on Indeed Military and Monster’s Military.com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Have a basic understanding of working and VA Benefits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Let the Veteran know they will be speaking with you every time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dirty="0" smtClean="0"/>
              <a:t>Ask if the Veteran has attended Transitional Classes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3" y="190818"/>
            <a:ext cx="2522920" cy="15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1" y="914400"/>
            <a:ext cx="10534917" cy="5823034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800" dirty="0" smtClean="0"/>
              <a:t>What I have learned!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Veterans Don’t Often Recognize Their Skills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Veterans Can’t Always Define Their Skills in “Civilian-ese”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Always Keep Your Word to Nurture Trust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Be the Only Contact Person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Veterans Have Great Follow-through</a:t>
            </a:r>
            <a:endParaRPr lang="en-US" sz="3200" dirty="0"/>
          </a:p>
        </p:txBody>
      </p:sp>
      <p:pic>
        <p:nvPicPr>
          <p:cNvPr id="4" name="Picture 3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4851"/>
            <a:ext cx="4092932" cy="9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9" y="334851"/>
            <a:ext cx="2394376" cy="23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917" y="1304693"/>
            <a:ext cx="10534917" cy="5340547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Contact Information:</a:t>
            </a:r>
          </a:p>
          <a:p>
            <a:endParaRPr lang="en-US" sz="900" dirty="0" smtClean="0"/>
          </a:p>
          <a:p>
            <a:r>
              <a:rPr lang="en-US" sz="3600" dirty="0" smtClean="0"/>
              <a:t>Operation: Job Ready Veterans</a:t>
            </a:r>
          </a:p>
          <a:p>
            <a:endParaRPr lang="en-US" sz="3600" dirty="0"/>
          </a:p>
          <a:p>
            <a:r>
              <a:rPr lang="en-US" sz="3600" dirty="0" smtClean="0"/>
              <a:t>Sheriene D. Knox</a:t>
            </a:r>
          </a:p>
          <a:p>
            <a:r>
              <a:rPr lang="en-US" sz="3600" dirty="0" smtClean="0">
                <a:solidFill>
                  <a:srgbClr val="C00000"/>
                </a:solidFill>
                <a:hlinkClick r:id="rId2"/>
              </a:rPr>
              <a:t>sknox@jobreadyvets.org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  <a:hlinkClick r:id="rId3"/>
              </a:rPr>
              <a:t>www.ojrv.org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 descr="Operation Job Ready Veterans horizontal logo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29" y="270041"/>
            <a:ext cx="5640946" cy="13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24" y="407839"/>
            <a:ext cx="1541382" cy="10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Beneficiary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2224"/>
            <a:ext cx="10360152" cy="50657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/>
              <a:t>	WISE</a:t>
            </a:r>
          </a:p>
          <a:p>
            <a:pPr lvl="1"/>
            <a:r>
              <a:rPr lang="en-US" sz="1800" smtClean="0"/>
              <a:t>Monthly WISE </a:t>
            </a:r>
            <a:r>
              <a:rPr lang="en-US" sz="1800" dirty="0" smtClean="0"/>
              <a:t>Webinar Flyer -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://www.choosework.net/Assets/uploads/webinars/2017/2017-02-22_WISE_Choosing_Service_Provider_Flyer.pdf</a:t>
            </a:r>
            <a:r>
              <a:rPr lang="en-US" sz="1800" dirty="0"/>
              <a:t> 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Volunteers please contact </a:t>
            </a:r>
            <a:r>
              <a:rPr lang="en-US" sz="1800" dirty="0">
                <a:hlinkClick r:id="rId4"/>
              </a:rPr>
              <a:t>webinars@choosework.net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800" dirty="0" smtClean="0"/>
              <a:t>New </a:t>
            </a:r>
            <a:r>
              <a:rPr lang="en-US" sz="1800" dirty="0"/>
              <a:t>Resources</a:t>
            </a:r>
          </a:p>
          <a:p>
            <a:pPr lvl="1"/>
            <a:r>
              <a:rPr lang="en-US" sz="1800" dirty="0" err="1" smtClean="0"/>
              <a:t>Shileta</a:t>
            </a:r>
            <a:r>
              <a:rPr lang="en-US" sz="1800" dirty="0" smtClean="0"/>
              <a:t> </a:t>
            </a:r>
            <a:r>
              <a:rPr lang="en-US" sz="1800" dirty="0"/>
              <a:t>Gorham and Lori Adler success </a:t>
            </a:r>
            <a:r>
              <a:rPr lang="en-US" sz="1800" dirty="0" smtClean="0"/>
              <a:t>stories - </a:t>
            </a:r>
            <a:r>
              <a:rPr lang="en-US" sz="1800" dirty="0">
                <a:hlinkClick r:id="rId5"/>
              </a:rPr>
              <a:t>https://www.choosework.net/success-stories/index.html </a:t>
            </a:r>
            <a:endParaRPr lang="en-US" sz="1800" dirty="0"/>
          </a:p>
          <a:p>
            <a:pPr lvl="1"/>
            <a:r>
              <a:rPr lang="en-US" sz="1800" dirty="0" smtClean="0"/>
              <a:t>Frequently Asked Questions for People Who are Blind - </a:t>
            </a:r>
            <a:r>
              <a:rPr lang="en-US" sz="1800" dirty="0">
                <a:hlinkClick r:id="rId6"/>
              </a:rPr>
              <a:t>https://www.choosework.net/Assets/uploads/files/TTW-BlindFactsheet.pdf</a:t>
            </a:r>
            <a:r>
              <a:rPr lang="en-US" sz="1800" dirty="0"/>
              <a:t> 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A Transition Guide to Postsecondary Education and Employment for Students and Youth with Disabilities - </a:t>
            </a:r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://www2.ed.gov/about/offices/list/osers/transition/products/postsecondary-transition-guide-2017.pdf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800" dirty="0" smtClean="0"/>
              <a:t>Service </a:t>
            </a:r>
            <a:r>
              <a:rPr lang="en-US" sz="1800" dirty="0"/>
              <a:t>Providers materials distribution</a:t>
            </a:r>
          </a:p>
          <a:p>
            <a:pPr lvl="1"/>
            <a:r>
              <a:rPr lang="en-US" sz="1800" dirty="0" smtClean="0"/>
              <a:t>Announcement </a:t>
            </a:r>
            <a:r>
              <a:rPr lang="en-US" sz="1800" dirty="0"/>
              <a:t>will be sent on 3/6. Keep an eye out for a GovDelivery message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7413" name="Content Placeholder 1"/>
          <p:cNvSpPr txBox="1">
            <a:spLocks/>
          </p:cNvSpPr>
          <p:nvPr/>
        </p:nvSpPr>
        <p:spPr bwMode="auto">
          <a:xfrm>
            <a:off x="83204" y="662765"/>
            <a:ext cx="12026678" cy="41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32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1E5194"/>
                </a:solidFill>
              </a:rPr>
              <a:t>Participant Dial-in: (</a:t>
            </a:r>
            <a:r>
              <a:rPr lang="en-US" altLang="en-US" sz="1800" b="1" dirty="0" smtClean="0">
                <a:solidFill>
                  <a:srgbClr val="1E5194"/>
                </a:solidFill>
              </a:rPr>
              <a:t>866) 505-1836 | </a:t>
            </a:r>
            <a:r>
              <a:rPr lang="en-US" altLang="en-US" sz="1800" dirty="0">
                <a:solidFill>
                  <a:srgbClr val="1E5194"/>
                </a:solidFill>
              </a:rPr>
              <a:t>Conference ID: </a:t>
            </a:r>
            <a:r>
              <a:rPr lang="en-US" altLang="en-US" sz="1800" dirty="0" smtClean="0">
                <a:solidFill>
                  <a:srgbClr val="1E5194"/>
                </a:solidFill>
              </a:rPr>
              <a:t>40349143</a:t>
            </a:r>
            <a:endParaRPr lang="en-US" altLang="en-US" sz="1200" dirty="0">
              <a:solidFill>
                <a:srgbClr val="1E5194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6763" y="68731"/>
            <a:ext cx="10073119" cy="62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E519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All EN Call</a:t>
            </a:r>
            <a:br>
              <a:rPr lang="en-US" altLang="en-US" sz="2400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Agenda • February 16, 2017  3:00 – 4:30 pm EST</a:t>
            </a:r>
          </a:p>
        </p:txBody>
      </p:sp>
    </p:spTree>
    <p:extLst>
      <p:ext uri="{BB962C8B-B14F-4D97-AF65-F5344CB8AC3E}">
        <p14:creationId xmlns:p14="http://schemas.microsoft.com/office/powerpoint/2010/main" val="25544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 Performance</a:t>
            </a:r>
            <a:endParaRPr lang="en-US" alt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914400" y="1736077"/>
            <a:ext cx="10360152" cy="436009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Annual Comparison: 2015 vs. 2016</a:t>
            </a:r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682625"/>
            <a:ext cx="10972800" cy="865188"/>
          </a:xfrm>
          <a:prstGeom prst="rect">
            <a:avLst/>
          </a:prstGeom>
        </p:spPr>
        <p:txBody>
          <a:bodyPr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100"/>
              </a:solidFill>
              <a:ea typeface="ＭＳ Ｐゴシック" pitchFamily="34" charset="-128"/>
              <a:cs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78390"/>
              </p:ext>
            </p:extLst>
          </p:nvPr>
        </p:nvGraphicFramePr>
        <p:xfrm>
          <a:off x="1219199" y="2227447"/>
          <a:ext cx="9619788" cy="435103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56412"/>
                <a:gridCol w="1338147"/>
                <a:gridCol w="1278673"/>
                <a:gridCol w="1353015"/>
                <a:gridCol w="1293541"/>
              </a:tblGrid>
              <a:tr h="5303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Data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31 2015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31 2016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Change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 Change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/>
                </a:tc>
              </a:tr>
              <a:tr h="842306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ENs under contract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(41 new/45 terminated)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613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609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- 4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-.06%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59273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b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eneficiaries assigned to ENs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52,728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60,260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+7,532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+14.2%</a:t>
                      </a:r>
                      <a:endParaRPr lang="en-US" sz="1600" dirty="0"/>
                    </a:p>
                  </a:txBody>
                  <a:tcPr marL="121920" marR="121920"/>
                </a:tc>
              </a:tr>
              <a:tr h="842306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beneficiaries working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generated payments for ENs)</a:t>
                      </a:r>
                    </a:p>
                    <a:p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cumulative</a:t>
                      </a:r>
                      <a:endParaRPr lang="en-US" sz="1400" b="0" i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43,554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55,652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+12,098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+27.7%</a:t>
                      </a:r>
                    </a:p>
                    <a:p>
                      <a:endParaRPr lang="en-US" sz="1600" dirty="0"/>
                    </a:p>
                  </a:txBody>
                  <a:tcPr marL="121920" marR="121920"/>
                </a:tc>
              </a:tr>
              <a:tr h="842306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beneficiaries for which cash benefits were not paid 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cumulative</a:t>
                      </a:r>
                      <a:endParaRPr lang="en-US" sz="1400" i="1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14,430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18,934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+4,504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+31.2%</a:t>
                      </a:r>
                    </a:p>
                    <a:p>
                      <a:endParaRPr lang="en-US" sz="1600" dirty="0"/>
                    </a:p>
                  </a:txBody>
                  <a:tcPr marL="121920" marR="121920"/>
                </a:tc>
              </a:tr>
              <a:tr h="56579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Payments made to ENs</a:t>
                      </a:r>
                    </a:p>
                    <a:p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calculated difference between cumulative dollars at end of 2014 and end of 2015 </a:t>
                      </a:r>
                      <a:endParaRPr lang="en-US" sz="1200" i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$61.1 million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$77.8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+16.7 million</a:t>
                      </a:r>
                      <a:endParaRPr lang="en-U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+27.4%</a:t>
                      </a:r>
                    </a:p>
                    <a:p>
                      <a:endParaRPr lang="en-US" sz="16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1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310" y="1751527"/>
            <a:ext cx="9663448" cy="472654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Veterans and Ticket to Work</a:t>
            </a:r>
          </a:p>
          <a:p>
            <a:endParaRPr lang="en-US" sz="2800" dirty="0" smtClean="0"/>
          </a:p>
          <a:p>
            <a:r>
              <a:rPr lang="en-US" sz="3200" dirty="0" smtClean="0"/>
              <a:t>Who are they?</a:t>
            </a:r>
          </a:p>
          <a:p>
            <a:r>
              <a:rPr lang="en-US" sz="3200" dirty="0" smtClean="0"/>
              <a:t>Where are they?</a:t>
            </a:r>
          </a:p>
          <a:p>
            <a:r>
              <a:rPr lang="en-US" sz="3200" dirty="0" smtClean="0"/>
              <a:t>What is Service Connected Disability?</a:t>
            </a:r>
          </a:p>
          <a:p>
            <a:r>
              <a:rPr lang="en-US" sz="3200" dirty="0" smtClean="0"/>
              <a:t>What is Non-Service Connected Pension?</a:t>
            </a:r>
          </a:p>
          <a:p>
            <a:r>
              <a:rPr lang="en-US" sz="3200" dirty="0" smtClean="0"/>
              <a:t>What are They Looking for and Best Place to Find Them?</a:t>
            </a:r>
          </a:p>
          <a:p>
            <a:r>
              <a:rPr lang="en-US" sz="3200" dirty="0" smtClean="0"/>
              <a:t>How can we help?</a:t>
            </a:r>
          </a:p>
        </p:txBody>
      </p:sp>
      <p:pic>
        <p:nvPicPr>
          <p:cNvPr id="6" name="Picture 5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4851"/>
            <a:ext cx="4092932" cy="9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" y="2158284"/>
            <a:ext cx="2281707" cy="22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630" y="1669542"/>
            <a:ext cx="9144000" cy="4597758"/>
          </a:xfrm>
        </p:spPr>
        <p:txBody>
          <a:bodyPr>
            <a:normAutofit lnSpcReduction="10000"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Getting to Know The Veteran Population</a:t>
            </a:r>
          </a:p>
          <a:p>
            <a:r>
              <a:rPr lang="en-US" sz="2000" dirty="0" smtClean="0"/>
              <a:t>(aka Statistics from VA.gov)</a:t>
            </a:r>
          </a:p>
          <a:p>
            <a:endParaRPr lang="en-US" sz="3600" dirty="0" smtClean="0"/>
          </a:p>
          <a:p>
            <a:r>
              <a:rPr lang="en-US" sz="3600" dirty="0" smtClean="0"/>
              <a:t>As of 2015 there are approximately</a:t>
            </a:r>
          </a:p>
          <a:p>
            <a:r>
              <a:rPr lang="en-US" sz="3600" dirty="0" smtClean="0"/>
              <a:t> 21,681,000 Veterans</a:t>
            </a:r>
          </a:p>
          <a:p>
            <a:endParaRPr lang="en-US" sz="3200" b="1" dirty="0" smtClean="0"/>
          </a:p>
          <a:p>
            <a:r>
              <a:rPr lang="en-US" sz="3600" dirty="0" smtClean="0"/>
              <a:t>Since 10/2001 = 1.64 Million Troops Deployed</a:t>
            </a:r>
          </a:p>
          <a:p>
            <a:endParaRPr lang="en-US" sz="3600" dirty="0" smtClean="0"/>
          </a:p>
          <a:p>
            <a:endParaRPr lang="en-US" sz="800" dirty="0" smtClean="0"/>
          </a:p>
        </p:txBody>
      </p:sp>
      <p:pic>
        <p:nvPicPr>
          <p:cNvPr id="5" name="Picture 4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4851"/>
            <a:ext cx="4092932" cy="9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4" y="489396"/>
            <a:ext cx="1991580" cy="12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825" y="1777285"/>
            <a:ext cx="9903854" cy="4391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 in Every 12 Adults is a Veteran!</a:t>
            </a:r>
          </a:p>
          <a:p>
            <a:r>
              <a:rPr lang="en-US" sz="1200" dirty="0" smtClean="0"/>
              <a:t>						(Forbes, Inc.)</a:t>
            </a:r>
          </a:p>
          <a:p>
            <a:endParaRPr lang="en-US" sz="1200" dirty="0" smtClean="0"/>
          </a:p>
          <a:p>
            <a:r>
              <a:rPr lang="en-US" sz="3600" dirty="0" smtClean="0"/>
              <a:t>Top 3 States With the Highest Number of Veterans?</a:t>
            </a:r>
          </a:p>
          <a:p>
            <a:r>
              <a:rPr lang="en-US" sz="1300" dirty="0" smtClean="0"/>
              <a:t>									(VA.gov)</a:t>
            </a:r>
          </a:p>
          <a:p>
            <a:endParaRPr lang="en-US" sz="900" dirty="0" smtClean="0"/>
          </a:p>
          <a:p>
            <a:pPr algn="l"/>
            <a:r>
              <a:rPr lang="en-US" sz="3600" dirty="0"/>
              <a:t>	</a:t>
            </a:r>
            <a:r>
              <a:rPr lang="en-US" sz="3200" dirty="0" smtClean="0"/>
              <a:t>1._____________________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2._____________________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3._____________________</a:t>
            </a:r>
          </a:p>
        </p:txBody>
      </p:sp>
      <p:pic>
        <p:nvPicPr>
          <p:cNvPr id="4" name="Picture 3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412124"/>
            <a:ext cx="4092932" cy="9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04" y="3973133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5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86" y="1546538"/>
            <a:ext cx="11573814" cy="5164428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u="sng" dirty="0" smtClean="0"/>
              <a:t>Returning Deployed Troops</a:t>
            </a:r>
          </a:p>
          <a:p>
            <a:endParaRPr lang="en-US" sz="3000" b="1" u="sng" dirty="0" smtClean="0"/>
          </a:p>
          <a:p>
            <a:r>
              <a:rPr lang="en-US" sz="3600" dirty="0" smtClean="0"/>
              <a:t>11.2 % Return with PTSD or Depression</a:t>
            </a:r>
          </a:p>
          <a:p>
            <a:r>
              <a:rPr lang="en-US" sz="2000" dirty="0" smtClean="0"/>
              <a:t>(Approximately 184,000)</a:t>
            </a:r>
          </a:p>
          <a:p>
            <a:endParaRPr lang="en-US" sz="800" dirty="0" smtClean="0"/>
          </a:p>
          <a:p>
            <a:r>
              <a:rPr lang="en-US" sz="3600" dirty="0" smtClean="0"/>
              <a:t>12.2 % Return with TBI</a:t>
            </a:r>
          </a:p>
          <a:p>
            <a:r>
              <a:rPr lang="en-US" sz="2000" dirty="0" smtClean="0"/>
              <a:t>(Approximately 200,000)</a:t>
            </a:r>
          </a:p>
          <a:p>
            <a:endParaRPr lang="en-US" sz="900" dirty="0" smtClean="0"/>
          </a:p>
          <a:p>
            <a:r>
              <a:rPr lang="en-US" sz="3600" dirty="0" smtClean="0"/>
              <a:t>7.3 % Return with PTSD or Depression AND TBI</a:t>
            </a:r>
            <a:endParaRPr lang="en-US" sz="4000" dirty="0" smtClean="0"/>
          </a:p>
          <a:p>
            <a:r>
              <a:rPr lang="en-US" sz="2000" dirty="0" smtClean="0"/>
              <a:t>(Approximately 120,000)</a:t>
            </a:r>
          </a:p>
          <a:p>
            <a:endParaRPr lang="en-US" sz="900" dirty="0" smtClean="0"/>
          </a:p>
          <a:p>
            <a:r>
              <a:rPr lang="en-US" sz="3600" dirty="0" smtClean="0"/>
              <a:t>22 Veterans take their lives every day</a:t>
            </a:r>
          </a:p>
          <a:p>
            <a:r>
              <a:rPr lang="en-US" sz="2000" dirty="0" smtClean="0"/>
              <a:t>(That is 1 every 65 mins.)</a:t>
            </a:r>
          </a:p>
        </p:txBody>
      </p:sp>
      <p:pic>
        <p:nvPicPr>
          <p:cNvPr id="4" name="Picture 3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4851"/>
            <a:ext cx="4092932" cy="9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6" y="334851"/>
            <a:ext cx="2423375" cy="24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682" y="1434251"/>
            <a:ext cx="9143998" cy="531428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Are Veterans with Invisible Wounds</a:t>
            </a:r>
          </a:p>
          <a:p>
            <a:r>
              <a:rPr lang="en-US" sz="4000" b="1" dirty="0" smtClean="0"/>
              <a:t>Most likely or Least Likely</a:t>
            </a:r>
          </a:p>
          <a:p>
            <a:r>
              <a:rPr lang="en-US" sz="4000" b="1" dirty="0" smtClean="0"/>
              <a:t>To Get the Help They Need?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4000" dirty="0"/>
          </a:p>
          <a:p>
            <a:r>
              <a:rPr lang="en-US" sz="3200" dirty="0" smtClean="0"/>
              <a:t>Why? What are they thinking?</a:t>
            </a:r>
          </a:p>
          <a:p>
            <a:r>
              <a:rPr lang="en-US" sz="3200" dirty="0" smtClean="0"/>
              <a:t>If they have PTSD should you ask what prompts it?</a:t>
            </a:r>
          </a:p>
          <a:p>
            <a:r>
              <a:rPr lang="en-US" sz="3200" dirty="0" smtClean="0"/>
              <a:t>July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Syndrome </a:t>
            </a:r>
            <a:endParaRPr lang="en-US" sz="3200" dirty="0"/>
          </a:p>
        </p:txBody>
      </p:sp>
      <p:pic>
        <p:nvPicPr>
          <p:cNvPr id="4" name="Picture 3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4851"/>
            <a:ext cx="4092932" cy="9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1" y="2228045"/>
            <a:ext cx="3232477" cy="25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15" y="1002676"/>
            <a:ext cx="10534917" cy="5003938"/>
          </a:xfrm>
        </p:spPr>
        <p:txBody>
          <a:bodyPr>
            <a:normAutofit/>
          </a:bodyPr>
          <a:lstStyle/>
          <a:p>
            <a:endParaRPr lang="en-US" sz="800" b="1" dirty="0" smtClean="0"/>
          </a:p>
          <a:p>
            <a:r>
              <a:rPr lang="en-US" sz="4300" b="1" u="sng" dirty="0" smtClean="0">
                <a:solidFill>
                  <a:srgbClr val="C00000"/>
                </a:solidFill>
              </a:rPr>
              <a:t>Service-Connected Disability</a:t>
            </a:r>
            <a:endParaRPr lang="en-US" sz="4300" b="1" u="sng" dirty="0">
              <a:solidFill>
                <a:srgbClr val="C00000"/>
              </a:solidFill>
            </a:endParaRPr>
          </a:p>
          <a:p>
            <a:r>
              <a:rPr lang="en-US" sz="3600" dirty="0"/>
              <a:t>A Veteran who has an illness or injury incurred in or aggravated by military service as determined by VA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2600" b="1" dirty="0"/>
          </a:p>
          <a:p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16199"/>
              </p:ext>
            </p:extLst>
          </p:nvPr>
        </p:nvGraphicFramePr>
        <p:xfrm>
          <a:off x="1415633" y="3169920"/>
          <a:ext cx="950667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652"/>
                <a:gridCol w="4212027"/>
              </a:tblGrid>
              <a:tr h="214007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Non-taxed dollars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 least 10%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u="sng" dirty="0" smtClean="0">
                          <a:solidFill>
                            <a:schemeClr val="tx1"/>
                          </a:solidFill>
                        </a:rPr>
                        <a:t>Earnings have no effect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0% rating is better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    than no rating</a:t>
                      </a:r>
                      <a:endParaRPr lang="en-US" sz="3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Ratings:      0 – 20%              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                      30 – 40%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                      50 – 60%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                      70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– 100%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989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989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5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56007"/>
            <a:ext cx="10534917" cy="540199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How Service Connected Disability </a:t>
            </a:r>
          </a:p>
          <a:p>
            <a:r>
              <a:rPr lang="en-US" sz="4000" b="1" dirty="0" smtClean="0"/>
              <a:t>Compares to</a:t>
            </a:r>
          </a:p>
          <a:p>
            <a:r>
              <a:rPr lang="en-US" sz="4000" b="1" dirty="0" smtClean="0"/>
              <a:t>Social Security Disability!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Different criteria to be eligible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Receiving one does not influence receiving the other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u="sng" dirty="0" smtClean="0"/>
              <a:t>Usually</a:t>
            </a:r>
            <a:r>
              <a:rPr lang="en-US" dirty="0" smtClean="0"/>
              <a:t> a Veteran with a 70% or higher Service Connected Disability</a:t>
            </a:r>
          </a:p>
          <a:p>
            <a:r>
              <a:rPr lang="en-US" dirty="0" smtClean="0"/>
              <a:t>Qualifies for SSDI but the Veteran Doesn’t Know It.</a:t>
            </a:r>
          </a:p>
          <a:p>
            <a:endParaRPr lang="en-US" dirty="0" smtClean="0"/>
          </a:p>
          <a:p>
            <a:r>
              <a:rPr lang="en-US" sz="2800" b="1" u="sng" dirty="0" smtClean="0"/>
              <a:t>So How Many Veterans are Rated with Least a </a:t>
            </a:r>
          </a:p>
          <a:p>
            <a:r>
              <a:rPr lang="en-US" sz="2800" b="1" u="sng" dirty="0" smtClean="0"/>
              <a:t>70% Service Connected Disability?</a:t>
            </a:r>
            <a:endParaRPr lang="en-US" sz="2800" b="1" u="sng" dirty="0"/>
          </a:p>
        </p:txBody>
      </p:sp>
      <p:pic>
        <p:nvPicPr>
          <p:cNvPr id="7" name="Picture 6" descr="Operation Job Ready Veterans horizontal logo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334851"/>
            <a:ext cx="4092932" cy="931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9642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TWP colors">
      <a:dk1>
        <a:srgbClr val="000100"/>
      </a:dk1>
      <a:lt1>
        <a:sysClr val="window" lastClr="FFFFFF"/>
      </a:lt1>
      <a:dk2>
        <a:srgbClr val="000100"/>
      </a:dk2>
      <a:lt2>
        <a:srgbClr val="BFCADD"/>
      </a:lt2>
      <a:accent1>
        <a:srgbClr val="6D8BA2"/>
      </a:accent1>
      <a:accent2>
        <a:srgbClr val="BA2700"/>
      </a:accent2>
      <a:accent3>
        <a:srgbClr val="7C7C7C"/>
      </a:accent3>
      <a:accent4>
        <a:srgbClr val="5892AF"/>
      </a:accent4>
      <a:accent5>
        <a:srgbClr val="B0B0B0"/>
      </a:accent5>
      <a:accent6>
        <a:srgbClr val="3C6986"/>
      </a:accent6>
      <a:hlink>
        <a:srgbClr val="0090C8"/>
      </a:hlink>
      <a:folHlink>
        <a:srgbClr val="9F1F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836</Words>
  <Application>Microsoft Office PowerPoint</Application>
  <PresentationFormat>Custom</PresentationFormat>
  <Paragraphs>222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1_Office Theme</vt:lpstr>
      <vt:lpstr>Agenda</vt:lpstr>
      <vt:lpstr>EN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Beneficiary Outreach</vt:lpstr>
    </vt:vector>
  </TitlesOfParts>
  <Company>Social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Hemmeter, Jeffrey</dc:creator>
  <cp:lastModifiedBy>Chyron J Beavers/MAXIMUS</cp:lastModifiedBy>
  <cp:revision>36</cp:revision>
  <dcterms:created xsi:type="dcterms:W3CDTF">2016-11-02T17:33:46Z</dcterms:created>
  <dcterms:modified xsi:type="dcterms:W3CDTF">2017-02-21T15:42:07Z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