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66" r:id="rId2"/>
    <p:sldId id="270" r:id="rId3"/>
    <p:sldId id="269" r:id="rId4"/>
    <p:sldId id="275" r:id="rId5"/>
    <p:sldId id="281" r:id="rId6"/>
    <p:sldId id="267" r:id="rId7"/>
    <p:sldId id="284" r:id="rId8"/>
    <p:sldId id="280" r:id="rId9"/>
    <p:sldId id="286" r:id="rId10"/>
    <p:sldId id="290" r:id="rId11"/>
    <p:sldId id="287" r:id="rId12"/>
    <p:sldId id="289" r:id="rId13"/>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3" d="100"/>
          <a:sy n="103" d="100"/>
        </p:scale>
        <p:origin x="-113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itchFamily="34" charset="0"/>
              </a:defRPr>
            </a:lvl1pPr>
          </a:lstStyle>
          <a:p>
            <a:pPr>
              <a:defRPr/>
            </a:pPr>
            <a:fld id="{C0769C7E-5DB3-41D4-B9EB-ADBBBB56538B}" type="datetimeFigureOut">
              <a:rPr lang="en-US"/>
              <a:pPr>
                <a:defRPr/>
              </a:pPr>
              <a:t>7/3/2014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D97BEDA8-7B4F-409E-8645-5FB60AD125C4}" type="slidenum">
              <a:rPr lang="en-US" altLang="en-US"/>
              <a:pPr/>
              <a:t>‹#›</a:t>
            </a:fld>
            <a:endParaRPr lang="en-US" alt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itchFamily="34" charset="0"/>
              </a:defRPr>
            </a:lvl1pPr>
          </a:lstStyle>
          <a:p>
            <a:pPr>
              <a:defRPr/>
            </a:pPr>
            <a:fld id="{43C587D7-D2CA-4DA5-9041-6285B7793D51}" type="datetimeFigureOut">
              <a:rPr lang="en-US"/>
              <a:pPr>
                <a:defRPr/>
              </a:pPr>
              <a:t>7/3/2014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8CCC1099-13C8-4641-A90C-2D70CCADACA5}" type="slidenum">
              <a:rPr lang="en-US" altLang="en-US"/>
              <a:pPr/>
              <a:t>‹#›</a:t>
            </a:fld>
            <a:endParaRPr lang="en-US" altLang="en-US" dirty="0"/>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4" descr="Ticket to Work Logo_solo[1].png"/>
          <p:cNvPicPr>
            <a:picLocks noChangeAspect="1"/>
          </p:cNvPicPr>
          <p:nvPr userDrawn="1"/>
        </p:nvPicPr>
        <p:blipFill>
          <a:blip r:embed="rId3"/>
          <a:srcRect/>
          <a:stretch>
            <a:fillRect/>
          </a:stretch>
        </p:blipFill>
        <p:spPr bwMode="auto">
          <a:xfrm>
            <a:off x="122238" y="0"/>
            <a:ext cx="1300162" cy="592138"/>
          </a:xfrm>
          <a:prstGeom prst="rect">
            <a:avLst/>
          </a:prstGeom>
          <a:noFill/>
          <a:ln w="9525">
            <a:noFill/>
            <a:miter lim="800000"/>
            <a:headEnd/>
            <a:tailEnd/>
          </a:ln>
        </p:spPr>
      </p:pic>
      <p:sp>
        <p:nvSpPr>
          <p:cNvPr id="5" name="Title 1"/>
          <p:cNvSpPr>
            <a:spLocks noGrp="1"/>
          </p:cNvSpPr>
          <p:nvPr>
            <p:ph type="ctrTitle"/>
          </p:nvPr>
        </p:nvSpPr>
        <p:spPr>
          <a:xfrm>
            <a:off x="336408" y="1955308"/>
            <a:ext cx="8384979" cy="1127128"/>
          </a:xfrm>
        </p:spPr>
        <p:txBody>
          <a:bodyPr/>
          <a:lstStyle>
            <a:lvl1pPr>
              <a:defRPr sz="2800" cap="none"/>
            </a:lvl1pPr>
          </a:lstStyle>
          <a:p>
            <a:r>
              <a:rPr lang="en-US" dirty="0" smtClean="0"/>
              <a:t>Click to edit Master title style</a:t>
            </a:r>
            <a:endParaRPr lang="en-US" dirty="0"/>
          </a:p>
        </p:txBody>
      </p:sp>
      <p:sp>
        <p:nvSpPr>
          <p:cNvPr id="6" name="Subtitle 2"/>
          <p:cNvSpPr>
            <a:spLocks noGrp="1"/>
          </p:cNvSpPr>
          <p:nvPr>
            <p:ph type="subTitle" idx="1"/>
          </p:nvPr>
        </p:nvSpPr>
        <p:spPr>
          <a:xfrm>
            <a:off x="614791" y="3227963"/>
            <a:ext cx="7895206" cy="1585378"/>
          </a:xfrm>
        </p:spPr>
        <p:txBody>
          <a:bodyPr/>
          <a:lstStyle>
            <a:lvl1pPr marL="0" indent="0" algn="ctr">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p:txBody>
          <a:bodyPr/>
          <a:lstStyle>
            <a:lvl1pPr>
              <a:defRPr/>
            </a:lvl1pPr>
          </a:lstStyle>
          <a:p>
            <a:fld id="{9471C74F-9D2B-4B93-94E2-6B0280F9D5E8}" type="slidenum">
              <a:rPr lang="en-US" altLang="en-US"/>
              <a:pPr/>
              <a:t>‹#›</a:t>
            </a:fld>
            <a:endParaRPr lang="en-US"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457200" y="682193"/>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957678"/>
            <a:ext cx="8229600" cy="4114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p:txBody>
          <a:bodyPr/>
          <a:lstStyle>
            <a:lvl1pPr>
              <a:defRPr/>
            </a:lvl1pPr>
          </a:lstStyle>
          <a:p>
            <a:fld id="{8822A19E-DB6D-423E-A0B3-BD4CEE3D67A1}" type="slidenum">
              <a:rPr lang="en-US" altLang="en-US"/>
              <a:pPr/>
              <a:t>‹#›</a:t>
            </a:fld>
            <a:endParaRPr lang="en-US"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457200" y="506261"/>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3182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3182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0"/>
          </p:nvPr>
        </p:nvSpPr>
        <p:spPr/>
        <p:txBody>
          <a:bodyPr/>
          <a:lstStyle>
            <a:lvl1pPr>
              <a:defRPr/>
            </a:lvl1pPr>
          </a:lstStyle>
          <a:p>
            <a:fld id="{7CE341F3-ED27-4B4A-A0D4-BCD3322E582A}" type="slidenum">
              <a:rPr lang="en-US" altLang="en-US"/>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457200" y="59411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70567"/>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649998"/>
            <a:ext cx="4040188" cy="35920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870567"/>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649998"/>
            <a:ext cx="4041775" cy="35920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Slide Number Placeholder 5"/>
          <p:cNvSpPr>
            <a:spLocks noGrp="1"/>
          </p:cNvSpPr>
          <p:nvPr>
            <p:ph type="sldNum" sz="quarter" idx="10"/>
          </p:nvPr>
        </p:nvSpPr>
        <p:spPr/>
        <p:txBody>
          <a:bodyPr/>
          <a:lstStyle>
            <a:lvl1pPr>
              <a:defRPr/>
            </a:lvl1pPr>
          </a:lstStyle>
          <a:p>
            <a:fld id="{5370C6F0-F4C7-4246-8080-4093C522E464}" type="slidenum">
              <a:rPr lang="en-US" altLang="en-US"/>
              <a:pPr/>
              <a:t>‹#›</a:t>
            </a:fld>
            <a:endParaRPr lang="en-US"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457200" y="592691"/>
            <a:ext cx="8229600" cy="1143000"/>
          </a:xfrm>
        </p:spPr>
        <p:txBody>
          <a:bodyPr/>
          <a:lstStyle/>
          <a:p>
            <a:r>
              <a:rPr lang="en-US" smtClean="0"/>
              <a:t>Click to edit Master title style</a:t>
            </a:r>
            <a:endParaRPr lang="en-US"/>
          </a:p>
        </p:txBody>
      </p:sp>
      <p:sp>
        <p:nvSpPr>
          <p:cNvPr id="4" name="Slide Number Placeholder 5"/>
          <p:cNvSpPr>
            <a:spLocks noGrp="1"/>
          </p:cNvSpPr>
          <p:nvPr>
            <p:ph type="sldNum" sz="quarter" idx="10"/>
          </p:nvPr>
        </p:nvSpPr>
        <p:spPr/>
        <p:txBody>
          <a:bodyPr/>
          <a:lstStyle>
            <a:lvl1pPr>
              <a:defRPr/>
            </a:lvl1pPr>
          </a:lstStyle>
          <a:p>
            <a:fld id="{39597711-16CE-4643-8CAA-1987E0EB5B89}" type="slidenum">
              <a:rPr lang="en-US" altLang="en-US"/>
              <a:pPr/>
              <a:t>‹#›</a:t>
            </a:fld>
            <a:endParaRPr lang="en-US"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3" name="Slide Number Placeholder 5"/>
          <p:cNvSpPr>
            <a:spLocks noGrp="1"/>
          </p:cNvSpPr>
          <p:nvPr>
            <p:ph type="sldNum" sz="quarter" idx="10"/>
          </p:nvPr>
        </p:nvSpPr>
        <p:spPr/>
        <p:txBody>
          <a:bodyPr/>
          <a:lstStyle>
            <a:lvl1pPr>
              <a:defRPr/>
            </a:lvl1pPr>
          </a:lstStyle>
          <a:p>
            <a:fld id="{5635D6D8-36B1-46A1-8F4F-B29251A2C2BB}" type="slidenum">
              <a:rPr lang="en-US" altLang="en-US"/>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Slide Number Placeholder 5"/>
          <p:cNvSpPr>
            <a:spLocks noGrp="1"/>
          </p:cNvSpPr>
          <p:nvPr>
            <p:ph type="sldNum" sz="quarter" idx="10"/>
          </p:nvPr>
        </p:nvSpPr>
        <p:spPr/>
        <p:txBody>
          <a:bodyPr/>
          <a:lstStyle>
            <a:lvl1pPr>
              <a:defRPr/>
            </a:lvl1pPr>
          </a:lstStyle>
          <a:p>
            <a:fld id="{28CB3282-5AE2-485E-A92E-9757A5685DD8}" type="slidenum">
              <a:rPr lang="en-US" altLang="en-US"/>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Slide Number Placeholder 5"/>
          <p:cNvSpPr>
            <a:spLocks noGrp="1"/>
          </p:cNvSpPr>
          <p:nvPr>
            <p:ph type="sldNum" sz="quarter" idx="10"/>
          </p:nvPr>
        </p:nvSpPr>
        <p:spPr/>
        <p:txBody>
          <a:bodyPr/>
          <a:lstStyle>
            <a:lvl1pPr>
              <a:defRPr/>
            </a:lvl1pPr>
          </a:lstStyle>
          <a:p>
            <a:fld id="{C06C89CD-458B-448A-B046-5336458E3203}" type="slidenum">
              <a:rPr lang="en-US" altLang="en-US"/>
              <a:pPr/>
              <a:t>‹#›</a:t>
            </a:fld>
            <a:endParaRPr lang="en-US"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4" descr="Ticket to Work Logo_solo[1].png"/>
          <p:cNvPicPr>
            <a:picLocks noChangeAspect="1"/>
          </p:cNvPicPr>
          <p:nvPr userDrawn="1"/>
        </p:nvPicPr>
        <p:blipFill>
          <a:blip r:embed="rId2"/>
          <a:srcRect/>
          <a:stretch>
            <a:fillRect/>
          </a:stretch>
        </p:blipFill>
        <p:spPr bwMode="auto">
          <a:xfrm>
            <a:off x="122238" y="0"/>
            <a:ext cx="1300162" cy="592138"/>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p:txBody>
          <a:bodyPr/>
          <a:lstStyle>
            <a:lvl1pPr>
              <a:defRPr/>
            </a:lvl1pPr>
          </a:lstStyle>
          <a:p>
            <a:fld id="{2DEE9F6A-A694-4D45-8D60-409947C64841}" type="slidenum">
              <a:rPr lang="en-US" altLang="en-US"/>
              <a:pPr/>
              <a:t>‹#›</a:t>
            </a:fld>
            <a:endParaRPr lang="en-US"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chemeClr val="tx2"/>
                </a:solidFill>
                <a:latin typeface="Arial Narrow" pitchFamily="34" charset="0"/>
              </a:defRPr>
            </a:lvl1pPr>
          </a:lstStyle>
          <a:p>
            <a:fld id="{3263009D-B723-414B-B6B2-046A6954EBE8}" type="slidenum">
              <a:rPr lang="en-US" altLang="en-US"/>
              <a:pPr/>
              <a:t>‹#›</a:t>
            </a:fld>
            <a:endParaRPr lang="en-US" altLang="en-US" dirty="0"/>
          </a:p>
        </p:txBody>
      </p:sp>
    </p:spTree>
  </p:cSld>
  <p:clrMap bg1="lt1" tx1="dk1" bg2="lt2" tx2="dk2" accent1="accent1" accent2="accent2" accent3="accent3" accent4="accent4" accent5="accent5" accent6="accent6" hlink="hlink" folHlink="folHlink"/>
  <p:sldLayoutIdLst>
    <p:sldLayoutId id="2147484378" r:id="rId1"/>
    <p:sldLayoutId id="2147484379" r:id="rId2"/>
    <p:sldLayoutId id="2147484380" r:id="rId3"/>
    <p:sldLayoutId id="2147484381" r:id="rId4"/>
    <p:sldLayoutId id="2147484382" r:id="rId5"/>
    <p:sldLayoutId id="2147484383" r:id="rId6"/>
    <p:sldLayoutId id="2147484384" r:id="rId7"/>
    <p:sldLayoutId id="2147484385" r:id="rId8"/>
    <p:sldLayoutId id="2147484386" r:id="rId9"/>
    <p:sldLayoutId id="2147484387" r:id="rId10"/>
  </p:sldLayoutIdLst>
  <p:hf hdr="0" ftr="0" dt="0"/>
  <p:txStyles>
    <p:titleStyle>
      <a:lvl1pPr algn="ctr" defTabSz="457200" rtl="0" eaLnBrk="0" fontAlgn="base" hangingPunct="0">
        <a:spcBef>
          <a:spcPct val="0"/>
        </a:spcBef>
        <a:spcAft>
          <a:spcPct val="0"/>
        </a:spcAft>
        <a:defRPr sz="28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2800">
          <a:solidFill>
            <a:schemeClr val="tx1"/>
          </a:solidFill>
          <a:latin typeface="Arial" charset="0"/>
          <a:ea typeface="ＭＳ Ｐゴシック" charset="0"/>
          <a:cs typeface="ＭＳ Ｐゴシック" charset="0"/>
        </a:defRPr>
      </a:lvl2pPr>
      <a:lvl3pPr algn="ctr" defTabSz="457200" rtl="0" eaLnBrk="0" fontAlgn="base" hangingPunct="0">
        <a:spcBef>
          <a:spcPct val="0"/>
        </a:spcBef>
        <a:spcAft>
          <a:spcPct val="0"/>
        </a:spcAft>
        <a:defRPr sz="2800">
          <a:solidFill>
            <a:schemeClr val="tx1"/>
          </a:solidFill>
          <a:latin typeface="Arial" charset="0"/>
          <a:ea typeface="ＭＳ Ｐゴシック" charset="0"/>
          <a:cs typeface="ＭＳ Ｐゴシック" charset="0"/>
        </a:defRPr>
      </a:lvl3pPr>
      <a:lvl4pPr algn="ctr" defTabSz="457200" rtl="0" eaLnBrk="0" fontAlgn="base" hangingPunct="0">
        <a:spcBef>
          <a:spcPct val="0"/>
        </a:spcBef>
        <a:spcAft>
          <a:spcPct val="0"/>
        </a:spcAft>
        <a:defRPr sz="2800">
          <a:solidFill>
            <a:schemeClr val="tx1"/>
          </a:solidFill>
          <a:latin typeface="Arial" charset="0"/>
          <a:ea typeface="ＭＳ Ｐゴシック" charset="0"/>
          <a:cs typeface="ＭＳ Ｐゴシック" charset="0"/>
        </a:defRPr>
      </a:lvl4pPr>
      <a:lvl5pPr algn="ctr" defTabSz="457200" rtl="0" eaLnBrk="0" fontAlgn="base" hangingPunct="0">
        <a:spcBef>
          <a:spcPct val="0"/>
        </a:spcBef>
        <a:spcAft>
          <a:spcPct val="0"/>
        </a:spcAft>
        <a:defRPr sz="2800">
          <a:solidFill>
            <a:schemeClr val="tx1"/>
          </a:solidFill>
          <a:latin typeface="Arial" charset="0"/>
          <a:ea typeface="ＭＳ Ｐゴシック" charset="0"/>
          <a:cs typeface="ＭＳ Ｐゴシック" charset="0"/>
        </a:defRPr>
      </a:lvl5pPr>
      <a:lvl6pPr marL="457200" algn="ctr" defTabSz="457200" rtl="0" fontAlgn="base">
        <a:spcBef>
          <a:spcPct val="0"/>
        </a:spcBef>
        <a:spcAft>
          <a:spcPct val="0"/>
        </a:spcAft>
        <a:defRPr sz="3600" b="1">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3600" b="1">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3600" b="1">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3600" b="1">
          <a:solidFill>
            <a:schemeClr val="tx1"/>
          </a:solidFill>
          <a:latin typeface="Arial"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Clr>
          <a:srgbClr val="3C6986"/>
        </a:buClr>
        <a:buFont typeface="Arial" charset="0"/>
        <a:buChar char="•"/>
        <a:defRPr sz="24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Clr>
          <a:srgbClr val="3C6986"/>
        </a:buClr>
        <a:buFont typeface="Arial" charset="0"/>
        <a:buChar char="•"/>
        <a:defRPr sz="20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Clr>
          <a:srgbClr val="3C6986"/>
        </a:buClr>
        <a:buFont typeface="Arial" charset="0"/>
        <a:buChar char="•"/>
        <a:defRPr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Clr>
          <a:srgbClr val="3C6986"/>
        </a:buClr>
        <a:buFont typeface="Arial" charset="0"/>
        <a:buChar char="•"/>
        <a:defRPr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Clr>
          <a:srgbClr val="3C6986"/>
        </a:buClr>
        <a:buFont typeface="Arial" charset="0"/>
        <a:buChar char="•"/>
        <a:defRPr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yourtickettowork.com/web/ttw/503-community-of-practice" TargetMode="External"/><Relationship Id="rId2" Type="http://schemas.openxmlformats.org/officeDocument/2006/relationships/hyperlink" Target="http://www.yourtickettowork.co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ann.austin@laradon.org" TargetMode="External"/><Relationship Id="rId2" Type="http://schemas.openxmlformats.org/officeDocument/2006/relationships/hyperlink" Target="mailto:pam@allianceprofessionalservices.com" TargetMode="External"/><Relationship Id="rId1" Type="http://schemas.openxmlformats.org/officeDocument/2006/relationships/slideLayout" Target="../slideLayouts/slideLayout2.xml"/><Relationship Id="rId4" Type="http://schemas.openxmlformats.org/officeDocument/2006/relationships/hyperlink" Target="mailto:BRodriguez@employreward.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yourtickettowork.com/web/ttw/503-community-of-practice" TargetMode="External"/><Relationship Id="rId2" Type="http://schemas.openxmlformats.org/officeDocument/2006/relationships/hyperlink" Target="http://www.yourtickettowork.com/" TargetMode="External"/><Relationship Id="rId1" Type="http://schemas.openxmlformats.org/officeDocument/2006/relationships/slideLayout" Target="../slideLayouts/slideLayout2.xml"/><Relationship Id="rId4" Type="http://schemas.openxmlformats.org/officeDocument/2006/relationships/hyperlink" Target="http://www.dol.gov/ofccp/regs/compliance/section503.ht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dol.gov/ofccp/regs/compliance/section503.htm" TargetMode="External"/><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kingree@eri-wi.org" TargetMode="External"/><Relationship Id="rId2" Type="http://schemas.openxmlformats.org/officeDocument/2006/relationships/hyperlink" Target="mailto:SusanW@abil.org" TargetMode="External"/><Relationship Id="rId1" Type="http://schemas.openxmlformats.org/officeDocument/2006/relationships/slideLayout" Target="../slideLayouts/slideLayout2.xml"/><Relationship Id="rId4" Type="http://schemas.openxmlformats.org/officeDocument/2006/relationships/hyperlink" Target="mailto:jsanderson@gsil.or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336550" y="2071688"/>
            <a:ext cx="8385175" cy="1127125"/>
          </a:xfrm>
        </p:spPr>
        <p:txBody>
          <a:bodyPr/>
          <a:lstStyle/>
          <a:p>
            <a:r>
              <a:rPr lang="en-US" altLang="en-US" sz="3200" b="1" dirty="0" smtClean="0">
                <a:ea typeface="ＭＳ Ｐゴシック" pitchFamily="34" charset="-128"/>
              </a:rPr>
              <a:t>Section 503 Community of Practice</a:t>
            </a:r>
          </a:p>
        </p:txBody>
      </p:sp>
      <p:sp>
        <p:nvSpPr>
          <p:cNvPr id="14339" name="Subtitle 2"/>
          <p:cNvSpPr>
            <a:spLocks noGrp="1"/>
          </p:cNvSpPr>
          <p:nvPr>
            <p:ph type="subTitle" idx="1"/>
          </p:nvPr>
        </p:nvSpPr>
        <p:spPr>
          <a:xfrm>
            <a:off x="1117600" y="3035300"/>
            <a:ext cx="7273925" cy="1849438"/>
          </a:xfrm>
        </p:spPr>
        <p:txBody>
          <a:bodyPr/>
          <a:lstStyle/>
          <a:p>
            <a:r>
              <a:rPr lang="en-US" altLang="en-US" b="1" i="1" dirty="0" smtClean="0">
                <a:ea typeface="ＭＳ Ｐゴシック" pitchFamily="34" charset="-128"/>
              </a:rPr>
              <a:t>Disability Disclosure and Self-Identification Part II</a:t>
            </a:r>
            <a:br>
              <a:rPr lang="en-US" altLang="en-US" b="1" i="1" dirty="0" smtClean="0">
                <a:ea typeface="ＭＳ Ｐゴシック" pitchFamily="34" charset="-128"/>
              </a:rPr>
            </a:br>
            <a:r>
              <a:rPr lang="en-US" altLang="en-US" b="1" i="1" dirty="0" smtClean="0">
                <a:ea typeface="ＭＳ Ｐゴシック" pitchFamily="34" charset="-128"/>
              </a:rPr>
              <a:t> and</a:t>
            </a:r>
          </a:p>
          <a:p>
            <a:r>
              <a:rPr lang="en-US" altLang="en-US" b="1" i="1" dirty="0" smtClean="0">
                <a:ea typeface="ＭＳ Ｐゴシック" pitchFamily="34" charset="-128"/>
              </a:rPr>
              <a:t>EN Capacity Building Part II</a:t>
            </a:r>
            <a:endParaRPr lang="en-US" altLang="en-US" dirty="0" smtClean="0">
              <a:ea typeface="ＭＳ Ｐゴシック" pitchFamily="34" charset="-128"/>
            </a:endParaRPr>
          </a:p>
          <a:p>
            <a:endParaRPr lang="en-US" altLang="en-US" dirty="0" smtClean="0">
              <a:ea typeface="ＭＳ Ｐゴシック" pitchFamily="34" charset="-128"/>
            </a:endParaRPr>
          </a:p>
          <a:p>
            <a:r>
              <a:rPr lang="en-US" altLang="en-US" dirty="0" smtClean="0">
                <a:ea typeface="ＭＳ Ｐゴシック" pitchFamily="34" charset="-128"/>
              </a:rPr>
              <a:t>July 9, 2014</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a:xfrm>
            <a:off x="457200" y="555625"/>
            <a:ext cx="8229600" cy="765175"/>
          </a:xfrm>
        </p:spPr>
        <p:txBody>
          <a:bodyPr/>
          <a:lstStyle/>
          <a:p>
            <a:pPr eaLnBrk="1" hangingPunct="1"/>
            <a:r>
              <a:rPr lang="en-US" altLang="en-US" b="1" dirty="0" smtClean="0">
                <a:ea typeface="ＭＳ Ｐゴシック" pitchFamily="34" charset="-128"/>
              </a:rPr>
              <a:t>Part I EN Capacity Building and Sharing</a:t>
            </a:r>
          </a:p>
        </p:txBody>
      </p:sp>
      <p:sp>
        <p:nvSpPr>
          <p:cNvPr id="23555" name="Content Placeholder 1"/>
          <p:cNvSpPr>
            <a:spLocks noGrp="1"/>
          </p:cNvSpPr>
          <p:nvPr>
            <p:ph idx="1"/>
          </p:nvPr>
        </p:nvSpPr>
        <p:spPr>
          <a:xfrm>
            <a:off x="457200" y="1508125"/>
            <a:ext cx="8229600" cy="5121275"/>
          </a:xfrm>
        </p:spPr>
        <p:txBody>
          <a:bodyPr/>
          <a:lstStyle/>
          <a:p>
            <a:pPr eaLnBrk="1" hangingPunct="1"/>
            <a:endParaRPr lang="en-US" altLang="en-US" sz="2000" dirty="0" smtClean="0">
              <a:ea typeface="ＭＳ Ｐゴシック" pitchFamily="34" charset="-128"/>
            </a:endParaRPr>
          </a:p>
          <a:p>
            <a:pPr eaLnBrk="1" hangingPunct="1"/>
            <a:r>
              <a:rPr lang="en-US" altLang="en-US" sz="2000" dirty="0" smtClean="0">
                <a:ea typeface="ＭＳ Ｐゴシック" pitchFamily="34" charset="-128"/>
              </a:rPr>
              <a:t>To view the Part 1 Community of Practice webinar on Section 503 EN Capacity Building and Sharing, visit the “Information Center” on the Your Ticket to Work website (</a:t>
            </a:r>
            <a:r>
              <a:rPr lang="en-US" altLang="en-US" sz="2000" dirty="0" smtClean="0">
                <a:ea typeface="ＭＳ Ｐゴシック" pitchFamily="34" charset="-128"/>
                <a:hlinkClick r:id="rId2"/>
              </a:rPr>
              <a:t>www.yourtickettowork.com</a:t>
            </a:r>
            <a:r>
              <a:rPr lang="en-US" altLang="en-US" sz="2000" dirty="0" smtClean="0">
                <a:ea typeface="ＭＳ Ｐゴシック" pitchFamily="34" charset="-128"/>
              </a:rPr>
              <a:t>) in the left navigation. Click on “Events Archive” and then on “503 Community of Practice” and look for the May 7</a:t>
            </a:r>
            <a:r>
              <a:rPr lang="en-US" altLang="en-US" sz="2000" baseline="30000" dirty="0" smtClean="0">
                <a:ea typeface="ＭＳ Ｐゴシック" pitchFamily="34" charset="-128"/>
              </a:rPr>
              <a:t>th</a:t>
            </a:r>
            <a:r>
              <a:rPr lang="en-US" altLang="en-US" sz="2000" dirty="0" smtClean="0">
                <a:ea typeface="ＭＳ Ｐゴシック" pitchFamily="34" charset="-128"/>
              </a:rPr>
              <a:t> Community of Practice on “Capacity Building and Sharing”; or go to: </a:t>
            </a:r>
            <a:r>
              <a:rPr lang="en-US" altLang="en-US" sz="2000" dirty="0" smtClean="0">
                <a:ea typeface="ＭＳ Ｐゴシック" pitchFamily="34" charset="-128"/>
                <a:hlinkClick r:id="rId3"/>
              </a:rPr>
              <a:t>https://yourtickettowork.com/web/ttw/503-community-of-practice</a:t>
            </a:r>
            <a:endParaRPr lang="en-US" altLang="en-US" sz="2000" dirty="0" smtClean="0">
              <a:ea typeface="ＭＳ Ｐゴシック" pitchFamily="34" charset="-128"/>
            </a:endParaRPr>
          </a:p>
          <a:p>
            <a:pPr eaLnBrk="1" hangingPunct="1"/>
            <a:endParaRPr lang="en-US" altLang="en-US" sz="2000" dirty="0" smtClean="0">
              <a:ea typeface="ＭＳ Ｐゴシック" pitchFamily="34" charset="-128"/>
            </a:endParaRPr>
          </a:p>
          <a:p>
            <a:pPr eaLnBrk="1" hangingPunct="1"/>
            <a:endParaRPr lang="en-US" altLang="en-US" sz="2000" dirty="0" smtClean="0">
              <a:ea typeface="ＭＳ Ｐゴシック" pitchFamily="34" charset="-128"/>
            </a:endParaRPr>
          </a:p>
          <a:p>
            <a:pPr eaLnBrk="1" hangingPunct="1"/>
            <a:endParaRPr lang="en-US" altLang="en-US" sz="2000" dirty="0" smtClean="0">
              <a:ea typeface="ＭＳ Ｐゴシック" pitchFamily="34" charset="-128"/>
            </a:endParaRPr>
          </a:p>
        </p:txBody>
      </p:sp>
      <p:sp>
        <p:nvSpPr>
          <p:cNvPr id="23556" name="Slide Number Placeholder 3"/>
          <p:cNvSpPr>
            <a:spLocks noGrp="1"/>
          </p:cNvSpPr>
          <p:nvPr>
            <p:ph type="sldNum" sz="quarter" idx="10"/>
          </p:nvPr>
        </p:nvSpPr>
        <p:spPr bwMode="auto">
          <a:noFill/>
          <a:ln>
            <a:miter lim="800000"/>
            <a:headEnd/>
            <a:tailEnd/>
          </a:ln>
        </p:spPr>
        <p:txBody>
          <a:bodyPr/>
          <a:lstStyle/>
          <a:p>
            <a:fld id="{7D32F980-647D-4EC6-99E5-A6838E23E03A}" type="slidenum">
              <a:rPr lang="en-US" altLang="en-US">
                <a:solidFill>
                  <a:srgbClr val="000100"/>
                </a:solidFill>
              </a:rPr>
              <a:pPr/>
              <a:t>10</a:t>
            </a:fld>
            <a:endParaRPr lang="en-US" altLang="en-US" dirty="0">
              <a:solidFill>
                <a:srgbClr val="0001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334963"/>
            <a:ext cx="8229600" cy="1143000"/>
          </a:xfrm>
        </p:spPr>
        <p:txBody>
          <a:bodyPr/>
          <a:lstStyle/>
          <a:p>
            <a:r>
              <a:rPr lang="en-US" altLang="en-US" b="1" i="1" dirty="0" smtClean="0">
                <a:solidFill>
                  <a:srgbClr val="000100"/>
                </a:solidFill>
                <a:ea typeface="ＭＳ Ｐゴシック" pitchFamily="34" charset="-128"/>
              </a:rPr>
              <a:t>EN Capacity Building Part II</a:t>
            </a:r>
            <a:r>
              <a:rPr lang="en-US" altLang="en-US" sz="2000" dirty="0" smtClean="0">
                <a:solidFill>
                  <a:srgbClr val="000100"/>
                </a:solidFill>
                <a:ea typeface="ＭＳ Ｐゴシック" pitchFamily="34" charset="-128"/>
              </a:rPr>
              <a:t/>
            </a:r>
            <a:br>
              <a:rPr lang="en-US" altLang="en-US" sz="2000" dirty="0" smtClean="0">
                <a:solidFill>
                  <a:srgbClr val="000100"/>
                </a:solidFill>
                <a:ea typeface="ＭＳ Ｐゴシック" pitchFamily="34" charset="-128"/>
              </a:rPr>
            </a:br>
            <a:endParaRPr lang="en-US" altLang="en-US" dirty="0" smtClean="0">
              <a:ea typeface="ＭＳ Ｐゴシック" pitchFamily="34" charset="-128"/>
            </a:endParaRPr>
          </a:p>
        </p:txBody>
      </p:sp>
      <p:sp>
        <p:nvSpPr>
          <p:cNvPr id="16387" name="Content Placeholder 2"/>
          <p:cNvSpPr>
            <a:spLocks noGrp="1"/>
          </p:cNvSpPr>
          <p:nvPr>
            <p:ph idx="1"/>
          </p:nvPr>
        </p:nvSpPr>
        <p:spPr>
          <a:xfrm>
            <a:off x="457200" y="1643063"/>
            <a:ext cx="8229600" cy="4429125"/>
          </a:xfrm>
        </p:spPr>
        <p:txBody>
          <a:bodyPr/>
          <a:lstStyle/>
          <a:p>
            <a:pPr>
              <a:buFont typeface="Arial" panose="020B0604020202020204" pitchFamily="34" charset="0"/>
              <a:buChar char="•"/>
              <a:defRPr/>
            </a:pPr>
            <a:r>
              <a:rPr lang="en-US" altLang="en-US" dirty="0" smtClean="0">
                <a:ea typeface="ＭＳ Ｐゴシック" panose="020B0600070205080204" pitchFamily="34" charset="-128"/>
              </a:rPr>
              <a:t>How are ENs preparing their Ticket customers to find employment in the Federal contractor job market?</a:t>
            </a:r>
          </a:p>
          <a:p>
            <a:pPr>
              <a:buFont typeface="Arial" panose="020B0604020202020204" pitchFamily="34" charset="0"/>
              <a:buChar char="•"/>
              <a:defRPr/>
            </a:pPr>
            <a:endParaRPr lang="en-US" altLang="en-US" dirty="0">
              <a:ea typeface="ＭＳ Ｐゴシック" panose="020B0600070205080204" pitchFamily="34" charset="-128"/>
            </a:endParaRPr>
          </a:p>
          <a:p>
            <a:pPr>
              <a:buFont typeface="Arial" panose="020B0604020202020204" pitchFamily="34" charset="0"/>
              <a:buChar char="•"/>
              <a:defRPr/>
            </a:pPr>
            <a:r>
              <a:rPr lang="en-US" altLang="en-US" dirty="0" smtClean="0">
                <a:ea typeface="ＭＳ Ｐゴシック" panose="020B0600070205080204" pitchFamily="34" charset="-128"/>
              </a:rPr>
              <a:t>What web-based job posting boards and resume uploading sites are ENs finding helpful?</a:t>
            </a:r>
          </a:p>
          <a:p>
            <a:pPr marL="0" indent="0">
              <a:buFont typeface="Arial" panose="020B0604020202020204" pitchFamily="34" charset="0"/>
              <a:buNone/>
              <a:defRPr/>
            </a:pPr>
            <a:r>
              <a:rPr lang="en-US" altLang="en-US" dirty="0" smtClean="0">
                <a:ea typeface="ＭＳ Ｐゴシック" panose="020B0600070205080204" pitchFamily="34" charset="-128"/>
              </a:rPr>
              <a:t>    </a:t>
            </a:r>
          </a:p>
          <a:p>
            <a:pPr>
              <a:buFont typeface="Arial" panose="020B0604020202020204" pitchFamily="34" charset="0"/>
              <a:buChar char="•"/>
              <a:defRPr/>
            </a:pPr>
            <a:r>
              <a:rPr lang="en-US" altLang="en-US" dirty="0" smtClean="0">
                <a:ea typeface="ＭＳ Ｐゴシック" panose="020B0600070205080204" pitchFamily="34" charset="-128"/>
              </a:rPr>
              <a:t>What strategies are ENs using </a:t>
            </a:r>
            <a:r>
              <a:rPr lang="en-US" dirty="0" smtClean="0"/>
              <a:t>for </a:t>
            </a:r>
            <a:r>
              <a:rPr lang="en-US" dirty="0"/>
              <a:t>locating and/or sharing </a:t>
            </a:r>
            <a:r>
              <a:rPr lang="en-US" dirty="0" smtClean="0"/>
              <a:t>qualified Ticket customers that </a:t>
            </a:r>
            <a:r>
              <a:rPr lang="en-US" dirty="0"/>
              <a:t>can fill job </a:t>
            </a:r>
            <a:r>
              <a:rPr lang="en-US" dirty="0" smtClean="0"/>
              <a:t>openings with Federal contractors and subcontractors?</a:t>
            </a:r>
            <a:endParaRPr lang="en-US" altLang="en-US" dirty="0" smtClean="0">
              <a:ea typeface="ＭＳ Ｐゴシック" panose="020B0600070205080204" pitchFamily="34" charset="-128"/>
            </a:endParaRPr>
          </a:p>
        </p:txBody>
      </p:sp>
      <p:sp>
        <p:nvSpPr>
          <p:cNvPr id="24580" name="Slide Number Placeholder 3"/>
          <p:cNvSpPr>
            <a:spLocks noGrp="1"/>
          </p:cNvSpPr>
          <p:nvPr>
            <p:ph type="sldNum" sz="quarter" idx="10"/>
          </p:nvPr>
        </p:nvSpPr>
        <p:spPr bwMode="auto">
          <a:noFill/>
          <a:ln>
            <a:miter lim="800000"/>
            <a:headEnd/>
            <a:tailEnd/>
          </a:ln>
        </p:spPr>
        <p:txBody>
          <a:bodyPr/>
          <a:lstStyle/>
          <a:p>
            <a:fld id="{5E65AE87-2C8F-49A2-96F5-DB083B597862}" type="slidenum">
              <a:rPr lang="en-US" altLang="en-US">
                <a:solidFill>
                  <a:srgbClr val="000100"/>
                </a:solidFill>
              </a:rPr>
              <a:pPr/>
              <a:t>11</a:t>
            </a:fld>
            <a:endParaRPr lang="en-US" altLang="en-US" dirty="0">
              <a:solidFill>
                <a:srgbClr val="0001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57200" y="323850"/>
            <a:ext cx="8229600" cy="1143000"/>
          </a:xfrm>
        </p:spPr>
        <p:txBody>
          <a:bodyPr/>
          <a:lstStyle/>
          <a:p>
            <a:r>
              <a:rPr lang="en-US" altLang="en-US" b="1" dirty="0" smtClean="0">
                <a:ea typeface="ＭＳ Ｐゴシック" pitchFamily="34" charset="-128"/>
              </a:rPr>
              <a:t>Follow Up with the Conversation Leads</a:t>
            </a:r>
          </a:p>
        </p:txBody>
      </p:sp>
      <p:sp>
        <p:nvSpPr>
          <p:cNvPr id="25603" name="Content Placeholder 2"/>
          <p:cNvSpPr>
            <a:spLocks noGrp="1"/>
          </p:cNvSpPr>
          <p:nvPr>
            <p:ph idx="1"/>
          </p:nvPr>
        </p:nvSpPr>
        <p:spPr>
          <a:xfrm>
            <a:off x="457200" y="1466850"/>
            <a:ext cx="8445500" cy="4889500"/>
          </a:xfrm>
        </p:spPr>
        <p:txBody>
          <a:bodyPr/>
          <a:lstStyle/>
          <a:p>
            <a:r>
              <a:rPr lang="en-US" altLang="en-US" dirty="0" smtClean="0">
                <a:solidFill>
                  <a:srgbClr val="000100"/>
                </a:solidFill>
                <a:ea typeface="ＭＳ Ｐゴシック" pitchFamily="34" charset="-128"/>
              </a:rPr>
              <a:t>Pam Walker, CEO, Alliance Professional Services LLC, Collierville, TN</a:t>
            </a:r>
          </a:p>
          <a:p>
            <a:pPr>
              <a:buFont typeface="Arial" charset="0"/>
              <a:buNone/>
            </a:pPr>
            <a:r>
              <a:rPr lang="en-US" altLang="en-US" dirty="0" smtClean="0">
                <a:solidFill>
                  <a:srgbClr val="000100"/>
                </a:solidFill>
                <a:ea typeface="ＭＳ Ｐゴシック" pitchFamily="34" charset="-128"/>
              </a:rPr>
              <a:t>	Email: </a:t>
            </a:r>
            <a:r>
              <a:rPr lang="en-US" altLang="en-US" dirty="0" smtClean="0">
                <a:solidFill>
                  <a:srgbClr val="000100"/>
                </a:solidFill>
                <a:ea typeface="ＭＳ Ｐゴシック" pitchFamily="34" charset="-128"/>
                <a:hlinkClick r:id="rId2"/>
              </a:rPr>
              <a:t>pam@allianceprofessionalservices.com</a:t>
            </a:r>
            <a:endParaRPr lang="en-US" altLang="en-US" dirty="0" smtClean="0">
              <a:solidFill>
                <a:srgbClr val="000100"/>
              </a:solidFill>
              <a:ea typeface="ＭＳ Ｐゴシック" pitchFamily="34" charset="-128"/>
            </a:endParaRPr>
          </a:p>
          <a:p>
            <a:pPr>
              <a:buFont typeface="Arial" charset="0"/>
              <a:buNone/>
            </a:pPr>
            <a:endParaRPr lang="en-US" altLang="en-US" sz="1000" dirty="0" smtClean="0">
              <a:solidFill>
                <a:srgbClr val="000100"/>
              </a:solidFill>
              <a:ea typeface="ＭＳ Ｐゴシック" pitchFamily="34" charset="-128"/>
            </a:endParaRPr>
          </a:p>
          <a:p>
            <a:r>
              <a:rPr lang="en-US" altLang="en-US" dirty="0" smtClean="0">
                <a:solidFill>
                  <a:srgbClr val="000100"/>
                </a:solidFill>
                <a:ea typeface="ＭＳ Ｐゴシック" pitchFamily="34" charset="-128"/>
              </a:rPr>
              <a:t>Ann Austin, Ticket to Work Program Specialist, Laradon, Denver, CO</a:t>
            </a:r>
          </a:p>
          <a:p>
            <a:pPr>
              <a:buFont typeface="Arial" charset="0"/>
              <a:buNone/>
            </a:pPr>
            <a:r>
              <a:rPr lang="en-US" altLang="en-US" dirty="0" smtClean="0">
                <a:solidFill>
                  <a:srgbClr val="000100"/>
                </a:solidFill>
                <a:ea typeface="ＭＳ Ｐゴシック" pitchFamily="34" charset="-128"/>
              </a:rPr>
              <a:t>	Email: </a:t>
            </a:r>
            <a:r>
              <a:rPr lang="en-US" altLang="en-US" dirty="0" smtClean="0">
                <a:solidFill>
                  <a:srgbClr val="000100"/>
                </a:solidFill>
                <a:ea typeface="ＭＳ Ｐゴシック" pitchFamily="34" charset="-128"/>
                <a:hlinkClick r:id="rId3"/>
              </a:rPr>
              <a:t>ann.austin@laradon.org</a:t>
            </a:r>
            <a:endParaRPr lang="en-US" altLang="en-US" dirty="0" smtClean="0">
              <a:solidFill>
                <a:srgbClr val="000100"/>
              </a:solidFill>
              <a:ea typeface="ＭＳ Ｐゴシック" pitchFamily="34" charset="-128"/>
            </a:endParaRPr>
          </a:p>
          <a:p>
            <a:pPr>
              <a:buFont typeface="Arial" charset="0"/>
              <a:buNone/>
            </a:pPr>
            <a:endParaRPr lang="en-US" altLang="en-US" sz="1000" dirty="0" smtClean="0">
              <a:solidFill>
                <a:srgbClr val="000100"/>
              </a:solidFill>
              <a:ea typeface="ＭＳ Ｐゴシック" pitchFamily="34" charset="-128"/>
            </a:endParaRPr>
          </a:p>
          <a:p>
            <a:r>
              <a:rPr lang="en-US" altLang="en-US" dirty="0" smtClean="0">
                <a:solidFill>
                  <a:srgbClr val="000100"/>
                </a:solidFill>
                <a:ea typeface="ＭＳ Ｐゴシック" pitchFamily="34" charset="-128"/>
              </a:rPr>
              <a:t>Barbara Rodriquez, Director of Employment Services,</a:t>
            </a:r>
          </a:p>
          <a:p>
            <a:pPr>
              <a:buFont typeface="Arial" charset="0"/>
              <a:buNone/>
            </a:pPr>
            <a:r>
              <a:rPr lang="en-US" altLang="en-US" dirty="0" smtClean="0">
                <a:solidFill>
                  <a:srgbClr val="000100"/>
                </a:solidFill>
                <a:ea typeface="ＭＳ Ｐゴシック" pitchFamily="34" charset="-128"/>
              </a:rPr>
              <a:t>     EmployRewards Solutions Inc.  Florence, SC  </a:t>
            </a:r>
          </a:p>
          <a:p>
            <a:pPr>
              <a:buFont typeface="Arial" charset="0"/>
              <a:buNone/>
            </a:pPr>
            <a:r>
              <a:rPr lang="en-US" altLang="en-US" dirty="0" smtClean="0">
                <a:solidFill>
                  <a:srgbClr val="000100"/>
                </a:solidFill>
                <a:ea typeface="ＭＳ Ｐゴシック" pitchFamily="34" charset="-128"/>
              </a:rPr>
              <a:t>     Email: </a:t>
            </a:r>
            <a:r>
              <a:rPr lang="en-US" altLang="en-US" dirty="0" smtClean="0">
                <a:solidFill>
                  <a:srgbClr val="000100"/>
                </a:solidFill>
                <a:ea typeface="ＭＳ Ｐゴシック" pitchFamily="34" charset="-128"/>
                <a:hlinkClick r:id="rId4"/>
              </a:rPr>
              <a:t>BR</a:t>
            </a:r>
            <a:r>
              <a:rPr lang="en-US" altLang="en-US" dirty="0" smtClean="0">
                <a:ea typeface="ＭＳ Ｐゴシック" pitchFamily="34" charset="-128"/>
                <a:hlinkClick r:id="rId4"/>
              </a:rPr>
              <a:t>odriguez@employreward.com</a:t>
            </a:r>
            <a:endParaRPr lang="en-US" altLang="en-US" dirty="0" smtClean="0">
              <a:ea typeface="ＭＳ Ｐゴシック" pitchFamily="34" charset="-128"/>
            </a:endParaRPr>
          </a:p>
          <a:p>
            <a:pPr>
              <a:buFont typeface="Arial" charset="0"/>
              <a:buNone/>
            </a:pPr>
            <a:endParaRPr lang="en-US" altLang="en-US" dirty="0" smtClean="0">
              <a:solidFill>
                <a:srgbClr val="000100"/>
              </a:solidFill>
              <a:ea typeface="ＭＳ Ｐゴシック" pitchFamily="34" charset="-128"/>
            </a:endParaRPr>
          </a:p>
          <a:p>
            <a:pPr>
              <a:buFont typeface="Arial" charset="0"/>
              <a:buNone/>
            </a:pPr>
            <a:r>
              <a:rPr lang="en-US" altLang="en-US" sz="2000" dirty="0" smtClean="0">
                <a:solidFill>
                  <a:srgbClr val="000100"/>
                </a:solidFill>
                <a:ea typeface="ＭＳ Ｐゴシック" pitchFamily="34" charset="-128"/>
              </a:rPr>
              <a:t/>
            </a:r>
            <a:br>
              <a:rPr lang="en-US" altLang="en-US" sz="2000" dirty="0" smtClean="0">
                <a:solidFill>
                  <a:srgbClr val="000100"/>
                </a:solidFill>
                <a:ea typeface="ＭＳ Ｐゴシック" pitchFamily="34" charset="-128"/>
              </a:rPr>
            </a:br>
            <a:r>
              <a:rPr lang="en-US" altLang="en-US" sz="2000" dirty="0" smtClean="0">
                <a:solidFill>
                  <a:srgbClr val="000100"/>
                </a:solidFill>
                <a:ea typeface="ＭＳ Ｐゴシック" pitchFamily="34" charset="-128"/>
              </a:rPr>
              <a:t>   </a:t>
            </a:r>
            <a:br>
              <a:rPr lang="en-US" altLang="en-US" sz="2000" dirty="0" smtClean="0">
                <a:solidFill>
                  <a:srgbClr val="000100"/>
                </a:solidFill>
                <a:ea typeface="ＭＳ Ｐゴシック" pitchFamily="34" charset="-128"/>
              </a:rPr>
            </a:br>
            <a:endParaRPr lang="en-US" altLang="en-US" sz="2000" dirty="0" smtClean="0">
              <a:ea typeface="ＭＳ Ｐゴシック" pitchFamily="34" charset="-128"/>
            </a:endParaRPr>
          </a:p>
          <a:p>
            <a:endParaRPr lang="en-US" altLang="en-US" dirty="0" smtClean="0">
              <a:ea typeface="ＭＳ Ｐゴシック" pitchFamily="34" charset="-128"/>
            </a:endParaRPr>
          </a:p>
          <a:p>
            <a:endParaRPr lang="en-US" altLang="en-US" dirty="0" smtClean="0">
              <a:ea typeface="ＭＳ Ｐゴシック" pitchFamily="34" charset="-128"/>
            </a:endParaRPr>
          </a:p>
        </p:txBody>
      </p:sp>
      <p:sp>
        <p:nvSpPr>
          <p:cNvPr id="25604" name="Slide Number Placeholder 3"/>
          <p:cNvSpPr>
            <a:spLocks noGrp="1"/>
          </p:cNvSpPr>
          <p:nvPr>
            <p:ph type="sldNum" sz="quarter" idx="10"/>
          </p:nvPr>
        </p:nvSpPr>
        <p:spPr bwMode="auto">
          <a:noFill/>
          <a:ln>
            <a:miter lim="800000"/>
            <a:headEnd/>
            <a:tailEnd/>
          </a:ln>
        </p:spPr>
        <p:txBody>
          <a:bodyPr/>
          <a:lstStyle/>
          <a:p>
            <a:fld id="{BAF389A2-269A-45F9-A7F3-FD0BF4C3BE72}" type="slidenum">
              <a:rPr lang="en-US" altLang="en-US">
                <a:solidFill>
                  <a:srgbClr val="000100"/>
                </a:solidFill>
              </a:rPr>
              <a:pPr/>
              <a:t>12</a:t>
            </a:fld>
            <a:endParaRPr lang="en-US" altLang="en-US" dirty="0">
              <a:solidFill>
                <a:srgbClr val="0001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2"/>
          <p:cNvSpPr>
            <a:spLocks noGrp="1"/>
          </p:cNvSpPr>
          <p:nvPr>
            <p:ph type="title"/>
          </p:nvPr>
        </p:nvSpPr>
        <p:spPr>
          <a:xfrm>
            <a:off x="457200" y="346075"/>
            <a:ext cx="8229600" cy="765175"/>
          </a:xfrm>
        </p:spPr>
        <p:txBody>
          <a:bodyPr/>
          <a:lstStyle/>
          <a:p>
            <a:pPr eaLnBrk="1" hangingPunct="1"/>
            <a:r>
              <a:rPr lang="en-US" altLang="en-US" b="1" dirty="0" smtClean="0">
                <a:ea typeface="ＭＳ Ｐゴシック" pitchFamily="34" charset="-128"/>
              </a:rPr>
              <a:t>Part I Disability Disclosure and Self-Identification  Resources</a:t>
            </a:r>
          </a:p>
        </p:txBody>
      </p:sp>
      <p:sp>
        <p:nvSpPr>
          <p:cNvPr id="15363" name="Content Placeholder 1"/>
          <p:cNvSpPr>
            <a:spLocks noGrp="1"/>
          </p:cNvSpPr>
          <p:nvPr>
            <p:ph idx="1"/>
          </p:nvPr>
        </p:nvSpPr>
        <p:spPr>
          <a:xfrm>
            <a:off x="457200" y="1597025"/>
            <a:ext cx="8229600" cy="5032375"/>
          </a:xfrm>
        </p:spPr>
        <p:txBody>
          <a:bodyPr/>
          <a:lstStyle/>
          <a:p>
            <a:pPr eaLnBrk="1" hangingPunct="1"/>
            <a:r>
              <a:rPr lang="en-US" altLang="en-US" sz="2000" dirty="0" smtClean="0">
                <a:ea typeface="ＭＳ Ｐゴシック" pitchFamily="34" charset="-128"/>
              </a:rPr>
              <a:t>For Information on Section 503 and to view the Part 1 Community of Practice webinar on Section 503 Voluntary Self-Identification, visit the “Information Center” on the Your Ticket to Work website (</a:t>
            </a:r>
            <a:r>
              <a:rPr lang="en-US" altLang="en-US" sz="2000" dirty="0" smtClean="0">
                <a:ea typeface="ＭＳ Ｐゴシック" pitchFamily="34" charset="-128"/>
                <a:hlinkClick r:id="rId2"/>
              </a:rPr>
              <a:t>www.yourtickettowork.com</a:t>
            </a:r>
            <a:r>
              <a:rPr lang="en-US" altLang="en-US" sz="2000" dirty="0" smtClean="0">
                <a:ea typeface="ＭＳ Ｐゴシック" pitchFamily="34" charset="-128"/>
              </a:rPr>
              <a:t>) in the left navigation. Click on “Events Archive” and then on “503 Community of Practice” to get the to 503 CoP archives and look for the April 2</a:t>
            </a:r>
            <a:r>
              <a:rPr lang="en-US" altLang="en-US" sz="2000" baseline="30000" dirty="0" smtClean="0">
                <a:ea typeface="ＭＳ Ｐゴシック" pitchFamily="34" charset="-128"/>
              </a:rPr>
              <a:t>nd</a:t>
            </a:r>
            <a:r>
              <a:rPr lang="en-US" altLang="en-US" sz="2000" dirty="0" smtClean="0">
                <a:ea typeface="ＭＳ Ｐゴシック" pitchFamily="34" charset="-128"/>
              </a:rPr>
              <a:t> Community of Practice on “Self Identification”; or go to:                                                        </a:t>
            </a:r>
            <a:r>
              <a:rPr lang="en-US" altLang="en-US" sz="2000" dirty="0" smtClean="0">
                <a:ea typeface="ＭＳ Ｐゴシック" pitchFamily="34" charset="-128"/>
                <a:hlinkClick r:id="rId3"/>
              </a:rPr>
              <a:t>https://yourtickettowork.com/web/ttw/503-community-of-practice</a:t>
            </a:r>
            <a:endParaRPr lang="en-US" altLang="en-US" sz="2000" dirty="0" smtClean="0">
              <a:ea typeface="ＭＳ Ｐゴシック" pitchFamily="34" charset="-128"/>
            </a:endParaRPr>
          </a:p>
          <a:p>
            <a:pPr eaLnBrk="1" hangingPunct="1"/>
            <a:endParaRPr lang="en-US" altLang="en-US" sz="2000" dirty="0" smtClean="0">
              <a:ea typeface="ＭＳ Ｐゴシック" pitchFamily="34" charset="-128"/>
            </a:endParaRPr>
          </a:p>
          <a:p>
            <a:pPr eaLnBrk="1" hangingPunct="1"/>
            <a:r>
              <a:rPr lang="en-US" altLang="en-US" sz="2000" dirty="0" smtClean="0">
                <a:ea typeface="ＭＳ Ｐゴシック" pitchFamily="34" charset="-128"/>
              </a:rPr>
              <a:t>For more information on Section 503 and to retrieve a copy of the “Voluntary Self Identification of Disability” form, visit the Department of Labor’s Office of Federal Contract Compliance Section 503 website at:  </a:t>
            </a:r>
            <a:r>
              <a:rPr lang="en-US" altLang="en-US" sz="2000" dirty="0" smtClean="0">
                <a:ea typeface="ＭＳ Ｐゴシック" pitchFamily="34" charset="-128"/>
                <a:hlinkClick r:id="rId4"/>
              </a:rPr>
              <a:t>http://www.dol.gov/ofccp/regs/compliance/section503.htm</a:t>
            </a:r>
            <a:endParaRPr lang="en-US" altLang="en-US" sz="2000" dirty="0" smtClean="0">
              <a:ea typeface="ＭＳ Ｐゴシック" pitchFamily="34" charset="-128"/>
            </a:endParaRPr>
          </a:p>
        </p:txBody>
      </p:sp>
      <p:sp>
        <p:nvSpPr>
          <p:cNvPr id="15364" name="Slide Number Placeholder 3"/>
          <p:cNvSpPr>
            <a:spLocks noGrp="1"/>
          </p:cNvSpPr>
          <p:nvPr>
            <p:ph type="sldNum" sz="quarter" idx="10"/>
          </p:nvPr>
        </p:nvSpPr>
        <p:spPr bwMode="auto">
          <a:noFill/>
          <a:ln>
            <a:miter lim="800000"/>
            <a:headEnd/>
            <a:tailEnd/>
          </a:ln>
        </p:spPr>
        <p:txBody>
          <a:bodyPr/>
          <a:lstStyle/>
          <a:p>
            <a:fld id="{67003E76-7960-4923-9D05-C0E251084C46}" type="slidenum">
              <a:rPr lang="en-US" altLang="en-US">
                <a:solidFill>
                  <a:srgbClr val="000100"/>
                </a:solidFill>
              </a:rPr>
              <a:pPr/>
              <a:t>2</a:t>
            </a:fld>
            <a:endParaRPr lang="en-US" altLang="en-US" dirty="0">
              <a:solidFill>
                <a:srgbClr val="0001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ctrTitle"/>
          </p:nvPr>
        </p:nvSpPr>
        <p:spPr>
          <a:xfrm>
            <a:off x="203200" y="1852613"/>
            <a:ext cx="8686800" cy="3194050"/>
          </a:xfrm>
        </p:spPr>
        <p:txBody>
          <a:bodyPr/>
          <a:lstStyle/>
          <a:p>
            <a:r>
              <a:rPr lang="en-US" altLang="en-US" dirty="0" smtClean="0">
                <a:ea typeface="ＭＳ Ｐゴシック" pitchFamily="34" charset="-128"/>
              </a:rPr>
              <a:t/>
            </a:r>
            <a:br>
              <a:rPr lang="en-US" altLang="en-US" dirty="0" smtClean="0">
                <a:ea typeface="ＭＳ Ｐゴシック" pitchFamily="34" charset="-128"/>
              </a:rPr>
            </a:br>
            <a:r>
              <a:rPr lang="en-US" altLang="en-US" b="1" i="1" dirty="0" smtClean="0">
                <a:ea typeface="ＭＳ Ｐゴシック" pitchFamily="34" charset="-128"/>
              </a:rPr>
              <a:t>Disability Disclosure and Self-Identification Part II</a:t>
            </a:r>
            <a:br>
              <a:rPr lang="en-US" altLang="en-US" b="1" i="1" dirty="0" smtClean="0">
                <a:ea typeface="ＭＳ Ｐゴシック" pitchFamily="34" charset="-128"/>
              </a:rPr>
            </a:br>
            <a:r>
              <a:rPr lang="en-US" altLang="en-US" b="1" i="1" dirty="0" smtClean="0">
                <a:ea typeface="ＭＳ Ｐゴシック" pitchFamily="34" charset="-128"/>
              </a:rPr>
              <a:t/>
            </a:r>
            <a:br>
              <a:rPr lang="en-US" altLang="en-US" b="1" i="1" dirty="0" smtClean="0">
                <a:ea typeface="ＭＳ Ｐゴシック" pitchFamily="34" charset="-128"/>
              </a:rPr>
            </a:br>
            <a:r>
              <a:rPr lang="en-US" altLang="en-US" dirty="0" smtClean="0">
                <a:ea typeface="ＭＳ Ｐゴシック" pitchFamily="34" charset="-128"/>
              </a:rPr>
              <a:t>Conversation Facilitators:</a:t>
            </a:r>
            <a:br>
              <a:rPr lang="en-US" altLang="en-US" dirty="0" smtClean="0">
                <a:ea typeface="ＭＳ Ｐゴシック" pitchFamily="34" charset="-128"/>
              </a:rPr>
            </a:br>
            <a:r>
              <a:rPr lang="en-US" altLang="en-US" dirty="0" smtClean="0">
                <a:ea typeface="ＭＳ Ｐゴシック" pitchFamily="34" charset="-128"/>
              </a:rPr>
              <a:t/>
            </a:r>
            <a:br>
              <a:rPr lang="en-US" altLang="en-US" dirty="0" smtClean="0">
                <a:ea typeface="ＭＳ Ｐゴシック" pitchFamily="34" charset="-128"/>
              </a:rPr>
            </a:br>
            <a:r>
              <a:rPr lang="en-US" altLang="en-US" sz="2000" dirty="0" smtClean="0">
                <a:ea typeface="ＭＳ Ｐゴシック" pitchFamily="34" charset="-128"/>
              </a:rPr>
              <a:t>Susan Webb, Director, ABIL Employment Services, Phoenix, AZ</a:t>
            </a:r>
            <a:br>
              <a:rPr lang="en-US" altLang="en-US" sz="2000" dirty="0" smtClean="0">
                <a:ea typeface="ＭＳ Ｐゴシック" pitchFamily="34" charset="-128"/>
              </a:rPr>
            </a:br>
            <a:r>
              <a:rPr lang="en-US" altLang="en-US" sz="2000" dirty="0" smtClean="0">
                <a:ea typeface="ＭＳ Ｐゴシック" pitchFamily="34" charset="-128"/>
              </a:rPr>
              <a:t>Kate Kingree, Ticket to Work Program Manager, ERI Plus Inc., WI</a:t>
            </a:r>
            <a:br>
              <a:rPr lang="en-US" altLang="en-US" sz="2000" dirty="0" smtClean="0">
                <a:ea typeface="ＭＳ Ｐゴシック" pitchFamily="34" charset="-128"/>
              </a:rPr>
            </a:br>
            <a:r>
              <a:rPr lang="en-US" altLang="en-US" sz="2000" dirty="0" smtClean="0">
                <a:ea typeface="ＭＳ Ｐゴシック" pitchFamily="34" charset="-128"/>
              </a:rPr>
              <a:t>Judy Sanderson, Director of Vocational Services, Granite State 	Independent Living, NH</a:t>
            </a:r>
            <a:r>
              <a:rPr lang="en-US" altLang="en-US" dirty="0" smtClean="0">
                <a:ea typeface="ＭＳ Ｐゴシック" pitchFamily="34" charset="-128"/>
              </a:rPr>
              <a:t/>
            </a:r>
            <a:br>
              <a:rPr lang="en-US" altLang="en-US" dirty="0" smtClean="0">
                <a:ea typeface="ＭＳ Ｐゴシック" pitchFamily="34" charset="-128"/>
              </a:rPr>
            </a:br>
            <a:endParaRPr lang="en-US" altLang="en-US" dirty="0" smtClean="0">
              <a:ea typeface="ＭＳ Ｐゴシック" pitchFamily="34"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334963"/>
            <a:ext cx="8229600" cy="1143000"/>
          </a:xfrm>
        </p:spPr>
        <p:txBody>
          <a:bodyPr/>
          <a:lstStyle/>
          <a:p>
            <a:r>
              <a:rPr lang="en-US" altLang="en-US" b="1" dirty="0" smtClean="0">
                <a:ea typeface="ＭＳ Ｐゴシック" pitchFamily="34" charset="-128"/>
              </a:rPr>
              <a:t>Disability Disclosure and Self Identification</a:t>
            </a:r>
            <a:endParaRPr lang="en-US" altLang="en-US" dirty="0" smtClean="0">
              <a:ea typeface="ＭＳ Ｐゴシック" pitchFamily="34" charset="-128"/>
            </a:endParaRPr>
          </a:p>
        </p:txBody>
      </p:sp>
      <p:sp>
        <p:nvSpPr>
          <p:cNvPr id="16387" name="Content Placeholder 2"/>
          <p:cNvSpPr>
            <a:spLocks noGrp="1"/>
          </p:cNvSpPr>
          <p:nvPr>
            <p:ph idx="1"/>
          </p:nvPr>
        </p:nvSpPr>
        <p:spPr>
          <a:xfrm>
            <a:off x="457200" y="1643063"/>
            <a:ext cx="8229600" cy="4429125"/>
          </a:xfrm>
        </p:spPr>
        <p:txBody>
          <a:bodyPr/>
          <a:lstStyle/>
          <a:p>
            <a:pPr>
              <a:buFont typeface="Arial" panose="020B0604020202020204" pitchFamily="34" charset="0"/>
              <a:buChar char="•"/>
              <a:defRPr/>
            </a:pPr>
            <a:r>
              <a:rPr lang="en-US" altLang="en-US" dirty="0" smtClean="0">
                <a:ea typeface="ＭＳ Ｐゴシック" panose="020B0600070205080204" pitchFamily="34" charset="-128"/>
              </a:rPr>
              <a:t>How are Employment Networks (EN) preparing their Ticket customers for disability disclosure and self-identification during the application and hiring process? </a:t>
            </a:r>
          </a:p>
          <a:p>
            <a:pPr>
              <a:buFont typeface="Arial" panose="020B0604020202020204" pitchFamily="34" charset="0"/>
              <a:buChar char="•"/>
              <a:defRPr/>
            </a:pPr>
            <a:endParaRPr lang="en-US" altLang="en-US" dirty="0" smtClean="0">
              <a:ea typeface="ＭＳ Ｐゴシック" panose="020B0600070205080204" pitchFamily="34" charset="-128"/>
            </a:endParaRPr>
          </a:p>
          <a:p>
            <a:pPr>
              <a:buFont typeface="Arial" panose="020B0604020202020204" pitchFamily="34" charset="0"/>
              <a:buChar char="•"/>
              <a:defRPr/>
            </a:pPr>
            <a:r>
              <a:rPr lang="en-US" altLang="en-US" dirty="0" smtClean="0">
                <a:ea typeface="ＭＳ Ｐゴシック" panose="020B0600070205080204" pitchFamily="34" charset="-128"/>
              </a:rPr>
              <a:t>How often and why during the job application, interviewing and hiring process can disability disclosure and self-identification inquiries be made by an employer?</a:t>
            </a:r>
          </a:p>
          <a:p>
            <a:pPr marL="0" indent="0">
              <a:buFont typeface="Arial" panose="020B0604020202020204" pitchFamily="34" charset="0"/>
              <a:buNone/>
              <a:defRPr/>
            </a:pPr>
            <a:r>
              <a:rPr lang="en-US" altLang="en-US" dirty="0" smtClean="0">
                <a:ea typeface="ＭＳ Ｐゴシック" panose="020B0600070205080204" pitchFamily="34" charset="-128"/>
              </a:rPr>
              <a:t>   </a:t>
            </a:r>
          </a:p>
          <a:p>
            <a:pPr>
              <a:buFont typeface="Arial" panose="020B0604020202020204" pitchFamily="34" charset="0"/>
              <a:buChar char="•"/>
              <a:defRPr/>
            </a:pPr>
            <a:r>
              <a:rPr lang="en-US" altLang="en-US" dirty="0" smtClean="0">
                <a:ea typeface="ＭＳ Ｐゴシック" panose="020B0600070205080204" pitchFamily="34" charset="-128"/>
              </a:rPr>
              <a:t>How are Ticket customers responding to pre- and post- hire self-identification inquiries?</a:t>
            </a:r>
          </a:p>
          <a:p>
            <a:pPr>
              <a:buFont typeface="Arial" panose="020B0604020202020204" pitchFamily="34" charset="0"/>
              <a:buChar char="•"/>
              <a:defRPr/>
            </a:pPr>
            <a:endParaRPr lang="en-US" altLang="en-US" dirty="0" smtClean="0">
              <a:ea typeface="ＭＳ Ｐゴシック" panose="020B0600070205080204" pitchFamily="34" charset="-128"/>
            </a:endParaRPr>
          </a:p>
        </p:txBody>
      </p:sp>
      <p:sp>
        <p:nvSpPr>
          <p:cNvPr id="17412" name="Slide Number Placeholder 3"/>
          <p:cNvSpPr>
            <a:spLocks noGrp="1"/>
          </p:cNvSpPr>
          <p:nvPr>
            <p:ph type="sldNum" sz="quarter" idx="10"/>
          </p:nvPr>
        </p:nvSpPr>
        <p:spPr bwMode="auto">
          <a:noFill/>
          <a:ln>
            <a:miter lim="800000"/>
            <a:headEnd/>
            <a:tailEnd/>
          </a:ln>
        </p:spPr>
        <p:txBody>
          <a:bodyPr/>
          <a:lstStyle/>
          <a:p>
            <a:fld id="{741B91E3-B4A4-439F-B6DC-F8C237101BF1}" type="slidenum">
              <a:rPr lang="en-US" altLang="en-US"/>
              <a:pPr/>
              <a:t>4</a:t>
            </a:fld>
            <a:endParaRPr lang="en-US"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498475"/>
            <a:ext cx="8229600" cy="1143000"/>
          </a:xfrm>
        </p:spPr>
        <p:txBody>
          <a:bodyPr/>
          <a:lstStyle/>
          <a:p>
            <a:r>
              <a:rPr lang="en-US" altLang="en-US" b="1" dirty="0" smtClean="0">
                <a:ea typeface="ＭＳ Ｐゴシック" pitchFamily="34" charset="-128"/>
              </a:rPr>
              <a:t>Disability Disclosure Pre-Hire Inquiries</a:t>
            </a:r>
            <a:br>
              <a:rPr lang="en-US" altLang="en-US" b="1" dirty="0" smtClean="0">
                <a:ea typeface="ＭＳ Ｐゴシック" pitchFamily="34" charset="-128"/>
              </a:rPr>
            </a:br>
            <a:r>
              <a:rPr lang="en-US" altLang="en-US" b="1" i="1" dirty="0" smtClean="0">
                <a:ea typeface="ＭＳ Ｐゴシック" pitchFamily="34" charset="-128"/>
              </a:rPr>
              <a:t>When may an employer ask?</a:t>
            </a:r>
          </a:p>
        </p:txBody>
      </p:sp>
      <p:sp>
        <p:nvSpPr>
          <p:cNvPr id="18435" name="Content Placeholder 2"/>
          <p:cNvSpPr>
            <a:spLocks noGrp="1"/>
          </p:cNvSpPr>
          <p:nvPr>
            <p:ph idx="1"/>
          </p:nvPr>
        </p:nvSpPr>
        <p:spPr>
          <a:xfrm>
            <a:off x="457200" y="1957388"/>
            <a:ext cx="8229600" cy="4398962"/>
          </a:xfrm>
        </p:spPr>
        <p:txBody>
          <a:bodyPr/>
          <a:lstStyle/>
          <a:p>
            <a:r>
              <a:rPr lang="en-US" altLang="en-US" b="1" dirty="0" smtClean="0">
                <a:ea typeface="ＭＳ Ｐゴシック" pitchFamily="34" charset="-128"/>
              </a:rPr>
              <a:t>Affirmative Action (Section 503) Purposes:</a:t>
            </a:r>
          </a:p>
          <a:p>
            <a:pPr lvl="1">
              <a:buFont typeface="Courier New" pitchFamily="49" charset="0"/>
              <a:buChar char="o"/>
            </a:pPr>
            <a:r>
              <a:rPr lang="en-US" altLang="en-US" b="1" dirty="0" smtClean="0">
                <a:ea typeface="ＭＳ Ｐゴシック" pitchFamily="34" charset="-128"/>
              </a:rPr>
              <a:t>Voluntary</a:t>
            </a:r>
            <a:r>
              <a:rPr lang="en-US" altLang="en-US" dirty="0" smtClean="0">
                <a:ea typeface="ＭＳ Ｐゴシック" pitchFamily="34" charset="-128"/>
              </a:rPr>
              <a:t> pre-hire inquiries </a:t>
            </a:r>
            <a:r>
              <a:rPr lang="en-US" altLang="en-US" b="1" i="1" dirty="0" smtClean="0">
                <a:ea typeface="ＭＳ Ｐゴシック" pitchFamily="34" charset="-128"/>
              </a:rPr>
              <a:t>may</a:t>
            </a:r>
            <a:r>
              <a:rPr lang="en-US" altLang="en-US" dirty="0" smtClean="0">
                <a:ea typeface="ＭＳ Ｐゴシック" pitchFamily="34" charset="-128"/>
              </a:rPr>
              <a:t> be made for affirmative action hiring appointments (non-compete), or to award candidate preference points. Verification of disability may be required. </a:t>
            </a:r>
          </a:p>
          <a:p>
            <a:pPr lvl="2"/>
            <a:r>
              <a:rPr lang="en-US" altLang="en-US" dirty="0" smtClean="0">
                <a:ea typeface="ＭＳ Ｐゴシック" pitchFamily="34" charset="-128"/>
              </a:rPr>
              <a:t>Schedule A  Federal government hire appointments</a:t>
            </a:r>
          </a:p>
          <a:p>
            <a:pPr lvl="2"/>
            <a:r>
              <a:rPr lang="en-US" altLang="en-US" dirty="0" smtClean="0">
                <a:ea typeface="ＭＳ Ｐゴシック" pitchFamily="34" charset="-128"/>
              </a:rPr>
              <a:t>Employer non-compete hiring or preference points (most often seen in state or local government jobs)</a:t>
            </a:r>
          </a:p>
          <a:p>
            <a:pPr lvl="1"/>
            <a:endParaRPr lang="en-US" altLang="en-US" dirty="0" smtClean="0">
              <a:ea typeface="ＭＳ Ｐゴシック" pitchFamily="34" charset="-128"/>
            </a:endParaRPr>
          </a:p>
          <a:p>
            <a:pPr lvl="1"/>
            <a:r>
              <a:rPr lang="en-US" altLang="en-US" b="1" dirty="0" smtClean="0">
                <a:ea typeface="ＭＳ Ｐゴシック" pitchFamily="34" charset="-128"/>
              </a:rPr>
              <a:t>Voluntary</a:t>
            </a:r>
            <a:r>
              <a:rPr lang="en-US" altLang="en-US" dirty="0" smtClean="0">
                <a:ea typeface="ＭＳ Ｐゴシック" pitchFamily="34" charset="-128"/>
              </a:rPr>
              <a:t> pre-hire inquiry </a:t>
            </a:r>
            <a:r>
              <a:rPr lang="en-US" altLang="en-US" b="1" i="1" dirty="0" smtClean="0">
                <a:ea typeface="ＭＳ Ｐゴシック" pitchFamily="34" charset="-128"/>
              </a:rPr>
              <a:t>must</a:t>
            </a:r>
            <a:r>
              <a:rPr lang="en-US" altLang="en-US" dirty="0" smtClean="0">
                <a:ea typeface="ＭＳ Ｐゴシック" pitchFamily="34" charset="-128"/>
              </a:rPr>
              <a:t> be made by certain Federal contractors and subcontractors to document recruitment efforts. Verification of disability is not required.</a:t>
            </a:r>
          </a:p>
          <a:p>
            <a:pPr lvl="2">
              <a:buFont typeface="Courier New" pitchFamily="49" charset="0"/>
              <a:buChar char="o"/>
            </a:pPr>
            <a:r>
              <a:rPr lang="en-US" altLang="en-US" dirty="0" smtClean="0">
                <a:ea typeface="ＭＳ Ｐゴシック" pitchFamily="34" charset="-128"/>
              </a:rPr>
              <a:t>Employers must use the OFCCP “Voluntary Self-Identification of Disability” form.</a:t>
            </a:r>
          </a:p>
        </p:txBody>
      </p:sp>
      <p:sp>
        <p:nvSpPr>
          <p:cNvPr id="18436" name="Slide Number Placeholder 3"/>
          <p:cNvSpPr>
            <a:spLocks noGrp="1"/>
          </p:cNvSpPr>
          <p:nvPr>
            <p:ph type="sldNum" sz="quarter" idx="10"/>
          </p:nvPr>
        </p:nvSpPr>
        <p:spPr bwMode="auto">
          <a:noFill/>
          <a:ln>
            <a:miter lim="800000"/>
            <a:headEnd/>
            <a:tailEnd/>
          </a:ln>
        </p:spPr>
        <p:txBody>
          <a:bodyPr/>
          <a:lstStyle/>
          <a:p>
            <a:fld id="{34C87FD3-AB08-4116-99E8-DC848F4917F3}" type="slidenum">
              <a:rPr lang="en-US" altLang="en-US"/>
              <a:pPr/>
              <a:t>5</a:t>
            </a:fld>
            <a:endParaRPr lang="en-US"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3" descr="Screen shot 2014-03-27 at 10.27.53 AM.png"/>
          <p:cNvPicPr>
            <a:picLocks noChangeAspect="1"/>
          </p:cNvPicPr>
          <p:nvPr/>
        </p:nvPicPr>
        <p:blipFill>
          <a:blip r:embed="rId2"/>
          <a:srcRect b="11674"/>
          <a:stretch>
            <a:fillRect/>
          </a:stretch>
        </p:blipFill>
        <p:spPr bwMode="auto">
          <a:xfrm>
            <a:off x="4838700" y="1483165"/>
            <a:ext cx="4019550" cy="4677490"/>
          </a:xfrm>
          <a:prstGeom prst="rect">
            <a:avLst/>
          </a:prstGeom>
          <a:noFill/>
          <a:ln w="9525">
            <a:noFill/>
            <a:miter lim="800000"/>
            <a:headEnd/>
            <a:tailEnd/>
          </a:ln>
        </p:spPr>
      </p:pic>
      <p:sp>
        <p:nvSpPr>
          <p:cNvPr id="19459" name="Title 5"/>
          <p:cNvSpPr>
            <a:spLocks noGrp="1"/>
          </p:cNvSpPr>
          <p:nvPr>
            <p:ph type="title"/>
          </p:nvPr>
        </p:nvSpPr>
        <p:spPr>
          <a:xfrm>
            <a:off x="457200" y="301625"/>
            <a:ext cx="8229600" cy="1143000"/>
          </a:xfrm>
        </p:spPr>
        <p:txBody>
          <a:bodyPr/>
          <a:lstStyle/>
          <a:p>
            <a:r>
              <a:rPr lang="en-US" altLang="en-US" b="1" dirty="0" smtClean="0">
                <a:ea typeface="ＭＳ Ｐゴシック" pitchFamily="34" charset="-128"/>
              </a:rPr>
              <a:t>Voluntary Self-Identification of Disability Form</a:t>
            </a:r>
          </a:p>
        </p:txBody>
      </p:sp>
      <p:sp>
        <p:nvSpPr>
          <p:cNvPr id="19460" name="Content Placeholder 6"/>
          <p:cNvSpPr>
            <a:spLocks noGrp="1"/>
          </p:cNvSpPr>
          <p:nvPr>
            <p:ph sz="half" idx="1"/>
          </p:nvPr>
        </p:nvSpPr>
        <p:spPr>
          <a:xfrm>
            <a:off x="457200" y="1649413"/>
            <a:ext cx="4219575" cy="4708525"/>
          </a:xfrm>
        </p:spPr>
        <p:txBody>
          <a:bodyPr/>
          <a:lstStyle/>
          <a:p>
            <a:r>
              <a:rPr lang="en-US" altLang="en-US" sz="2200" dirty="0" smtClean="0">
                <a:ea typeface="ＭＳ Ｐゴシック" pitchFamily="34" charset="-128"/>
              </a:rPr>
              <a:t>The form that Federal contractor and subcontractor employers must use to ask employees and applicants to self-identify as individuals with disabilities is available on the OFCCP website at:</a:t>
            </a:r>
          </a:p>
          <a:p>
            <a:pPr>
              <a:buFont typeface="Arial" charset="0"/>
              <a:buNone/>
            </a:pPr>
            <a:r>
              <a:rPr lang="en-US" altLang="en-US" sz="2200" dirty="0" smtClean="0">
                <a:ea typeface="ＭＳ Ｐゴシック" pitchFamily="34" charset="-128"/>
              </a:rPr>
              <a:t>	</a:t>
            </a:r>
            <a:r>
              <a:rPr lang="en-US" altLang="en-US" sz="2200" dirty="0" smtClean="0">
                <a:ea typeface="ＭＳ Ｐゴシック" pitchFamily="34" charset="-128"/>
                <a:hlinkClick r:id="rId3"/>
              </a:rPr>
              <a:t>http://www.dol.gov/ofccp/regs/compliance/section503.htm</a:t>
            </a:r>
            <a:r>
              <a:rPr lang="en-US" altLang="en-US" sz="2200" dirty="0" smtClean="0">
                <a:ea typeface="ＭＳ Ｐゴシック" pitchFamily="34" charset="-128"/>
              </a:rPr>
              <a:t> </a:t>
            </a:r>
          </a:p>
          <a:p>
            <a:r>
              <a:rPr lang="en-US" altLang="en-US" sz="2200" dirty="0" smtClean="0">
                <a:ea typeface="ＭＳ Ｐゴシック" pitchFamily="34" charset="-128"/>
              </a:rPr>
              <a:t>Scroll down to Self-Identification for English and Spanish versions of the form.</a:t>
            </a:r>
          </a:p>
        </p:txBody>
      </p:sp>
      <p:sp>
        <p:nvSpPr>
          <p:cNvPr id="19461" name="Slide Number Placeholder 1"/>
          <p:cNvSpPr>
            <a:spLocks noGrp="1"/>
          </p:cNvSpPr>
          <p:nvPr>
            <p:ph type="sldNum" sz="quarter" idx="10"/>
          </p:nvPr>
        </p:nvSpPr>
        <p:spPr bwMode="auto">
          <a:noFill/>
          <a:ln>
            <a:miter lim="800000"/>
            <a:headEnd/>
            <a:tailEnd/>
          </a:ln>
        </p:spPr>
        <p:txBody>
          <a:bodyPr/>
          <a:lstStyle/>
          <a:p>
            <a:fld id="{FE51CADA-5F45-4B27-B0C9-0E8B732F12AA}" type="slidenum">
              <a:rPr lang="en-US" altLang="en-US"/>
              <a:pPr/>
              <a:t>6</a:t>
            </a:fld>
            <a:endParaRPr lang="en-US"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393700"/>
            <a:ext cx="8229600" cy="1143000"/>
          </a:xfrm>
        </p:spPr>
        <p:txBody>
          <a:bodyPr/>
          <a:lstStyle/>
          <a:p>
            <a:r>
              <a:rPr lang="en-US" altLang="en-US" b="1" dirty="0" smtClean="0">
                <a:solidFill>
                  <a:srgbClr val="000100"/>
                </a:solidFill>
                <a:ea typeface="ＭＳ Ｐゴシック" pitchFamily="34" charset="-128"/>
              </a:rPr>
              <a:t>Disability Disclosure Post-Offer Inquiries</a:t>
            </a:r>
            <a:br>
              <a:rPr lang="en-US" altLang="en-US" b="1" dirty="0" smtClean="0">
                <a:solidFill>
                  <a:srgbClr val="000100"/>
                </a:solidFill>
                <a:ea typeface="ＭＳ Ｐゴシック" pitchFamily="34" charset="-128"/>
              </a:rPr>
            </a:br>
            <a:r>
              <a:rPr lang="en-US" altLang="en-US" b="1" i="1" dirty="0" smtClean="0">
                <a:solidFill>
                  <a:srgbClr val="000100"/>
                </a:solidFill>
                <a:ea typeface="ＭＳ Ｐゴシック" pitchFamily="34" charset="-128"/>
              </a:rPr>
              <a:t>When may an employer ask?</a:t>
            </a:r>
            <a:endParaRPr lang="en-US" altLang="en-US" dirty="0" smtClean="0">
              <a:ea typeface="ＭＳ Ｐゴシック" pitchFamily="34" charset="-128"/>
            </a:endParaRPr>
          </a:p>
        </p:txBody>
      </p:sp>
      <p:sp>
        <p:nvSpPr>
          <p:cNvPr id="20483" name="Content Placeholder 2"/>
          <p:cNvSpPr>
            <a:spLocks noGrp="1"/>
          </p:cNvSpPr>
          <p:nvPr>
            <p:ph idx="1"/>
          </p:nvPr>
        </p:nvSpPr>
        <p:spPr>
          <a:xfrm>
            <a:off x="127000" y="1677988"/>
            <a:ext cx="8902700" cy="4678362"/>
          </a:xfrm>
        </p:spPr>
        <p:txBody>
          <a:bodyPr/>
          <a:lstStyle/>
          <a:p>
            <a:r>
              <a:rPr lang="en-US" altLang="en-US" b="1" dirty="0" smtClean="0">
                <a:ea typeface="ＭＳ Ｐゴシック" pitchFamily="34" charset="-128"/>
              </a:rPr>
              <a:t>According to the Equal Employment Opportunity Commission (EEOC) and in accordance with the Americans with Disabilities Act (ADA):</a:t>
            </a:r>
            <a:r>
              <a:rPr lang="en-US" altLang="en-US" dirty="0" smtClean="0">
                <a:ea typeface="ＭＳ Ｐゴシック" pitchFamily="34" charset="-128"/>
              </a:rPr>
              <a:t> </a:t>
            </a:r>
          </a:p>
          <a:p>
            <a:pPr lvl="1"/>
            <a:r>
              <a:rPr lang="en-US" altLang="en-US" sz="1800" dirty="0" smtClean="0">
                <a:ea typeface="ＭＳ Ｐゴシック" pitchFamily="34" charset="-128"/>
              </a:rPr>
              <a:t>Employers may not ask disability-related questions or conduct medical examinations until </a:t>
            </a:r>
            <a:r>
              <a:rPr lang="en-US" altLang="en-US" sz="1800" b="1" i="1" dirty="0" smtClean="0">
                <a:ea typeface="ＭＳ Ｐゴシック" pitchFamily="34" charset="-128"/>
              </a:rPr>
              <a:t>after </a:t>
            </a:r>
            <a:r>
              <a:rPr lang="en-US" altLang="en-US" sz="1800" dirty="0" smtClean="0">
                <a:ea typeface="ＭＳ Ｐゴシック" pitchFamily="34" charset="-128"/>
              </a:rPr>
              <a:t>they make a conditional job offer to an applicant. </a:t>
            </a:r>
          </a:p>
          <a:p>
            <a:pPr lvl="1"/>
            <a:r>
              <a:rPr lang="en-US" altLang="en-US" sz="1800" dirty="0" smtClean="0">
                <a:ea typeface="ＭＳ Ｐゴシック" pitchFamily="34" charset="-128"/>
              </a:rPr>
              <a:t>Once a conditional job offer is made and before an employee starts work, employers may ask any disability related questions they choose and they may require medical examinations as long as this is done for </a:t>
            </a:r>
            <a:r>
              <a:rPr lang="en-US" altLang="en-US" sz="1800" b="1" i="1" dirty="0" smtClean="0">
                <a:ea typeface="ＭＳ Ｐゴシック" pitchFamily="34" charset="-128"/>
              </a:rPr>
              <a:t>all </a:t>
            </a:r>
            <a:r>
              <a:rPr lang="en-US" altLang="en-US" sz="1800" dirty="0" smtClean="0">
                <a:ea typeface="ＭＳ Ｐゴシック" pitchFamily="34" charset="-128"/>
              </a:rPr>
              <a:t>entering employees in a particular job category. </a:t>
            </a:r>
          </a:p>
          <a:p>
            <a:pPr lvl="1"/>
            <a:r>
              <a:rPr lang="en-US" altLang="en-US" sz="1800" dirty="0" smtClean="0">
                <a:ea typeface="ＭＳ Ｐゴシック" pitchFamily="34" charset="-128"/>
              </a:rPr>
              <a:t>An employer may ask an employee with a known disability whether he/she needs a reasonable accommodation when the employer reasonably believes that the employee may need an accommodation.</a:t>
            </a:r>
          </a:p>
          <a:p>
            <a:pPr marL="800100" lvl="2" indent="0">
              <a:buFont typeface="Arial" charset="0"/>
              <a:buNone/>
            </a:pPr>
            <a:endParaRPr lang="en-US" altLang="en-US" sz="1600" dirty="0" smtClean="0">
              <a:ea typeface="ＭＳ Ｐゴシック" pitchFamily="34" charset="-128"/>
            </a:endParaRPr>
          </a:p>
          <a:p>
            <a:pPr marL="800100" lvl="2" indent="0">
              <a:buFont typeface="Arial" charset="0"/>
              <a:buNone/>
            </a:pPr>
            <a:r>
              <a:rPr lang="en-US" altLang="en-US" sz="1600" dirty="0" smtClean="0">
                <a:ea typeface="ＭＳ Ｐゴシック" pitchFamily="34" charset="-128"/>
              </a:rPr>
              <a:t>(Source: Employer’s Practical Guide to Reasonable Accommodation under the American’s with 	Disabilities Act @ http://askjan.org/ERguide/ERGuide.pdf)</a:t>
            </a:r>
          </a:p>
          <a:p>
            <a:endParaRPr lang="en-US" altLang="en-US" sz="1600" dirty="0" smtClean="0">
              <a:ea typeface="ＭＳ Ｐゴシック" pitchFamily="34" charset="-128"/>
            </a:endParaRPr>
          </a:p>
          <a:p>
            <a:endParaRPr lang="en-US" altLang="en-US" dirty="0" smtClean="0">
              <a:ea typeface="ＭＳ Ｐゴシック" pitchFamily="34" charset="-128"/>
            </a:endParaRPr>
          </a:p>
          <a:p>
            <a:pPr lvl="1"/>
            <a:endParaRPr lang="en-US" altLang="en-US" dirty="0" smtClean="0">
              <a:ea typeface="ＭＳ Ｐゴシック" pitchFamily="34" charset="-128"/>
            </a:endParaRPr>
          </a:p>
        </p:txBody>
      </p:sp>
      <p:sp>
        <p:nvSpPr>
          <p:cNvPr id="20484" name="Slide Number Placeholder 3"/>
          <p:cNvSpPr>
            <a:spLocks noGrp="1"/>
          </p:cNvSpPr>
          <p:nvPr>
            <p:ph type="sldNum" sz="quarter" idx="10"/>
          </p:nvPr>
        </p:nvSpPr>
        <p:spPr bwMode="auto">
          <a:noFill/>
          <a:ln>
            <a:miter lim="800000"/>
            <a:headEnd/>
            <a:tailEnd/>
          </a:ln>
        </p:spPr>
        <p:txBody>
          <a:bodyPr/>
          <a:lstStyle/>
          <a:p>
            <a:r>
              <a:rPr lang="en-US" altLang="en-US" dirty="0">
                <a:solidFill>
                  <a:srgbClr val="000100"/>
                </a:solidFill>
              </a:rPr>
              <a:t>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682625"/>
            <a:ext cx="8229600" cy="973138"/>
          </a:xfrm>
        </p:spPr>
        <p:txBody>
          <a:bodyPr/>
          <a:lstStyle/>
          <a:p>
            <a:r>
              <a:rPr lang="en-US" altLang="en-US" b="1" dirty="0" smtClean="0">
                <a:ea typeface="ＭＳ Ｐゴシック" pitchFamily="34" charset="-128"/>
              </a:rPr>
              <a:t>Follow Up with the Conversation Leads</a:t>
            </a:r>
          </a:p>
        </p:txBody>
      </p:sp>
      <p:sp>
        <p:nvSpPr>
          <p:cNvPr id="3" name="Content Placeholder 2"/>
          <p:cNvSpPr>
            <a:spLocks noGrp="1"/>
          </p:cNvSpPr>
          <p:nvPr>
            <p:ph idx="1"/>
          </p:nvPr>
        </p:nvSpPr>
        <p:spPr>
          <a:xfrm>
            <a:off x="457200" y="1957388"/>
            <a:ext cx="8229600" cy="4114800"/>
          </a:xfrm>
        </p:spPr>
        <p:txBody>
          <a:bodyPr/>
          <a:lstStyle/>
          <a:p>
            <a:pPr>
              <a:buFont typeface="Arial" panose="020B0604020202020204" pitchFamily="34" charset="0"/>
              <a:buChar char="•"/>
              <a:defRPr/>
            </a:pPr>
            <a:r>
              <a:rPr lang="en-US" dirty="0">
                <a:solidFill>
                  <a:srgbClr val="000100"/>
                </a:solidFill>
              </a:rPr>
              <a:t>Susan Webb, ABIL Employment Services, </a:t>
            </a:r>
            <a:r>
              <a:rPr lang="en-US" dirty="0" smtClean="0">
                <a:solidFill>
                  <a:srgbClr val="000100"/>
                </a:solidFill>
              </a:rPr>
              <a:t>Phoenix, </a:t>
            </a:r>
            <a:r>
              <a:rPr lang="en-US" dirty="0">
                <a:solidFill>
                  <a:srgbClr val="000100"/>
                </a:solidFill>
              </a:rPr>
              <a:t>AZ </a:t>
            </a:r>
            <a:br>
              <a:rPr lang="en-US" dirty="0">
                <a:solidFill>
                  <a:srgbClr val="000100"/>
                </a:solidFill>
              </a:rPr>
            </a:br>
            <a:r>
              <a:rPr lang="en-US" dirty="0" smtClean="0">
                <a:solidFill>
                  <a:srgbClr val="000100"/>
                </a:solidFill>
              </a:rPr>
              <a:t>Email: </a:t>
            </a:r>
            <a:r>
              <a:rPr lang="en-US" dirty="0" smtClean="0">
                <a:solidFill>
                  <a:srgbClr val="000100"/>
                </a:solidFill>
                <a:hlinkClick r:id="rId2"/>
              </a:rPr>
              <a:t>SusanW@abil.org</a:t>
            </a:r>
            <a:endParaRPr lang="en-US" dirty="0" smtClean="0">
              <a:solidFill>
                <a:srgbClr val="000100"/>
              </a:solidFill>
            </a:endParaRPr>
          </a:p>
          <a:p>
            <a:pPr>
              <a:buFont typeface="Arial" panose="020B0604020202020204" pitchFamily="34" charset="0"/>
              <a:buChar char="•"/>
              <a:defRPr/>
            </a:pPr>
            <a:endParaRPr lang="en-US" sz="1000" dirty="0" smtClean="0"/>
          </a:p>
          <a:p>
            <a:pPr>
              <a:buFont typeface="Arial" panose="020B0604020202020204" pitchFamily="34" charset="0"/>
              <a:buChar char="•"/>
              <a:defRPr/>
            </a:pPr>
            <a:r>
              <a:rPr lang="en-US" dirty="0" smtClean="0"/>
              <a:t>Kate Kingree, Ticket to Work Program Manager,          ERI Plus, Inc. Madison, WI                                                              Email: </a:t>
            </a:r>
            <a:r>
              <a:rPr lang="en-US" dirty="0" smtClean="0">
                <a:hlinkClick r:id="rId3"/>
              </a:rPr>
              <a:t>kingree@eri-wi.org</a:t>
            </a:r>
            <a:endParaRPr lang="en-US" dirty="0" smtClean="0"/>
          </a:p>
          <a:p>
            <a:pPr>
              <a:buFont typeface="Arial" panose="020B0604020202020204" pitchFamily="34" charset="0"/>
              <a:buChar char="•"/>
              <a:defRPr/>
            </a:pPr>
            <a:endParaRPr lang="en-US" sz="1000" dirty="0"/>
          </a:p>
          <a:p>
            <a:pPr>
              <a:buFont typeface="Arial" panose="020B0604020202020204" pitchFamily="34" charset="0"/>
              <a:buChar char="•"/>
              <a:defRPr/>
            </a:pPr>
            <a:r>
              <a:rPr lang="en-US" dirty="0" smtClean="0"/>
              <a:t>Judy Sanderson, Director of Vocational Services,  Granite State Independent Living, Concord, NH</a:t>
            </a:r>
          </a:p>
          <a:p>
            <a:pPr marL="0" indent="0">
              <a:spcBef>
                <a:spcPts val="0"/>
              </a:spcBef>
              <a:spcAft>
                <a:spcPts val="0"/>
              </a:spcAft>
              <a:buFont typeface="Arial" panose="020B0604020202020204" pitchFamily="34" charset="0"/>
              <a:buNone/>
              <a:defRPr/>
            </a:pPr>
            <a:r>
              <a:rPr lang="en-US" dirty="0" smtClean="0"/>
              <a:t>    Email: </a:t>
            </a:r>
            <a:r>
              <a:rPr lang="en-US" dirty="0" smtClean="0">
                <a:hlinkClick r:id="rId4"/>
              </a:rPr>
              <a:t>jsanderson@gsil.org</a:t>
            </a:r>
            <a:endParaRPr lang="en-US" dirty="0"/>
          </a:p>
          <a:p>
            <a:pPr marL="0" indent="0">
              <a:spcBef>
                <a:spcPts val="0"/>
              </a:spcBef>
              <a:spcAft>
                <a:spcPts val="0"/>
              </a:spcAft>
              <a:buFont typeface="Arial" panose="020B0604020202020204" pitchFamily="34" charset="0"/>
              <a:buNone/>
              <a:defRPr/>
            </a:pPr>
            <a:endParaRPr lang="en-US" dirty="0" smtClean="0"/>
          </a:p>
          <a:p>
            <a:pPr marL="457200" lvl="1" indent="0">
              <a:buFont typeface="Arial" panose="020B0604020202020204" pitchFamily="34" charset="0"/>
              <a:buNone/>
              <a:defRPr/>
            </a:pPr>
            <a:r>
              <a:rPr lang="en-US" dirty="0" smtClean="0"/>
              <a:t/>
            </a:r>
            <a:br>
              <a:rPr lang="en-US" dirty="0" smtClean="0"/>
            </a:br>
            <a:endParaRPr lang="en-US" dirty="0"/>
          </a:p>
        </p:txBody>
      </p:sp>
      <p:sp>
        <p:nvSpPr>
          <p:cNvPr id="21508" name="Slide Number Placeholder 3"/>
          <p:cNvSpPr>
            <a:spLocks noGrp="1"/>
          </p:cNvSpPr>
          <p:nvPr>
            <p:ph type="sldNum" sz="quarter" idx="10"/>
          </p:nvPr>
        </p:nvSpPr>
        <p:spPr bwMode="auto">
          <a:noFill/>
          <a:ln>
            <a:miter lim="800000"/>
            <a:headEnd/>
            <a:tailEnd/>
          </a:ln>
        </p:spPr>
        <p:txBody>
          <a:bodyPr/>
          <a:lstStyle/>
          <a:p>
            <a:fld id="{B3F013BD-E28A-41BD-B95B-D9FD2BC369DB}" type="slidenum">
              <a:rPr lang="en-US" altLang="en-US"/>
              <a:pPr/>
              <a:t>8</a:t>
            </a:fld>
            <a:endParaRPr lang="en-US"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ctrTitle"/>
          </p:nvPr>
        </p:nvSpPr>
        <p:spPr>
          <a:xfrm>
            <a:off x="203200" y="1981200"/>
            <a:ext cx="8699500" cy="2787650"/>
          </a:xfrm>
        </p:spPr>
        <p:txBody>
          <a:bodyPr/>
          <a:lstStyle/>
          <a:p>
            <a:pPr>
              <a:spcBef>
                <a:spcPct val="20000"/>
              </a:spcBef>
              <a:buClr>
                <a:srgbClr val="3C6986"/>
              </a:buClr>
            </a:pPr>
            <a:r>
              <a:rPr lang="en-US" altLang="en-US" dirty="0" smtClean="0">
                <a:ea typeface="ＭＳ Ｐゴシック" pitchFamily="34" charset="-128"/>
              </a:rPr>
              <a:t/>
            </a:r>
            <a:br>
              <a:rPr lang="en-US" altLang="en-US" dirty="0" smtClean="0">
                <a:ea typeface="ＭＳ Ｐゴシック" pitchFamily="34" charset="-128"/>
              </a:rPr>
            </a:br>
            <a:r>
              <a:rPr lang="en-US" altLang="en-US" dirty="0" smtClean="0">
                <a:ea typeface="ＭＳ Ｐゴシック" pitchFamily="34" charset="-128"/>
              </a:rPr>
              <a:t>  </a:t>
            </a:r>
            <a:br>
              <a:rPr lang="en-US" altLang="en-US" dirty="0" smtClean="0">
                <a:ea typeface="ＭＳ Ｐゴシック" pitchFamily="34" charset="-128"/>
              </a:rPr>
            </a:br>
            <a:r>
              <a:rPr lang="en-US" altLang="en-US" dirty="0" smtClean="0">
                <a:ea typeface="ＭＳ Ｐゴシック" pitchFamily="34" charset="-128"/>
              </a:rPr>
              <a:t/>
            </a:r>
            <a:br>
              <a:rPr lang="en-US" altLang="en-US" dirty="0" smtClean="0">
                <a:ea typeface="ＭＳ Ｐゴシック" pitchFamily="34" charset="-128"/>
              </a:rPr>
            </a:br>
            <a:r>
              <a:rPr lang="en-US" altLang="en-US" dirty="0" smtClean="0">
                <a:ea typeface="ＭＳ Ｐゴシック" pitchFamily="34" charset="-128"/>
              </a:rPr>
              <a:t/>
            </a:r>
            <a:br>
              <a:rPr lang="en-US" altLang="en-US" dirty="0" smtClean="0">
                <a:ea typeface="ＭＳ Ｐゴシック" pitchFamily="34" charset="-128"/>
              </a:rPr>
            </a:br>
            <a:r>
              <a:rPr lang="en-US" altLang="en-US" b="1" i="1" dirty="0" smtClean="0">
                <a:solidFill>
                  <a:srgbClr val="000100"/>
                </a:solidFill>
                <a:ea typeface="ＭＳ Ｐゴシック" pitchFamily="34" charset="-128"/>
              </a:rPr>
              <a:t>EN Capacity Building Part II</a:t>
            </a:r>
            <a:r>
              <a:rPr lang="en-US" altLang="en-US" sz="2000" dirty="0" smtClean="0">
                <a:solidFill>
                  <a:srgbClr val="000100"/>
                </a:solidFill>
                <a:ea typeface="ＭＳ Ｐゴシック" pitchFamily="34" charset="-128"/>
              </a:rPr>
              <a:t/>
            </a:r>
            <a:br>
              <a:rPr lang="en-US" altLang="en-US" sz="2000" dirty="0" smtClean="0">
                <a:solidFill>
                  <a:srgbClr val="000100"/>
                </a:solidFill>
                <a:ea typeface="ＭＳ Ｐゴシック" pitchFamily="34" charset="-128"/>
              </a:rPr>
            </a:br>
            <a:r>
              <a:rPr lang="en-US" altLang="en-US" dirty="0" smtClean="0">
                <a:solidFill>
                  <a:srgbClr val="000100"/>
                </a:solidFill>
                <a:ea typeface="ＭＳ Ｐゴシック" pitchFamily="34" charset="-128"/>
              </a:rPr>
              <a:t>Conversation Facilitators:</a:t>
            </a:r>
            <a:br>
              <a:rPr lang="en-US" altLang="en-US" dirty="0" smtClean="0">
                <a:solidFill>
                  <a:srgbClr val="000100"/>
                </a:solidFill>
                <a:ea typeface="ＭＳ Ｐゴシック" pitchFamily="34" charset="-128"/>
              </a:rPr>
            </a:br>
            <a:r>
              <a:rPr lang="en-US" altLang="en-US" dirty="0" smtClean="0">
                <a:solidFill>
                  <a:srgbClr val="000100"/>
                </a:solidFill>
                <a:ea typeface="ＭＳ Ｐゴシック" pitchFamily="34" charset="-128"/>
              </a:rPr>
              <a:t/>
            </a:r>
            <a:br>
              <a:rPr lang="en-US" altLang="en-US" dirty="0" smtClean="0">
                <a:solidFill>
                  <a:srgbClr val="000100"/>
                </a:solidFill>
                <a:ea typeface="ＭＳ Ｐゴシック" pitchFamily="34" charset="-128"/>
              </a:rPr>
            </a:br>
            <a:r>
              <a:rPr lang="en-US" altLang="en-US" dirty="0" smtClean="0">
                <a:solidFill>
                  <a:srgbClr val="000100"/>
                </a:solidFill>
                <a:ea typeface="ＭＳ Ｐゴシック" pitchFamily="34" charset="-128"/>
              </a:rPr>
              <a:t> </a:t>
            </a:r>
            <a:r>
              <a:rPr lang="en-US" altLang="en-US" sz="2000" dirty="0" smtClean="0">
                <a:ea typeface="ＭＳ Ｐゴシック" pitchFamily="34" charset="-128"/>
              </a:rPr>
              <a:t>Pam Walker, CEO, Alliance Professional Services LLC, TN</a:t>
            </a:r>
            <a:br>
              <a:rPr lang="en-US" altLang="en-US" sz="2000" dirty="0" smtClean="0">
                <a:ea typeface="ＭＳ Ｐゴシック" pitchFamily="34" charset="-128"/>
              </a:rPr>
            </a:br>
            <a:r>
              <a:rPr lang="en-US" altLang="en-US" sz="2000" dirty="0" smtClean="0">
                <a:solidFill>
                  <a:srgbClr val="000100"/>
                </a:solidFill>
                <a:ea typeface="ＭＳ Ｐゴシック" pitchFamily="34" charset="-128"/>
              </a:rPr>
              <a:t>Ann Austin, Ticket to Work Program Specialist, Laradon, CO </a:t>
            </a:r>
            <a:r>
              <a:rPr lang="en-US" altLang="en-US" sz="2000" dirty="0" smtClean="0">
                <a:ea typeface="ＭＳ Ｐゴシック" pitchFamily="34" charset="-128"/>
              </a:rPr>
              <a:t/>
            </a:r>
            <a:br>
              <a:rPr lang="en-US" altLang="en-US" sz="2000" dirty="0" smtClean="0">
                <a:ea typeface="ＭＳ Ｐゴシック" pitchFamily="34" charset="-128"/>
              </a:rPr>
            </a:br>
            <a:r>
              <a:rPr lang="en-US" altLang="en-US" sz="2000" dirty="0" smtClean="0">
                <a:ea typeface="ＭＳ Ｐゴシック" pitchFamily="34" charset="-128"/>
              </a:rPr>
              <a:t> Barbara Rodriquez, Director of Employment Services, 		EmployRewards Solutions Inc., SC</a:t>
            </a:r>
            <a:br>
              <a:rPr lang="en-US" altLang="en-US" sz="2000" dirty="0" smtClean="0">
                <a:ea typeface="ＭＳ Ｐゴシック" pitchFamily="34" charset="-128"/>
              </a:rPr>
            </a:br>
            <a:r>
              <a:rPr lang="en-US" altLang="en-US" sz="2000" dirty="0" smtClean="0">
                <a:ea typeface="ＭＳ Ｐゴシック" pitchFamily="34" charset="-128"/>
              </a:rPr>
              <a:t>   </a:t>
            </a:r>
            <a:br>
              <a:rPr lang="en-US" altLang="en-US" sz="2000" dirty="0" smtClean="0">
                <a:ea typeface="ＭＳ Ｐゴシック" pitchFamily="34" charset="-128"/>
              </a:rPr>
            </a:br>
            <a:r>
              <a:rPr lang="en-US" altLang="en-US" dirty="0" smtClean="0">
                <a:ea typeface="ＭＳ Ｐゴシック" pitchFamily="34" charset="-128"/>
              </a:rPr>
              <a:t/>
            </a:r>
            <a:br>
              <a:rPr lang="en-US" altLang="en-US" dirty="0" smtClean="0">
                <a:ea typeface="ＭＳ Ｐゴシック" pitchFamily="34" charset="-128"/>
              </a:rPr>
            </a:br>
            <a:r>
              <a:rPr lang="en-US" altLang="en-US" dirty="0" smtClean="0">
                <a:ea typeface="ＭＳ Ｐゴシック" pitchFamily="34" charset="-128"/>
              </a:rPr>
              <a:t/>
            </a:r>
            <a:br>
              <a:rPr lang="en-US" altLang="en-US" dirty="0" smtClean="0">
                <a:ea typeface="ＭＳ Ｐゴシック" pitchFamily="34" charset="-128"/>
              </a:rPr>
            </a:br>
            <a:endParaRPr lang="en-US" altLang="en-US" dirty="0" smtClean="0">
              <a:ea typeface="ＭＳ Ｐゴシック" pitchFamily="34" charset="-128"/>
            </a:endParaRPr>
          </a:p>
        </p:txBody>
      </p:sp>
    </p:spTree>
  </p:cSld>
  <p:clrMapOvr>
    <a:masterClrMapping/>
  </p:clrMapOvr>
</p:sld>
</file>

<file path=ppt/theme/theme1.xml><?xml version="1.0" encoding="utf-8"?>
<a:theme xmlns:a="http://schemas.openxmlformats.org/drawingml/2006/main" name="Office Theme">
  <a:themeElements>
    <a:clrScheme name="TTWP colors">
      <a:dk1>
        <a:srgbClr val="000100"/>
      </a:dk1>
      <a:lt1>
        <a:sysClr val="window" lastClr="FFFFFF"/>
      </a:lt1>
      <a:dk2>
        <a:srgbClr val="000100"/>
      </a:dk2>
      <a:lt2>
        <a:srgbClr val="BFCADD"/>
      </a:lt2>
      <a:accent1>
        <a:srgbClr val="6D8BA2"/>
      </a:accent1>
      <a:accent2>
        <a:srgbClr val="BA2700"/>
      </a:accent2>
      <a:accent3>
        <a:srgbClr val="7C7C7C"/>
      </a:accent3>
      <a:accent4>
        <a:srgbClr val="5892AF"/>
      </a:accent4>
      <a:accent5>
        <a:srgbClr val="B0B0B0"/>
      </a:accent5>
      <a:accent6>
        <a:srgbClr val="3C6986"/>
      </a:accent6>
      <a:hlink>
        <a:srgbClr val="0090C8"/>
      </a:hlink>
      <a:folHlink>
        <a:srgbClr val="9F1F2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1159</TotalTime>
  <Words>667</Words>
  <Application>Microsoft Office PowerPoint</Application>
  <PresentationFormat>On-screen Show (4:3)</PresentationFormat>
  <Paragraphs>77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Section 503 Community of Practice</vt:lpstr>
      <vt:lpstr>Part I Disability Disclosure and Self-Identification  Resources</vt:lpstr>
      <vt:lpstr> Disability Disclosure and Self-Identification Part II  Conversation Facilitators:  Susan Webb, Director, ABIL Employment Services, Phoenix, AZ Kate Kingree, Ticket to Work Program Manager, ERI Plus Inc., WI Judy Sanderson, Director of Vocational Services, Granite State  Independent Living, NH </vt:lpstr>
      <vt:lpstr>Disability Disclosure and Self Identification</vt:lpstr>
      <vt:lpstr>Disability Disclosure Pre-Hire Inquiries When may an employer ask?</vt:lpstr>
      <vt:lpstr>Voluntary Self-Identification of Disability Form</vt:lpstr>
      <vt:lpstr>Disability Disclosure Post-Offer Inquiries When may an employer ask?</vt:lpstr>
      <vt:lpstr>Follow Up with the Conversation Leads</vt:lpstr>
      <vt:lpstr>      EN Capacity Building Part II Conversation Facilitators:   Pam Walker, CEO, Alliance Professional Services LLC, TN Ann Austin, Ticket to Work Program Specialist, Laradon, CO   Barbara Rodriquez, Director of Employment Services,   EmployRewards Solutions Inc., SC       </vt:lpstr>
      <vt:lpstr>Part I EN Capacity Building and Sharing</vt:lpstr>
      <vt:lpstr>EN Capacity Building Part II </vt:lpstr>
      <vt:lpstr>Follow Up with the Conversation Leads</vt:lpstr>
    </vt:vector>
  </TitlesOfParts>
  <Company>Maximus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Maximus  Inc</dc:creator>
  <cp:lastModifiedBy>ld53094</cp:lastModifiedBy>
  <cp:revision>111</cp:revision>
  <dcterms:created xsi:type="dcterms:W3CDTF">2011-06-21T14:30:16Z</dcterms:created>
  <dcterms:modified xsi:type="dcterms:W3CDTF">2014-07-03T13:18:44Z</dcterms:modified>
</cp:coreProperties>
</file>