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handoutMasterIdLst>
    <p:handoutMasterId r:id="rId40"/>
  </p:handoutMasterIdLst>
  <p:sldIdLst>
    <p:sldId id="271" r:id="rId2"/>
    <p:sldId id="272" r:id="rId3"/>
    <p:sldId id="273" r:id="rId4"/>
    <p:sldId id="274" r:id="rId5"/>
    <p:sldId id="275" r:id="rId6"/>
    <p:sldId id="276" r:id="rId7"/>
    <p:sldId id="277" r:id="rId8"/>
    <p:sldId id="278" r:id="rId9"/>
    <p:sldId id="279" r:id="rId10"/>
    <p:sldId id="308" r:id="rId11"/>
    <p:sldId id="281" r:id="rId12"/>
    <p:sldId id="282" r:id="rId13"/>
    <p:sldId id="283" r:id="rId14"/>
    <p:sldId id="284" r:id="rId15"/>
    <p:sldId id="285" r:id="rId16"/>
    <p:sldId id="286" r:id="rId17"/>
    <p:sldId id="287" r:id="rId18"/>
    <p:sldId id="309" r:id="rId19"/>
    <p:sldId id="310" r:id="rId20"/>
    <p:sldId id="290" r:id="rId21"/>
    <p:sldId id="291" r:id="rId22"/>
    <p:sldId id="292" r:id="rId23"/>
    <p:sldId id="293" r:id="rId24"/>
    <p:sldId id="294" r:id="rId25"/>
    <p:sldId id="295" r:id="rId26"/>
    <p:sldId id="296" r:id="rId27"/>
    <p:sldId id="297" r:id="rId28"/>
    <p:sldId id="298" r:id="rId29"/>
    <p:sldId id="299" r:id="rId30"/>
    <p:sldId id="311" r:id="rId31"/>
    <p:sldId id="301" r:id="rId32"/>
    <p:sldId id="302" r:id="rId33"/>
    <p:sldId id="303" r:id="rId34"/>
    <p:sldId id="304" r:id="rId35"/>
    <p:sldId id="305" r:id="rId36"/>
    <p:sldId id="312" r:id="rId37"/>
    <p:sldId id="307" r:id="rId3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charset="-128"/>
        <a:cs typeface="+mn-cs"/>
      </a:defRPr>
    </a:lvl5pPr>
    <a:lvl6pPr marL="2286000" algn="l" defTabSz="914400" rtl="0" eaLnBrk="1" latinLnBrk="0" hangingPunct="1">
      <a:defRPr kern="1200">
        <a:solidFill>
          <a:schemeClr val="tx1"/>
        </a:solidFill>
        <a:latin typeface="Arial" pitchFamily="34" charset="0"/>
        <a:ea typeface="ＭＳ Ｐゴシック" charset="-128"/>
        <a:cs typeface="+mn-cs"/>
      </a:defRPr>
    </a:lvl6pPr>
    <a:lvl7pPr marL="2743200" algn="l" defTabSz="914400" rtl="0" eaLnBrk="1" latinLnBrk="0" hangingPunct="1">
      <a:defRPr kern="1200">
        <a:solidFill>
          <a:schemeClr val="tx1"/>
        </a:solidFill>
        <a:latin typeface="Arial" pitchFamily="34" charset="0"/>
        <a:ea typeface="ＭＳ Ｐゴシック" charset="-128"/>
        <a:cs typeface="+mn-cs"/>
      </a:defRPr>
    </a:lvl7pPr>
    <a:lvl8pPr marL="3200400" algn="l" defTabSz="914400" rtl="0" eaLnBrk="1" latinLnBrk="0" hangingPunct="1">
      <a:defRPr kern="1200">
        <a:solidFill>
          <a:schemeClr val="tx1"/>
        </a:solidFill>
        <a:latin typeface="Arial" pitchFamily="34" charset="0"/>
        <a:ea typeface="ＭＳ Ｐゴシック" charset="-128"/>
        <a:cs typeface="+mn-cs"/>
      </a:defRPr>
    </a:lvl8pPr>
    <a:lvl9pPr marL="3657600" algn="l" defTabSz="914400" rtl="0" eaLnBrk="1" latinLnBrk="0" hangingPunct="1">
      <a:defRPr kern="1200">
        <a:solidFill>
          <a:schemeClr val="tx1"/>
        </a:solidFill>
        <a:latin typeface="Arial"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087" autoAdjust="0"/>
  </p:normalViewPr>
  <p:slideViewPr>
    <p:cSldViewPr snapToGrid="0" snapToObjects="1">
      <p:cViewPr varScale="1">
        <p:scale>
          <a:sx n="79" d="100"/>
          <a:sy n="79" d="100"/>
        </p:scale>
        <p:origin x="-1824" y="-90"/>
      </p:cViewPr>
      <p:guideLst>
        <p:guide orient="horz" pos="2160"/>
        <p:guide pos="2880"/>
      </p:guideLst>
    </p:cSldViewPr>
  </p:slideViewPr>
  <p:notesTextViewPr>
    <p:cViewPr>
      <p:scale>
        <a:sx n="100" d="100"/>
        <a:sy n="100" d="100"/>
      </p:scale>
      <p:origin x="0" y="12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0196FCEC-5659-461A-AE84-F3D4476C9E2B}" type="datetimeFigureOut">
              <a:rPr lang="en-US"/>
              <a:pPr/>
              <a:t>9/8/2014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8E25E5F6-18BA-4F23-8958-D8212EE26F9D}" type="slidenum">
              <a:rPr lang="en-US"/>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B3BA4135-49FE-4141-BCA3-3F5F38E9CDBA}" type="datetimeFigureOut">
              <a:rPr lang="en-US"/>
              <a:pPr/>
              <a:t>9/8/2014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9BF9EBE1-9091-4AB2-B215-2FD4B2168D54}" type="slidenum">
              <a:rPr lang="en-US"/>
              <a:pPr/>
              <a:t>‹#›</a:t>
            </a:fld>
            <a:endParaRPr lang="en-US" dirty="0"/>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sam.gov/"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3" Type="http://schemas.openxmlformats.org/officeDocument/2006/relationships/hyperlink" Target="https://yourtickettowork.com/" TargetMode="External"/><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fpds.gov/fpdsng_cms/index.php/en/"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www.usaspending.gov/" TargetMode="External"/><Relationship Id="rId4" Type="http://schemas.openxmlformats.org/officeDocument/2006/relationships/hyperlink" Target="https://www.sam.gov/"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Good afternoon</a:t>
            </a:r>
            <a:r>
              <a:rPr lang="en-US" sz="1200" baseline="0" dirty="0" smtClean="0">
                <a:latin typeface="+mn-lt"/>
              </a:rPr>
              <a:t> everyone. Welcome to the September Section 503 Community of Practice forum. We will be referencing and visiting several websites during today’s presentation.  If you are in the “listen only” mode, you are going to miss the value of the live searches that we are going to conduct. The power point presentation for today’s CoP is found in the “Information Center” on the Your Ticket to Work website. Click on “Upcoming Events” and look for the Section 503 CoP listing for September 10</a:t>
            </a:r>
            <a:r>
              <a:rPr lang="en-US" sz="1200" baseline="30000" dirty="0" smtClean="0">
                <a:latin typeface="+mn-lt"/>
              </a:rPr>
              <a:t>th</a:t>
            </a:r>
            <a:r>
              <a:rPr lang="en-US" sz="1200" baseline="0" dirty="0" smtClean="0">
                <a:latin typeface="+mn-lt"/>
              </a:rPr>
              <a:t> to find the link to the power point that we are using today. Please be patient with use during this presentation as we are going to attempt to conduct several lives searches. As a result, we will be moving back and forth between our power point to these websites. Since we are going to be using very large and active databases, it may take a little time to conduct each search.</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mn-lt"/>
              </a:rPr>
              <a:t>We are going to hold all questions and opportunities for audience participation to the end of the presentation. Consequently, you may want to jot down any questions that arise during the formal presentation, and/or any additional ideas or tips that might be helpful to our audience. We will open the discussion up for audience participation after the formal presentation.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Before we begin with today’s topic, I want to do </a:t>
            </a:r>
            <a:r>
              <a:rPr lang="en-US" sz="1200" baseline="0" dirty="0" smtClean="0">
                <a:latin typeface="+mn-lt"/>
              </a:rPr>
              <a:t>a quick overview of the key requirements of the changes to Section 503 of the Rehabilitation Act that took effect in March 2014. </a:t>
            </a:r>
          </a:p>
          <a:p>
            <a:endParaRPr lang="en-US"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1</a:t>
            </a:fld>
            <a:endParaRPr lang="en-US" dirty="0"/>
          </a:p>
        </p:txBody>
      </p:sp>
    </p:spTree>
    <p:extLst>
      <p:ext uri="{BB962C8B-B14F-4D97-AF65-F5344CB8AC3E}">
        <p14:creationId xmlns:p14="http://schemas.microsoft.com/office/powerpoint/2010/main" xmlns="" val="19675527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Now we are going to </a:t>
            </a:r>
            <a:r>
              <a:rPr lang="en-US" b="0" baseline="0" dirty="0" smtClean="0"/>
              <a:t>conduct a few live searches on the Federal Procurement Data System website. Our goal is to show that searches can require multiple attempts and a hint of creativity.  For example, you may want to try to use 3-4 descriptor words for the same type of job. Or, you may try to reduce or expand your search location with other types of filters offered on the website. There are many variables and you need to be willing to spend some time “playing” with the search engine.  Remember, this is a large and highly</a:t>
            </a:r>
            <a:r>
              <a:rPr lang="en-US" b="0" dirty="0" smtClean="0"/>
              <a:t> </a:t>
            </a:r>
            <a:r>
              <a:rPr lang="en-US" b="0" baseline="0" dirty="0" smtClean="0"/>
              <a:t>active data base and it changes from day to day and hour to hour because of constant and on-going data input by over 60 Federal agencies.</a:t>
            </a:r>
          </a:p>
          <a:p>
            <a:endParaRPr lang="en-US" b="0" dirty="0" smtClean="0"/>
          </a:p>
          <a:p>
            <a:r>
              <a:rPr lang="en-US" b="0" dirty="0" smtClean="0"/>
              <a:t>Let’s start with </a:t>
            </a:r>
            <a:r>
              <a:rPr lang="en-US" b="0" baseline="0" dirty="0" smtClean="0"/>
              <a:t>a couple examples of State-only searches. This works best when you have a sparely populated or rural area with only a few Federal contractors. But many of these states have Military bases with a fair amount of opportunity for Federal contracting. These searches will not work for states like Florida, New York, California, Illinois, and states with a concentration of Federal agencies like Maryland or Virginia.   </a:t>
            </a:r>
          </a:p>
          <a:p>
            <a:endParaRPr lang="en-US" b="0" baseline="0" dirty="0" smtClean="0"/>
          </a:p>
          <a:p>
            <a:r>
              <a:rPr lang="en-US" b="0" baseline="0" dirty="0" smtClean="0"/>
              <a:t>So , in the search box at the top let’s begin with just a couple keywords. </a:t>
            </a:r>
            <a:r>
              <a:rPr lang="en-US" b="0" dirty="0" smtClean="0"/>
              <a:t> </a:t>
            </a:r>
            <a:r>
              <a:rPr lang="en-US" b="0" baseline="0" dirty="0" smtClean="0"/>
              <a:t>Let’s plug in Tennessee,</a:t>
            </a:r>
            <a:r>
              <a:rPr lang="en-US" b="0" dirty="0" smtClean="0"/>
              <a:t> 2014, and t</a:t>
            </a:r>
            <a:r>
              <a:rPr lang="en-US" b="0" baseline="0" dirty="0" smtClean="0"/>
              <a:t>hen refine by amount. Then we will scroll down and look for awards of over $50,000 – contractors that must comply with Section 503 – and see what we find.   </a:t>
            </a:r>
          </a:p>
          <a:p>
            <a:endParaRPr lang="en-US" b="0" baseline="0" dirty="0" smtClean="0"/>
          </a:p>
          <a:p>
            <a:r>
              <a:rPr lang="en-US" dirty="0" smtClean="0"/>
              <a:t>Now  let’s try Nebraska , 2014. </a:t>
            </a:r>
          </a:p>
          <a:p>
            <a:endParaRPr lang="en-US" b="0" baseline="0" dirty="0" smtClean="0"/>
          </a:p>
          <a:p>
            <a:r>
              <a:rPr lang="en-US" b="0" baseline="0" dirty="0" smtClean="0"/>
              <a:t>Remember to read through the  contractor  information vary carefully.  Look at the location of the company, but also remember to  look at the place of performance of the work.  It could</a:t>
            </a:r>
            <a:r>
              <a:rPr lang="en-US" b="0" dirty="0" smtClean="0"/>
              <a:t> be a Nebraska company that is doing Federal contracting work in another state. </a:t>
            </a:r>
            <a:endParaRPr lang="en-US" dirty="0"/>
          </a:p>
        </p:txBody>
      </p:sp>
      <p:sp>
        <p:nvSpPr>
          <p:cNvPr id="4" name="Slide Number Placeholder 3"/>
          <p:cNvSpPr>
            <a:spLocks noGrp="1"/>
          </p:cNvSpPr>
          <p:nvPr>
            <p:ph type="sldNum" sz="quarter" idx="10"/>
          </p:nvPr>
        </p:nvSpPr>
        <p:spPr/>
        <p:txBody>
          <a:bodyPr/>
          <a:lstStyle/>
          <a:p>
            <a:fld id="{9BF9EBE1-9091-4AB2-B215-2FD4B2168D54}"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Another option is</a:t>
            </a:r>
            <a:r>
              <a:rPr lang="en-US" b="0" baseline="0" dirty="0" smtClean="0"/>
              <a:t> to search by product or service and then by location, typically by the name of the state. This works best in highly-populated states or in areas with a lot of Federal agency presence. For example, let’s look at a search for Landscaping in Maryland. </a:t>
            </a:r>
          </a:p>
          <a:p>
            <a:endParaRPr lang="en-US" b="0" baseline="0" dirty="0" smtClean="0"/>
          </a:p>
          <a:p>
            <a:r>
              <a:rPr lang="en-US" b="0" baseline="0" dirty="0" smtClean="0"/>
              <a:t>Now let’s look at Food Service in California. If you know the name of the company or the agency you can use those as keywords in the general search box.  For example, most of us know of the location of military installations in our area.  Almost all military installations use Federal contractor services and products.  If you know the name of the base and the state, the contractors at that installation will come up.  Let’s try Fort Meade in Maryland.</a:t>
            </a:r>
          </a:p>
          <a:p>
            <a:endParaRPr lang="en-US" b="0" baseline="0" dirty="0" smtClean="0"/>
          </a:p>
          <a:p>
            <a:r>
              <a:rPr lang="en-US" b="0" baseline="0" dirty="0" smtClean="0"/>
              <a:t>FPDS is a highly searchable data base.  Don’t be afraid to get creative and do a lot of scrolling.  Remember, there are over 200,000 Federal contractors located all over the nation, at any given time. </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Now I am going to turn it back to Sallie to do a search on the SAM website.</a:t>
            </a:r>
          </a:p>
          <a:p>
            <a:endParaRPr lang="en-US" b="0" baseline="0" dirty="0" smtClean="0"/>
          </a:p>
        </p:txBody>
      </p:sp>
      <p:sp>
        <p:nvSpPr>
          <p:cNvPr id="4" name="Slide Number Placeholder 3"/>
          <p:cNvSpPr>
            <a:spLocks noGrp="1"/>
          </p:cNvSpPr>
          <p:nvPr>
            <p:ph type="sldNum" sz="quarter" idx="10"/>
          </p:nvPr>
        </p:nvSpPr>
        <p:spPr/>
        <p:txBody>
          <a:bodyPr/>
          <a:lstStyle/>
          <a:p>
            <a:fld id="{6F5FF921-6895-465A-B52E-B2EE1C6C091D}"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ltLang="en-US" dirty="0" smtClean="0">
                <a:ea typeface="ＭＳ Ｐゴシック" pitchFamily="34" charset="-128"/>
              </a:rPr>
              <a:t>A second source of information on Federal contractors</a:t>
            </a:r>
            <a:r>
              <a:rPr lang="en-US" altLang="en-US" baseline="0" dirty="0" smtClean="0">
                <a:ea typeface="ＭＳ Ｐゴシック" pitchFamily="34" charset="-128"/>
              </a:rPr>
              <a:t> is t</a:t>
            </a:r>
            <a:r>
              <a:rPr lang="en-US" altLang="en-US" dirty="0" smtClean="0">
                <a:ea typeface="ＭＳ Ｐゴシック" pitchFamily="34" charset="-128"/>
              </a:rPr>
              <a:t>he System for Award</a:t>
            </a:r>
            <a:r>
              <a:rPr lang="en-US" altLang="en-US" baseline="0" dirty="0" smtClean="0">
                <a:ea typeface="ＭＳ Ｐゴシック" pitchFamily="34" charset="-128"/>
              </a:rPr>
              <a:t> Management</a:t>
            </a:r>
            <a:r>
              <a:rPr lang="en-US" altLang="en-US" dirty="0" smtClean="0">
                <a:ea typeface="ＭＳ Ｐゴシック" pitchFamily="34" charset="-128"/>
              </a:rPr>
              <a:t> or SAM. </a:t>
            </a:r>
            <a:r>
              <a:rPr lang="en-US" altLang="en-US" b="0" baseline="0" dirty="0" smtClean="0">
                <a:ea typeface="ＭＳ Ｐゴシック" pitchFamily="34" charset="-128"/>
              </a:rPr>
              <a:t>It is used as a primary information source by Federal agencies and Federal contracting officials.</a:t>
            </a:r>
            <a:r>
              <a:rPr lang="en-US" altLang="en-US" b="1" baseline="0" dirty="0" smtClean="0">
                <a:ea typeface="ＭＳ Ｐゴシック" pitchFamily="34" charset="-128"/>
              </a:rPr>
              <a:t>  </a:t>
            </a:r>
            <a:r>
              <a:rPr lang="en-US" altLang="en-US" baseline="0" dirty="0" smtClean="0">
                <a:ea typeface="ＭＳ Ｐゴシック" pitchFamily="34" charset="-128"/>
              </a:rPr>
              <a:t>The information in SAM is a combination of information from two other Federal procurement databases: </a:t>
            </a:r>
            <a:r>
              <a:rPr lang="en-US" altLang="en-US" sz="1200" baseline="0" dirty="0" smtClean="0">
                <a:ea typeface="ＭＳ Ｐゴシック" pitchFamily="34" charset="-128"/>
              </a:rPr>
              <a:t>t</a:t>
            </a:r>
            <a:r>
              <a:rPr lang="en-US" altLang="en-US" sz="1200" dirty="0" smtClean="0">
                <a:ea typeface="ＭＳ Ｐゴシック" pitchFamily="34" charset="-128"/>
              </a:rPr>
              <a:t>he Federal Procurement System and the Catalog of Federal Domestic Assistance.</a:t>
            </a:r>
          </a:p>
          <a:p>
            <a:pPr marL="342900" lvl="1" indent="-342900">
              <a:buFont typeface="Arial" charset="0"/>
              <a:buNone/>
            </a:pPr>
            <a:endParaRPr lang="en-US" altLang="en-US" dirty="0" smtClean="0">
              <a:ea typeface="ＭＳ Ｐゴシック" pitchFamily="34" charset="-128"/>
            </a:endParaRPr>
          </a:p>
          <a:p>
            <a:pPr marL="342900" lvl="1" indent="-342900">
              <a:buFont typeface="Arial" charset="0"/>
              <a:buNone/>
            </a:pPr>
            <a:r>
              <a:rPr lang="en-US" altLang="en-US" dirty="0" smtClean="0">
                <a:ea typeface="ＭＳ Ｐゴシック" pitchFamily="34" charset="-128"/>
              </a:rPr>
              <a:t>Federal contractors must register when “doing business” with the government.</a:t>
            </a:r>
          </a:p>
          <a:p>
            <a:pPr marL="342900" lvl="3" indent="-342900">
              <a:buFont typeface="Arial" pitchFamily="34" charset="0"/>
              <a:buNone/>
            </a:pPr>
            <a:endParaRPr lang="en-US" altLang="en-US" sz="2400" dirty="0" smtClean="0">
              <a:ea typeface="ＭＳ Ｐゴシック" pitchFamily="34" charset="-128"/>
            </a:endParaRPr>
          </a:p>
        </p:txBody>
      </p:sp>
      <p:sp>
        <p:nvSpPr>
          <p:cNvPr id="38916" name="Slide Number Placeholder 3"/>
          <p:cNvSpPr>
            <a:spLocks noGrp="1"/>
          </p:cNvSpPr>
          <p:nvPr>
            <p:ph type="sldNum" sz="quarter" idx="5"/>
          </p:nvPr>
        </p:nvSpPr>
        <p:spPr bwMode="auto">
          <a:noFill/>
          <a:ln>
            <a:miter lim="800000"/>
            <a:headEnd/>
            <a:tailEnd/>
          </a:ln>
        </p:spPr>
        <p:txBody>
          <a:bodyPr/>
          <a:lstStyle/>
          <a:p>
            <a:fld id="{F61BAB42-9EAC-4344-9A5F-2A2D57A6282E}" type="slidenum">
              <a:rPr lang="en-US" altLang="en-US"/>
              <a:pPr/>
              <a:t>12</a:t>
            </a:fld>
            <a:endParaRPr lang="en-US" altLang="en-US" dirty="0"/>
          </a:p>
        </p:txBody>
      </p:sp>
    </p:spTree>
    <p:extLst>
      <p:ext uri="{BB962C8B-B14F-4D97-AF65-F5344CB8AC3E}">
        <p14:creationId xmlns:p14="http://schemas.microsoft.com/office/powerpoint/2010/main" xmlns="" val="39222938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latin typeface="+mn-lt"/>
                <a:ea typeface="+mn-ea"/>
                <a:cs typeface="+mn-cs"/>
              </a:rPr>
              <a:t>You should all be familiar with SAM as </a:t>
            </a:r>
            <a:r>
              <a:rPr lang="en-US" sz="1200" b="0" kern="1200" baseline="0" dirty="0" smtClean="0">
                <a:solidFill>
                  <a:schemeClr val="tx1"/>
                </a:solidFill>
                <a:latin typeface="+mn-lt"/>
                <a:ea typeface="+mn-ea"/>
                <a:cs typeface="+mn-cs"/>
              </a:rPr>
              <a:t>your organization had to r</a:t>
            </a:r>
            <a:r>
              <a:rPr lang="en-US" sz="1200" b="0" kern="1200" dirty="0" smtClean="0">
                <a:solidFill>
                  <a:schemeClr val="tx1"/>
                </a:solidFill>
                <a:latin typeface="+mn-lt"/>
                <a:ea typeface="+mn-ea"/>
                <a:cs typeface="+mn-cs"/>
              </a:rPr>
              <a:t>egister</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in the SAM </a:t>
            </a:r>
            <a:r>
              <a:rPr lang="en-US" sz="1200" b="0" kern="1200" dirty="0" smtClean="0">
                <a:solidFill>
                  <a:schemeClr val="tx1"/>
                </a:solidFill>
                <a:latin typeface="+mn-lt"/>
                <a:ea typeface="+mn-ea"/>
                <a:cs typeface="+mn-cs"/>
              </a:rPr>
              <a:t>as a requirement of the EN</a:t>
            </a:r>
            <a:r>
              <a:rPr lang="en-US" sz="1200" b="0" strike="noStrike" kern="1200" baseline="0" dirty="0" smtClean="0">
                <a:solidFill>
                  <a:schemeClr val="tx1"/>
                </a:solidFill>
                <a:latin typeface="+mn-lt"/>
                <a:ea typeface="+mn-ea"/>
                <a:cs typeface="+mn-cs"/>
              </a:rPr>
              <a:t> </a:t>
            </a:r>
            <a:r>
              <a:rPr lang="en-US" sz="1200" strike="noStrike" kern="1200" baseline="0" dirty="0" smtClean="0">
                <a:solidFill>
                  <a:schemeClr val="tx1"/>
                </a:solidFill>
                <a:latin typeface="+mn-lt"/>
                <a:ea typeface="+mn-ea"/>
                <a:cs typeface="+mn-cs"/>
              </a:rPr>
              <a:t>R</a:t>
            </a:r>
            <a:r>
              <a:rPr lang="en-US" sz="1200" kern="1200" baseline="0" dirty="0" smtClean="0">
                <a:solidFill>
                  <a:schemeClr val="tx1"/>
                </a:solidFill>
                <a:latin typeface="+mn-lt"/>
                <a:ea typeface="+mn-ea"/>
                <a:cs typeface="+mn-cs"/>
              </a:rPr>
              <a:t>equest for Quotation</a:t>
            </a:r>
            <a:r>
              <a:rPr lang="en-US" sz="1200" b="0" kern="1200" baseline="0" dirty="0" smtClean="0">
                <a:solidFill>
                  <a:schemeClr val="tx1"/>
                </a:solidFill>
                <a:latin typeface="+mn-lt"/>
                <a:ea typeface="+mn-ea"/>
                <a:cs typeface="+mn-cs"/>
              </a:rPr>
              <a:t>.  Registration in the SAM is quick and easy.  Updates to an organization’s SAM registration are made, at </a:t>
            </a:r>
            <a:r>
              <a:rPr lang="en-US" sz="1200" kern="1200" baseline="0" dirty="0" smtClean="0">
                <a:solidFill>
                  <a:schemeClr val="tx1"/>
                </a:solidFill>
                <a:latin typeface="+mn-lt"/>
                <a:ea typeface="+mn-ea"/>
                <a:cs typeface="+mn-cs"/>
              </a:rPr>
              <a:t>a minimum, once a year and more often if changes occur in an organization’s name, address, contact information, and most importantly for EN, banking information. </a:t>
            </a:r>
            <a:endParaRPr lang="en-US" sz="1200" kern="1200" dirty="0" smtClean="0">
              <a:solidFill>
                <a:schemeClr val="tx1"/>
              </a:solidFill>
              <a:latin typeface="+mn-lt"/>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fld id="{6F5FF921-6895-465A-B52E-B2EE1C6C091D}" type="slidenum">
              <a:rPr lang="en-US" smtClean="0"/>
              <a:pPr/>
              <a:t>13</a:t>
            </a:fld>
            <a:endParaRPr lang="en-US" dirty="0"/>
          </a:p>
        </p:txBody>
      </p:sp>
    </p:spTree>
    <p:extLst>
      <p:ext uri="{BB962C8B-B14F-4D97-AF65-F5344CB8AC3E}">
        <p14:creationId xmlns:p14="http://schemas.microsoft.com/office/powerpoint/2010/main" xmlns="" val="15591172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latin typeface="+mn-lt"/>
                <a:ea typeface="+mn-ea"/>
                <a:cs typeface="+mn-cs"/>
              </a:rPr>
              <a:t>What</a:t>
            </a:r>
            <a:r>
              <a:rPr lang="en-US" sz="1200" b="0" kern="1200" baseline="0" dirty="0" smtClean="0">
                <a:solidFill>
                  <a:schemeClr val="tx1"/>
                </a:solidFill>
                <a:latin typeface="+mn-lt"/>
                <a:ea typeface="+mn-ea"/>
                <a:cs typeface="+mn-cs"/>
              </a:rPr>
              <a:t> is important for the purpose of today’s presentation is the fact that a</a:t>
            </a:r>
            <a:r>
              <a:rPr lang="en-US" sz="1200" b="0" kern="1200" dirty="0" smtClean="0">
                <a:solidFill>
                  <a:schemeClr val="tx1"/>
                </a:solidFill>
                <a:latin typeface="+mn-lt"/>
                <a:ea typeface="+mn-ea"/>
                <a:cs typeface="+mn-cs"/>
              </a:rPr>
              <a:t>ll</a:t>
            </a:r>
            <a:r>
              <a:rPr lang="en-US" sz="1200" b="0" kern="1200" baseline="0" dirty="0" smtClean="0">
                <a:solidFill>
                  <a:schemeClr val="tx1"/>
                </a:solidFill>
                <a:latin typeface="+mn-lt"/>
                <a:ea typeface="+mn-ea"/>
                <a:cs typeface="+mn-cs"/>
              </a:rPr>
              <a:t> Federal contractors must register in the SAM and update their i</a:t>
            </a:r>
            <a:r>
              <a:rPr lang="en-US" sz="1200" b="0" kern="1200" dirty="0" smtClean="0">
                <a:solidFill>
                  <a:schemeClr val="tx1"/>
                </a:solidFill>
                <a:latin typeface="+mn-lt"/>
                <a:ea typeface="+mn-ea"/>
                <a:cs typeface="+mn-cs"/>
              </a:rPr>
              <a:t>nformation </a:t>
            </a:r>
            <a:r>
              <a:rPr lang="en-US" sz="1200" b="0" kern="1200" baseline="0" dirty="0" smtClean="0">
                <a:solidFill>
                  <a:schemeClr val="tx1"/>
                </a:solidFill>
                <a:latin typeface="+mn-lt"/>
                <a:ea typeface="+mn-ea"/>
                <a:cs typeface="+mn-cs"/>
              </a:rPr>
              <a:t>regularly. With the same information being available on all Federal contractors registered in the SAM, Ticket to Work service providers can use this database to </a:t>
            </a:r>
            <a:r>
              <a:rPr lang="en-US" dirty="0" smtClean="0"/>
              <a:t>perform simple searches to identify</a:t>
            </a:r>
            <a:r>
              <a:rPr lang="en-US" baseline="0" dirty="0" smtClean="0"/>
              <a:t> organizations receiving Federal funding and/or to determine </a:t>
            </a:r>
            <a:r>
              <a:rPr lang="en-US" dirty="0" smtClean="0"/>
              <a:t>if a particular company of interest receives Federal funding.</a:t>
            </a:r>
            <a:endParaRPr lang="en-US" b="0"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14</a:t>
            </a:fld>
            <a:endParaRPr lang="en-US" dirty="0"/>
          </a:p>
        </p:txBody>
      </p:sp>
    </p:spTree>
    <p:extLst>
      <p:ext uri="{BB962C8B-B14F-4D97-AF65-F5344CB8AC3E}">
        <p14:creationId xmlns:p14="http://schemas.microsoft.com/office/powerpoint/2010/main" xmlns="" val="29299758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a:buNone/>
            </a:pPr>
            <a:r>
              <a:rPr lang="en-US" sz="1200" dirty="0" smtClean="0"/>
              <a:t>To conduct a search on SAM, go to the SAM website (</a:t>
            </a:r>
            <a:r>
              <a:rPr lang="en-US" altLang="en-US" sz="1200" dirty="0" smtClean="0">
                <a:ea typeface="ＭＳ Ｐゴシック" pitchFamily="34" charset="-128"/>
                <a:hlinkClick r:id="rId3"/>
              </a:rPr>
              <a:t>https://www.sam.gov</a:t>
            </a:r>
            <a:r>
              <a:rPr lang="en-US" altLang="en-US" sz="1200" dirty="0" smtClean="0">
                <a:ea typeface="ＭＳ Ｐゴシック" pitchFamily="34" charset="-128"/>
              </a:rPr>
              <a:t>)</a:t>
            </a:r>
            <a:r>
              <a:rPr lang="en-US" sz="1200" dirty="0" smtClean="0"/>
              <a:t> and click on “Search Records.” Then click on “Advanced Search – Entity” and make sure “Active Registration” is checked. You may also want to indicate no for “Registrations with Delinquent Federal Debt.”</a:t>
            </a:r>
          </a:p>
          <a:p>
            <a:endParaRPr lang="en-US" sz="1200" dirty="0" smtClean="0"/>
          </a:p>
          <a:p>
            <a:r>
              <a:rPr lang="en-US" sz="1200" dirty="0" smtClean="0"/>
              <a:t>If you are researching a particular</a:t>
            </a:r>
            <a:r>
              <a:rPr lang="en-US" sz="1200" baseline="0" dirty="0" smtClean="0"/>
              <a:t> business to determine if it is a Federal contractor, c</a:t>
            </a:r>
            <a:r>
              <a:rPr lang="en-US" sz="1200" dirty="0" smtClean="0"/>
              <a:t>lick on “Entity” and enter the name of the business and/or its DUNS number.</a:t>
            </a:r>
          </a:p>
          <a:p>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If you are not looking for information on a particular</a:t>
            </a:r>
            <a:r>
              <a:rPr lang="en-US" sz="1200" baseline="0" dirty="0" smtClean="0"/>
              <a:t> business, start by c</a:t>
            </a:r>
            <a:r>
              <a:rPr lang="en-US" sz="1200" dirty="0" smtClean="0"/>
              <a:t>licking on “Entity Type” to</a:t>
            </a:r>
            <a:r>
              <a:rPr lang="en-US" sz="1200" baseline="0" dirty="0" smtClean="0"/>
              <a:t> narrow you</a:t>
            </a:r>
            <a:r>
              <a:rPr lang="en-US" sz="1200" dirty="0" smtClean="0"/>
              <a:t>r search to a particular type of business, for example a local</a:t>
            </a:r>
            <a:r>
              <a:rPr lang="en-US" sz="1200" baseline="0" dirty="0" smtClean="0"/>
              <a:t> government entity or an educational institution.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lvl="0"/>
            <a:r>
              <a:rPr lang="en-US" sz="1200" dirty="0" smtClean="0"/>
              <a:t>Click on “Location” to identify organizations in a specific city, state, Congressional district or zip code.</a:t>
            </a:r>
          </a:p>
          <a:p>
            <a:pPr lvl="0"/>
            <a:endParaRPr lang="en-US" sz="1200" dirty="0" smtClean="0"/>
          </a:p>
          <a:p>
            <a:pPr lvl="0"/>
            <a:r>
              <a:rPr lang="en-US" sz="1200" dirty="0" smtClean="0"/>
              <a:t>Click on “Socio-Economic Status” if you want to limit your search to minority-owned businesses, veteran-owned businesses, and/or woman owned businesses.</a:t>
            </a:r>
          </a:p>
          <a:p>
            <a:pPr lvl="0"/>
            <a:endParaRPr lang="en-US" sz="1200" dirty="0" smtClean="0"/>
          </a:p>
          <a:p>
            <a:pPr lvl="0"/>
            <a:r>
              <a:rPr lang="en-US" sz="1200" dirty="0" smtClean="0"/>
              <a:t>If you want to limit you search to small businesses, check “Products and Services,” and then choose</a:t>
            </a:r>
            <a:r>
              <a:rPr lang="en-US" sz="1200" baseline="0" dirty="0" smtClean="0"/>
              <a:t> between the “NAICS” code and the “PSC” code. These codes are defined in the SAM User’s Guide which can be accessed just above the check boxes for “Active” and “Inactive” registrations. </a:t>
            </a:r>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r>
              <a:rPr lang="en-US" sz="1200" dirty="0" smtClean="0"/>
              <a:t>The results</a:t>
            </a:r>
            <a:r>
              <a:rPr lang="en-US" sz="1200" baseline="0" dirty="0" smtClean="0"/>
              <a:t> of the search will only provide you with limited information on each organization listed. For organizations that seem interesting, you will want to visit their websites to learn more about what they actually do.</a:t>
            </a:r>
            <a:endParaRPr lang="en-US" sz="1200" dirty="0" smtClean="0"/>
          </a:p>
          <a:p>
            <a:endParaRPr lang="en-US" sz="1200" dirty="0" smtClean="0"/>
          </a:p>
          <a:p>
            <a:r>
              <a:rPr lang="en-US" sz="1200" dirty="0" smtClean="0"/>
              <a:t>Of particular interest</a:t>
            </a:r>
            <a:r>
              <a:rPr lang="en-US" sz="1200" baseline="0" dirty="0" smtClean="0"/>
              <a:t> is the fact that the s</a:t>
            </a:r>
            <a:r>
              <a:rPr lang="en-US" sz="1200" dirty="0" smtClean="0"/>
              <a:t>earch results can be saved as a PDF file, exported to an excel spread sheet, and/or printed.</a:t>
            </a:r>
            <a:endParaRPr lang="en-US" sz="1200"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15</a:t>
            </a:fld>
            <a:endParaRPr lang="en-US" dirty="0"/>
          </a:p>
        </p:txBody>
      </p:sp>
    </p:spTree>
    <p:extLst>
      <p:ext uri="{BB962C8B-B14F-4D97-AF65-F5344CB8AC3E}">
        <p14:creationId xmlns="" xmlns:p14="http://schemas.microsoft.com/office/powerpoint/2010/main" val="22459418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dirty="0" smtClean="0"/>
              <a:t>Now</a:t>
            </a:r>
            <a:r>
              <a:rPr lang="en-US" sz="1200" baseline="0" dirty="0" smtClean="0"/>
              <a:t> let’s conduct a live search on SAM.gov.  I am going to use the following search criteria. </a:t>
            </a:r>
            <a:endParaRPr lang="en-US" sz="1200" dirty="0" smtClean="0"/>
          </a:p>
          <a:p>
            <a:endParaRPr lang="en-US" sz="1200" dirty="0" smtClean="0"/>
          </a:p>
          <a:p>
            <a:r>
              <a:rPr lang="en-US" sz="1200" dirty="0" smtClean="0"/>
              <a:t>Entity Type:  Hospitals, Manufacturer of Goods, For Profit Entity</a:t>
            </a:r>
          </a:p>
          <a:p>
            <a:r>
              <a:rPr lang="en-US" sz="1200" dirty="0" smtClean="0"/>
              <a:t>Location:  Oklahoma City, OK</a:t>
            </a:r>
          </a:p>
          <a:p>
            <a:r>
              <a:rPr lang="en-US" sz="1200" dirty="0" smtClean="0"/>
              <a:t>Click on Search</a:t>
            </a:r>
          </a:p>
          <a:p>
            <a:r>
              <a:rPr lang="en-US" sz="1200" dirty="0" smtClean="0"/>
              <a:t>To learn more about a specific organization listed in your search results:</a:t>
            </a:r>
          </a:p>
          <a:p>
            <a:pPr lvl="1">
              <a:buFont typeface="Wingdings" pitchFamily="2" charset="2"/>
              <a:buChar char="Ø"/>
            </a:pPr>
            <a:r>
              <a:rPr lang="en-US" sz="1200" dirty="0" smtClean="0"/>
              <a:t>Click on View Details</a:t>
            </a:r>
          </a:p>
          <a:p>
            <a:pPr lvl="1">
              <a:buFont typeface="Wingdings" pitchFamily="2" charset="2"/>
              <a:buChar char="Ø"/>
            </a:pPr>
            <a:r>
              <a:rPr lang="en-US" sz="1200" dirty="0" smtClean="0"/>
              <a:t>Click on Reps &amp; Certs and then on FAR 52.222 (Affirmative Action Compliance) to</a:t>
            </a:r>
            <a:r>
              <a:rPr lang="en-US" sz="1200" baseline="0" dirty="0" smtClean="0"/>
              <a:t> see if the organization has an Affirmative Ac</a:t>
            </a:r>
            <a:r>
              <a:rPr lang="en-US" sz="1200" dirty="0" smtClean="0"/>
              <a:t>tion Program in place.</a:t>
            </a:r>
          </a:p>
          <a:p>
            <a:pPr lvl="1">
              <a:buFont typeface="Wingdings" pitchFamily="2" charset="2"/>
              <a:buChar char="Ø"/>
            </a:pPr>
            <a:r>
              <a:rPr lang="en-US" sz="1200" dirty="0" smtClean="0"/>
              <a:t>Click on Service Contract Report to learn more about</a:t>
            </a:r>
            <a:r>
              <a:rPr lang="en-US" sz="1200" baseline="0" dirty="0" smtClean="0"/>
              <a:t> the work done under the contract.  </a:t>
            </a:r>
            <a:r>
              <a:rPr lang="en-US" sz="1200" dirty="0" smtClean="0"/>
              <a:t>As</a:t>
            </a:r>
            <a:r>
              <a:rPr lang="en-US" sz="1200" baseline="0" dirty="0" smtClean="0"/>
              <a:t> you will see, I am not able to view this report because I do not have a SAM account.  As ENs, your organization should be able to access this report.</a:t>
            </a:r>
            <a:endParaRPr lang="en-US" sz="1200" dirty="0" smtClean="0"/>
          </a:p>
          <a:p>
            <a:pPr lvl="1">
              <a:buFont typeface="Wingdings" pitchFamily="2" charset="2"/>
              <a:buChar char="Ø"/>
            </a:pPr>
            <a:r>
              <a:rPr lang="en-US" sz="1200" dirty="0" smtClean="0"/>
              <a:t>Click on Core Data for information on where</a:t>
            </a:r>
            <a:r>
              <a:rPr lang="en-US" sz="1200" baseline="0" dirty="0" smtClean="0"/>
              <a:t> the business is located </a:t>
            </a:r>
            <a:r>
              <a:rPr lang="en-US" sz="1200" dirty="0" smtClean="0"/>
              <a:t>and to look for the</a:t>
            </a:r>
            <a:r>
              <a:rPr lang="en-US" sz="1200" baseline="0" dirty="0" smtClean="0"/>
              <a:t> organization’s </a:t>
            </a:r>
            <a:r>
              <a:rPr lang="en-US" sz="1200" dirty="0" smtClean="0"/>
              <a:t>URL. If there</a:t>
            </a:r>
            <a:r>
              <a:rPr lang="en-US" sz="1200" baseline="0" dirty="0" smtClean="0"/>
              <a:t> is no listing for a URL</a:t>
            </a:r>
            <a:r>
              <a:rPr lang="en-US" sz="1200" dirty="0" smtClean="0"/>
              <a:t>, you will</a:t>
            </a:r>
            <a:r>
              <a:rPr lang="en-US" sz="1200" baseline="0" dirty="0" smtClean="0"/>
              <a:t> have to do a web search to learn more about the </a:t>
            </a:r>
            <a:r>
              <a:rPr lang="en-US" sz="1200" dirty="0" smtClean="0"/>
              <a:t>organization.</a:t>
            </a:r>
          </a:p>
          <a:p>
            <a:pPr lvl="1">
              <a:buFont typeface="Wingdings" pitchFamily="2" charset="2"/>
              <a:buChar char="Ø"/>
            </a:pPr>
            <a:r>
              <a:rPr lang="en-US" sz="1200" dirty="0" smtClean="0"/>
              <a:t>Click on POC for information on key points of contact at the organization.   </a:t>
            </a:r>
          </a:p>
          <a:p>
            <a:endParaRPr lang="en-US" dirty="0"/>
          </a:p>
        </p:txBody>
      </p:sp>
      <p:sp>
        <p:nvSpPr>
          <p:cNvPr id="4" name="Slide Number Placeholder 3"/>
          <p:cNvSpPr>
            <a:spLocks noGrp="1"/>
          </p:cNvSpPr>
          <p:nvPr>
            <p:ph type="sldNum" sz="quarter" idx="10"/>
          </p:nvPr>
        </p:nvSpPr>
        <p:spPr/>
        <p:txBody>
          <a:bodyPr/>
          <a:lstStyle/>
          <a:p>
            <a:fld id="{FAC93AF9-DAD5-40F2-8408-1AD94C14B441}"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sz="1200" dirty="0" smtClean="0"/>
              <a:t>Let’s try another live</a:t>
            </a:r>
            <a:r>
              <a:rPr lang="en-US" sz="1200" baseline="0" dirty="0" smtClean="0"/>
              <a:t> s</a:t>
            </a:r>
            <a:r>
              <a:rPr lang="en-US" sz="1200" dirty="0" smtClean="0"/>
              <a:t>earch on the SAM.gov website.  This time we are going to selection Education Institution under</a:t>
            </a:r>
            <a:r>
              <a:rPr lang="en-US" sz="1200" baseline="0" dirty="0" smtClean="0"/>
              <a:t> “</a:t>
            </a:r>
            <a:r>
              <a:rPr lang="en-US" sz="1200" dirty="0" smtClean="0"/>
              <a:t>Entity Type” and Colorado under “Location.” Looking at the search results, let’s click on Reps and Certs to look for possible Affirmative</a:t>
            </a:r>
            <a:r>
              <a:rPr lang="en-US" sz="1200" baseline="0" dirty="0" smtClean="0"/>
              <a:t> Action Compliance, listed under </a:t>
            </a:r>
            <a:r>
              <a:rPr lang="en-US" sz="1200" dirty="0" smtClean="0"/>
              <a:t>FAR 52.222-25.  </a:t>
            </a:r>
          </a:p>
          <a:p>
            <a:endParaRPr lang="en-US" dirty="0" smtClean="0"/>
          </a:p>
          <a:p>
            <a:r>
              <a:rPr lang="en-US" dirty="0" smtClean="0"/>
              <a:t>As you look at the SAM website, you will noted that some of the organizations listed are not Federal</a:t>
            </a:r>
            <a:r>
              <a:rPr lang="en-US" baseline="0" dirty="0" smtClean="0"/>
              <a:t> contractors.  Some are recipients of grants and cooperative agreements funded by the Federal government. That is why it is so importance to check for an indication that the organization has an Affirmative Action Program.  This will help to identify which organizations are Federal contractors.</a:t>
            </a:r>
          </a:p>
          <a:p>
            <a:endParaRPr lang="en-US" baseline="0" dirty="0" smtClean="0"/>
          </a:p>
          <a:p>
            <a:r>
              <a:rPr lang="en-US" baseline="0" dirty="0" smtClean="0"/>
              <a:t>Now I am going to turn it back over to Marie to conduct a search on the USA Spending website.</a:t>
            </a:r>
            <a:endParaRPr lang="en-US"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b="0" i="0" kern="1200" dirty="0" smtClean="0">
                <a:solidFill>
                  <a:schemeClr val="tx1"/>
                </a:solidFill>
                <a:latin typeface="+mn-lt"/>
                <a:ea typeface="ＭＳ Ｐゴシック" charset="0"/>
                <a:cs typeface="ＭＳ Ｐゴシック" charset="0"/>
              </a:rPr>
              <a:t>The Federal Funding Accountability and Transparency Act (FFATA) of 2006</a:t>
            </a:r>
            <a:r>
              <a:rPr lang="en-US" sz="1200" b="0" i="0" kern="1200" baseline="0" dirty="0" smtClean="0">
                <a:solidFill>
                  <a:schemeClr val="tx1"/>
                </a:solidFill>
                <a:latin typeface="+mn-lt"/>
                <a:ea typeface="ＭＳ Ｐゴシック" charset="0"/>
                <a:cs typeface="ＭＳ Ｐゴシック" charset="0"/>
              </a:rPr>
              <a:t> </a:t>
            </a:r>
            <a:r>
              <a:rPr lang="en-US" sz="1200" b="0" i="0" kern="1200" dirty="0" smtClean="0">
                <a:solidFill>
                  <a:schemeClr val="tx1"/>
                </a:solidFill>
                <a:latin typeface="+mn-lt"/>
                <a:ea typeface="ＭＳ Ｐゴシック" charset="0"/>
                <a:cs typeface="ＭＳ Ｐゴシック" charset="0"/>
              </a:rPr>
              <a:t>required the Office of Management and Budget (OMB) to establish a single searchable website, accessible to the public at no cost, which includes for each Federal award:</a:t>
            </a:r>
          </a:p>
          <a:p>
            <a:endParaRPr lang="en-US" sz="1200" b="0" i="0" kern="1200" dirty="0" smtClean="0">
              <a:solidFill>
                <a:schemeClr val="tx1"/>
              </a:solidFill>
              <a:latin typeface="+mn-lt"/>
              <a:ea typeface="ＭＳ Ｐゴシック" charset="0"/>
              <a:cs typeface="ＭＳ Ｐゴシック" charset="0"/>
            </a:endParaRPr>
          </a:p>
          <a:p>
            <a:pPr>
              <a:buFont typeface="Arial" charset="0"/>
              <a:buChar char="•"/>
            </a:pPr>
            <a:r>
              <a:rPr lang="en-US" sz="1200" b="0" i="0" kern="1200" dirty="0" smtClean="0">
                <a:solidFill>
                  <a:schemeClr val="tx1"/>
                </a:solidFill>
                <a:latin typeface="+mn-lt"/>
                <a:ea typeface="ＭＳ Ｐゴシック" charset="0"/>
                <a:cs typeface="ＭＳ Ｐゴシック" charset="0"/>
              </a:rPr>
              <a:t>The name of the entity receiving the award;</a:t>
            </a:r>
          </a:p>
          <a:p>
            <a:pPr>
              <a:buFont typeface="Arial" charset="0"/>
              <a:buChar char="•"/>
            </a:pPr>
            <a:r>
              <a:rPr lang="en-US" sz="1200" b="0" i="0" kern="1200" dirty="0" smtClean="0">
                <a:solidFill>
                  <a:schemeClr val="tx1"/>
                </a:solidFill>
                <a:latin typeface="+mn-lt"/>
                <a:ea typeface="ＭＳ Ｐゴシック" charset="0"/>
                <a:cs typeface="ＭＳ Ｐゴシック" charset="0"/>
              </a:rPr>
              <a:t> The amount of the award;</a:t>
            </a:r>
          </a:p>
          <a:p>
            <a:pPr>
              <a:buFont typeface="Arial" charset="0"/>
              <a:buChar char="•"/>
            </a:pPr>
            <a:r>
              <a:rPr lang="en-US" sz="1200" b="0" i="0" kern="1200" dirty="0" smtClean="0">
                <a:solidFill>
                  <a:schemeClr val="tx1"/>
                </a:solidFill>
                <a:latin typeface="+mn-lt"/>
                <a:ea typeface="ＭＳ Ｐゴシック" charset="0"/>
                <a:cs typeface="ＭＳ Ｐゴシック" charset="0"/>
              </a:rPr>
              <a:t> Information on the award including transaction type, funding agency, etc;</a:t>
            </a:r>
          </a:p>
          <a:p>
            <a:pPr>
              <a:buFont typeface="Arial" charset="0"/>
              <a:buChar char="•"/>
            </a:pPr>
            <a:r>
              <a:rPr lang="en-US" sz="1200" b="0" i="0" kern="1200" dirty="0" smtClean="0">
                <a:solidFill>
                  <a:schemeClr val="tx1"/>
                </a:solidFill>
                <a:latin typeface="+mn-lt"/>
                <a:ea typeface="ＭＳ Ｐゴシック" charset="0"/>
                <a:cs typeface="ＭＳ Ｐゴシック" charset="0"/>
              </a:rPr>
              <a:t> The location of the entity receiving the award; and</a:t>
            </a:r>
          </a:p>
          <a:p>
            <a:pPr>
              <a:buFont typeface="Arial" charset="0"/>
              <a:buChar char="•"/>
            </a:pPr>
            <a:r>
              <a:rPr lang="en-US" sz="1200" b="0" i="0" kern="1200" baseline="0" dirty="0" smtClean="0">
                <a:solidFill>
                  <a:schemeClr val="tx1"/>
                </a:solidFill>
                <a:latin typeface="+mn-lt"/>
                <a:ea typeface="ＭＳ Ｐゴシック" charset="0"/>
                <a:cs typeface="ＭＳ Ｐゴシック" charset="0"/>
              </a:rPr>
              <a:t> A</a:t>
            </a:r>
            <a:r>
              <a:rPr lang="en-US" sz="1200" b="0" i="0" kern="1200" dirty="0" smtClean="0">
                <a:solidFill>
                  <a:schemeClr val="tx1"/>
                </a:solidFill>
                <a:latin typeface="+mn-lt"/>
                <a:ea typeface="ＭＳ Ｐゴシック" charset="0"/>
                <a:cs typeface="ＭＳ Ｐゴシック" charset="0"/>
              </a:rPr>
              <a:t> unique identifier of the entity receiving the award.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dirty="0" smtClean="0">
              <a:solidFill>
                <a:schemeClr val="tx1"/>
              </a:solidFill>
              <a:latin typeface="+mn-lt"/>
              <a:ea typeface="ＭＳ Ｐゴシック" charset="0"/>
              <a:cs typeface="ＭＳ Ｐゴシック"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latin typeface="+mn-lt"/>
                <a:ea typeface="ＭＳ Ｐゴシック" charset="0"/>
                <a:cs typeface="ＭＳ Ｐゴシック" charset="0"/>
              </a:rPr>
              <a:t>The USA Spending website is promoted as a public information</a:t>
            </a:r>
            <a:r>
              <a:rPr lang="en-US" sz="1200" b="0" kern="1200" baseline="0" dirty="0" smtClean="0">
                <a:solidFill>
                  <a:schemeClr val="tx1"/>
                </a:solidFill>
                <a:latin typeface="+mn-lt"/>
                <a:ea typeface="ＭＳ Ｐゴシック" charset="0"/>
                <a:cs typeface="ＭＳ Ｐゴシック" charset="0"/>
              </a:rPr>
              <a:t> </a:t>
            </a:r>
            <a:r>
              <a:rPr lang="en-US" sz="1200" b="0" kern="1200" dirty="0" smtClean="0">
                <a:solidFill>
                  <a:schemeClr val="tx1"/>
                </a:solidFill>
                <a:latin typeface="+mn-lt"/>
                <a:ea typeface="ＭＳ Ｐゴシック" charset="0"/>
                <a:cs typeface="ＭＳ Ｐゴシック" charset="0"/>
              </a:rPr>
              <a:t>source for identifying “government spending at your fingertips.”  It serves as a repository for data on the different types of contracts, grants, loans, and other spending mechanisms used across all Federal agencies. </a:t>
            </a:r>
          </a:p>
          <a:p>
            <a:endParaRPr lang="en-US" sz="1200" b="0" kern="1200" dirty="0" smtClean="0">
              <a:solidFill>
                <a:schemeClr val="tx1"/>
              </a:solidFill>
              <a:latin typeface="+mn-lt"/>
              <a:ea typeface="ＭＳ Ｐゴシック" charset="0"/>
              <a:cs typeface="ＭＳ Ｐゴシック" charset="0"/>
            </a:endParaRPr>
          </a:p>
          <a:p>
            <a:r>
              <a:rPr lang="en-US" sz="1200" b="0" kern="1200" dirty="0" smtClean="0">
                <a:solidFill>
                  <a:schemeClr val="tx1"/>
                </a:solidFill>
                <a:latin typeface="+mn-lt"/>
                <a:ea typeface="ＭＳ Ｐゴシック" charset="0"/>
                <a:cs typeface="ＭＳ Ｐゴシック" charset="0"/>
              </a:rPr>
              <a:t>But our interest for</a:t>
            </a:r>
            <a:r>
              <a:rPr lang="en-US" sz="1200" b="0" kern="1200" baseline="0" dirty="0" smtClean="0">
                <a:solidFill>
                  <a:schemeClr val="tx1"/>
                </a:solidFill>
                <a:latin typeface="+mn-lt"/>
                <a:ea typeface="ＭＳ Ｐゴシック" charset="0"/>
                <a:cs typeface="ＭＳ Ｐゴシック" charset="0"/>
              </a:rPr>
              <a:t> Section 503 is only c</a:t>
            </a:r>
            <a:r>
              <a:rPr lang="en-US" sz="1200" b="0" kern="1200" dirty="0" smtClean="0">
                <a:solidFill>
                  <a:schemeClr val="tx1"/>
                </a:solidFill>
                <a:latin typeface="+mn-lt"/>
                <a:ea typeface="ＭＳ Ｐゴシック" charset="0"/>
                <a:cs typeface="ＭＳ Ｐゴシック" charset="0"/>
              </a:rPr>
              <a:t>ontractors (organizations receiving funding directly from the Federal government) and subcontractors (organizations that receive Federal funding by way of a subcontract with a prime contractor).  </a:t>
            </a:r>
          </a:p>
          <a:p>
            <a:endParaRPr lang="en-US" sz="1200" b="0" kern="1200" dirty="0" smtClean="0">
              <a:solidFill>
                <a:schemeClr val="tx1"/>
              </a:solidFill>
              <a:latin typeface="+mn-lt"/>
              <a:ea typeface="ＭＳ Ｐゴシック" charset="0"/>
              <a:cs typeface="ＭＳ Ｐゴシック" charset="0"/>
            </a:endParaRPr>
          </a:p>
          <a:p>
            <a:r>
              <a:rPr lang="en-US" sz="1200" b="0" kern="1200" dirty="0" smtClean="0">
                <a:solidFill>
                  <a:schemeClr val="tx1"/>
                </a:solidFill>
                <a:latin typeface="+mn-lt"/>
                <a:ea typeface="ＭＳ Ｐゴシック" charset="0"/>
                <a:cs typeface="ＭＳ Ｐゴシック" charset="0"/>
              </a:rPr>
              <a:t>USA Spending</a:t>
            </a:r>
            <a:r>
              <a:rPr lang="en-US" sz="1200" b="0" kern="1200" baseline="0" dirty="0" smtClean="0">
                <a:solidFill>
                  <a:schemeClr val="tx1"/>
                </a:solidFill>
                <a:latin typeface="+mn-lt"/>
                <a:ea typeface="ＭＳ Ｐゴシック" charset="0"/>
                <a:cs typeface="ＭＳ Ｐゴシック" charset="0"/>
              </a:rPr>
              <a:t> is best known for </a:t>
            </a:r>
            <a:r>
              <a:rPr lang="en-US" sz="1200" b="0" kern="1200" dirty="0" smtClean="0">
                <a:solidFill>
                  <a:schemeClr val="tx1"/>
                </a:solidFill>
                <a:latin typeface="+mn-lt"/>
                <a:ea typeface="ＭＳ Ｐゴシック" charset="0"/>
                <a:cs typeface="ＭＳ Ｐゴシック" charset="0"/>
              </a:rPr>
              <a:t>information on the trends associated with Federal spending in each state, county and Congressional District.  </a:t>
            </a:r>
          </a:p>
          <a:p>
            <a:endParaRPr lang="en-US" b="1" dirty="0" smtClean="0"/>
          </a:p>
          <a:p>
            <a:endParaRPr lang="en-US" dirty="0"/>
          </a:p>
        </p:txBody>
      </p:sp>
      <p:sp>
        <p:nvSpPr>
          <p:cNvPr id="4" name="Slide Number Placeholder 3"/>
          <p:cNvSpPr>
            <a:spLocks noGrp="1"/>
          </p:cNvSpPr>
          <p:nvPr>
            <p:ph type="sldNum" sz="quarter" idx="10"/>
          </p:nvPr>
        </p:nvSpPr>
        <p:spPr/>
        <p:txBody>
          <a:bodyPr/>
          <a:lstStyle/>
          <a:p>
            <a:fld id="{9BF9EBE1-9091-4AB2-B215-2FD4B2168D54}"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ＭＳ Ｐゴシック" charset="0"/>
                <a:cs typeface="ＭＳ Ｐゴシック" charset="0"/>
              </a:rPr>
              <a:t>With regard to Federal contracts, the USA Spending</a:t>
            </a:r>
            <a:r>
              <a:rPr lang="en-US" sz="1200" kern="1200" baseline="0" dirty="0" smtClean="0">
                <a:solidFill>
                  <a:schemeClr val="tx1"/>
                </a:solidFill>
                <a:latin typeface="+mn-lt"/>
                <a:ea typeface="ＭＳ Ｐゴシック" charset="0"/>
                <a:cs typeface="ＭＳ Ｐゴシック" charset="0"/>
              </a:rPr>
              <a:t> website </a:t>
            </a:r>
            <a:r>
              <a:rPr lang="en-US" sz="1200" kern="1200" dirty="0" smtClean="0">
                <a:solidFill>
                  <a:schemeClr val="tx1"/>
                </a:solidFill>
                <a:latin typeface="+mn-lt"/>
                <a:ea typeface="ＭＳ Ｐゴシック" charset="0"/>
                <a:cs typeface="ＭＳ Ｐゴシック" charset="0"/>
              </a:rPr>
              <a:t>houses information on:</a:t>
            </a:r>
          </a:p>
          <a:p>
            <a:pPr lvl="0"/>
            <a:endParaRPr lang="en-US" sz="1200" kern="1200" dirty="0" smtClean="0">
              <a:solidFill>
                <a:schemeClr val="tx1"/>
              </a:solidFill>
              <a:latin typeface="+mn-lt"/>
              <a:ea typeface="ＭＳ Ｐゴシック" charset="0"/>
              <a:cs typeface="ＭＳ Ｐゴシック" charset="0"/>
            </a:endParaRPr>
          </a:p>
          <a:p>
            <a:pPr lvl="0">
              <a:buFont typeface="Arial" charset="0"/>
              <a:buChar char="•"/>
            </a:pPr>
            <a:r>
              <a:rPr lang="en-US" sz="1200" kern="1200" dirty="0" smtClean="0">
                <a:solidFill>
                  <a:schemeClr val="tx1"/>
                </a:solidFill>
                <a:latin typeface="+mn-lt"/>
                <a:ea typeface="ＭＳ Ｐゴシック" charset="0"/>
                <a:cs typeface="ＭＳ Ｐゴシック" charset="0"/>
              </a:rPr>
              <a:t> New contracts over $20 million; </a:t>
            </a:r>
          </a:p>
          <a:p>
            <a:pPr lvl="0">
              <a:buFont typeface="Arial" charset="0"/>
              <a:buChar char="•"/>
            </a:pPr>
            <a:r>
              <a:rPr lang="en-US" sz="1200" kern="1200" dirty="0" smtClean="0">
                <a:solidFill>
                  <a:schemeClr val="tx1"/>
                </a:solidFill>
                <a:latin typeface="+mn-lt"/>
                <a:ea typeface="ＭＳ Ｐゴシック" charset="0"/>
                <a:cs typeface="ＭＳ Ｐゴシック" charset="0"/>
              </a:rPr>
              <a:t> New contracts with a prime contract value greater than $550,000;</a:t>
            </a:r>
          </a:p>
          <a:p>
            <a:pPr lvl="0">
              <a:buFont typeface="Arial" charset="0"/>
              <a:buChar char="•"/>
            </a:pPr>
            <a:r>
              <a:rPr lang="en-US" sz="1200" kern="1200" dirty="0" smtClean="0">
                <a:solidFill>
                  <a:schemeClr val="tx1"/>
                </a:solidFill>
                <a:latin typeface="+mn-lt"/>
                <a:ea typeface="ＭＳ Ｐゴシック" charset="0"/>
                <a:cs typeface="ＭＳ Ｐゴシック" charset="0"/>
              </a:rPr>
              <a:t> New contracts with prime contract value of $25,000 or more; and</a:t>
            </a:r>
          </a:p>
          <a:p>
            <a:pPr lvl="0">
              <a:buFont typeface="Arial" charset="0"/>
              <a:buChar char="•"/>
            </a:pPr>
            <a:r>
              <a:rPr lang="en-US" sz="1200" kern="1200" dirty="0" smtClean="0">
                <a:solidFill>
                  <a:schemeClr val="tx1"/>
                </a:solidFill>
                <a:latin typeface="+mn-lt"/>
                <a:ea typeface="ＭＳ Ｐゴシック" charset="0"/>
                <a:cs typeface="ＭＳ Ｐゴシック" charset="0"/>
              </a:rPr>
              <a:t> Subcontractors of Federal contracts where the subcontracts are $25,000 and more.</a:t>
            </a:r>
          </a:p>
          <a:p>
            <a:endParaRPr lang="en-US" dirty="0"/>
          </a:p>
        </p:txBody>
      </p:sp>
      <p:sp>
        <p:nvSpPr>
          <p:cNvPr id="4" name="Slide Number Placeholder 3"/>
          <p:cNvSpPr>
            <a:spLocks noGrp="1"/>
          </p:cNvSpPr>
          <p:nvPr>
            <p:ph type="sldNum" sz="quarter" idx="10"/>
          </p:nvPr>
        </p:nvSpPr>
        <p:spPr/>
        <p:txBody>
          <a:bodyPr/>
          <a:lstStyle/>
          <a:p>
            <a:fld id="{9BF9EBE1-9091-4AB2-B215-2FD4B2168D54}"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Section 503 prohibits Federal contractors and subcontractors from discriminating in employment against individuals with disabilities. Under the revised 503 regulations, the </a:t>
            </a:r>
            <a:r>
              <a:rPr lang="en-US" sz="1200" dirty="0" smtClean="0">
                <a:latin typeface="+mn-lt"/>
                <a:ea typeface="ＭＳ Ｐゴシック" pitchFamily="34" charset="-128"/>
              </a:rPr>
              <a:t>Affirmative Action requirements apply to all Federal contractors and subcontractors with $10,000 or more in awards.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mn-lt"/>
              <a:ea typeface="ＭＳ Ｐゴシック" pitchFamily="34"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ea typeface="ＭＳ Ｐゴシック" pitchFamily="34" charset="-128"/>
              </a:rPr>
              <a:t>In addition, Federal contractors that</a:t>
            </a:r>
            <a:r>
              <a:rPr lang="en-US" sz="1200" baseline="0" dirty="0" smtClean="0">
                <a:latin typeface="+mn-lt"/>
                <a:ea typeface="ＭＳ Ｐゴシック" pitchFamily="34" charset="-128"/>
              </a:rPr>
              <a:t> </a:t>
            </a:r>
            <a:r>
              <a:rPr lang="en-US" sz="1200" dirty="0" smtClean="0">
                <a:latin typeface="+mn-lt"/>
                <a:ea typeface="ＭＳ Ｐゴシック" pitchFamily="34" charset="-128"/>
              </a:rPr>
              <a:t>have $50,000 or more in awards and 50 or more employees must prepare and maintain</a:t>
            </a:r>
            <a:r>
              <a:rPr lang="en-US" sz="1200" baseline="0" dirty="0" smtClean="0">
                <a:latin typeface="+mn-lt"/>
                <a:ea typeface="ＭＳ Ｐゴシック" pitchFamily="34" charset="-128"/>
              </a:rPr>
              <a:t> </a:t>
            </a:r>
            <a:r>
              <a:rPr lang="en-US" sz="1200" dirty="0" smtClean="0">
                <a:latin typeface="+mn-lt"/>
                <a:ea typeface="ＭＳ Ｐゴシック" pitchFamily="34" charset="-128"/>
              </a:rPr>
              <a:t>Affirmative Action Programs (AAP). These </a:t>
            </a:r>
            <a:r>
              <a:rPr lang="en-US" sz="1200" dirty="0" smtClean="0">
                <a:latin typeface="+mn-lt"/>
                <a:cs typeface="Arial" pitchFamily="34" charset="0"/>
              </a:rPr>
              <a:t>Federal contractors are required to undertake </a:t>
            </a:r>
            <a:r>
              <a:rPr lang="en-US" sz="1200" i="1" dirty="0" smtClean="0">
                <a:latin typeface="+mn-lt"/>
                <a:cs typeface="Arial" pitchFamily="34" charset="0"/>
              </a:rPr>
              <a:t>appropriate outreach and positive recruitment activities</a:t>
            </a:r>
            <a:r>
              <a:rPr lang="en-US" sz="1200" dirty="0" smtClean="0">
                <a:latin typeface="+mn-lt"/>
                <a:cs typeface="Arial" pitchFamily="34" charset="0"/>
              </a:rPr>
              <a:t>….reasonably designed to effectively recruit qualified individuals with disabilities. Examples of such </a:t>
            </a:r>
            <a:r>
              <a:rPr lang="en-US" sz="1200" i="1" dirty="0" smtClean="0">
                <a:latin typeface="+mn-lt"/>
                <a:cs typeface="Arial" pitchFamily="34" charset="0"/>
              </a:rPr>
              <a:t>outreach and recruitment activities </a:t>
            </a:r>
            <a:r>
              <a:rPr lang="en-US" sz="1200" dirty="0" smtClean="0">
                <a:latin typeface="+mn-lt"/>
                <a:cs typeface="Arial" pitchFamily="34" charset="0"/>
              </a:rPr>
              <a:t>include, but are not limited to, enlisting the assistance and support of such groups as: </a:t>
            </a:r>
            <a:r>
              <a:rPr lang="en-US" sz="1200" dirty="0" smtClean="0">
                <a:latin typeface="+mn-lt"/>
                <a:ea typeface="ＭＳ Ｐゴシック" pitchFamily="34" charset="-128"/>
              </a:rPr>
              <a:t>American Job Centers, State Vocational Rehabilitation (VR) agencies, Employment Networks a</a:t>
            </a:r>
            <a:r>
              <a:rPr lang="en-US" sz="1200" dirty="0" smtClean="0">
                <a:latin typeface="+mn-lt"/>
                <a:ea typeface="ＭＳ Ｐゴシック" pitchFamily="34" charset="-128"/>
                <a:cs typeface="Arial" pitchFamily="34" charset="0"/>
              </a:rPr>
              <a:t>nd local disability organizations, the Department of Veterans’ Affairs, and Disability Student Services offices at universities and community colleges.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mn-lt"/>
              <a:ea typeface="ＭＳ Ｐゴシック" pitchFamily="34"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ea typeface="ＭＳ Ｐゴシック" pitchFamily="34" charset="-128"/>
              </a:rPr>
              <a:t>You can learn more about the new </a:t>
            </a:r>
            <a:r>
              <a:rPr lang="en-US" sz="1200" baseline="0" dirty="0" smtClean="0">
                <a:latin typeface="+mn-lt"/>
                <a:ea typeface="ＭＳ Ｐゴシック" pitchFamily="34" charset="-128"/>
              </a:rPr>
              <a:t>503 requirements by visiting the Section 503 section of the Department of Labor’s Office of Federal Contract Compliance Programs (OFCCP) website listed on this slide. You can also visit the Section 503 page of the Your Ticket to Work website (www.yourtickettowork.com).  Go to the Information Center and look for the Section 503 page. You will also find 503 information under “Events Archive” in the Information Center.</a:t>
            </a:r>
            <a:endParaRPr lang="en-US" sz="1200" dirty="0" smtClean="0">
              <a:latin typeface="+mn-lt"/>
              <a:ea typeface="ＭＳ Ｐゴシック" pitchFamily="34"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mn-lt"/>
            </a:endParaRPr>
          </a:p>
        </p:txBody>
      </p:sp>
      <p:sp>
        <p:nvSpPr>
          <p:cNvPr id="4" name="Slide Number Placeholder 3"/>
          <p:cNvSpPr>
            <a:spLocks noGrp="1"/>
          </p:cNvSpPr>
          <p:nvPr>
            <p:ph type="sldNum" sz="quarter" idx="10"/>
          </p:nvPr>
        </p:nvSpPr>
        <p:spPr/>
        <p:txBody>
          <a:bodyPr/>
          <a:lstStyle/>
          <a:p>
            <a:fld id="{6F5FF921-6895-465A-B52E-B2EE1C6C091D}" type="slidenum">
              <a:rPr lang="en-US" smtClean="0"/>
              <a:pPr/>
              <a:t>2</a:t>
            </a:fld>
            <a:endParaRPr lang="en-US" dirty="0"/>
          </a:p>
        </p:txBody>
      </p:sp>
    </p:spTree>
    <p:extLst>
      <p:ext uri="{BB962C8B-B14F-4D97-AF65-F5344CB8AC3E}">
        <p14:creationId xmlns:p14="http://schemas.microsoft.com/office/powerpoint/2010/main" xmlns="" val="711393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sz="1200" dirty="0" smtClean="0"/>
              <a:t>Note that there are three options for searches on USA Spending.  You can conduct a general search, an advanced search by prime awards</a:t>
            </a:r>
            <a:r>
              <a:rPr lang="en-US" sz="1200" baseline="0" dirty="0" smtClean="0"/>
              <a:t> and an advanced search by sub-awards. Prime award contractors are those receiving funds directly from the Federal government and s</a:t>
            </a:r>
            <a:r>
              <a:rPr lang="en-US" sz="1200" dirty="0" smtClean="0"/>
              <a:t>ub-award contractors are those</a:t>
            </a:r>
            <a:r>
              <a:rPr lang="en-US" sz="1200" baseline="0" dirty="0" smtClean="0"/>
              <a:t> that receive Federal funds through a subcontract with a prime contractor. Remember, the Section 503 requirements apply to both contractors and subcontractors.</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20</a:t>
            </a:fld>
            <a:endParaRPr lang="en-US" dirty="0"/>
          </a:p>
        </p:txBody>
      </p:sp>
    </p:spTree>
    <p:extLst>
      <p:ext uri="{BB962C8B-B14F-4D97-AF65-F5344CB8AC3E}">
        <p14:creationId xmlns:p14="http://schemas.microsoft.com/office/powerpoint/2010/main" xmlns="" val="4622688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USA Spending website is designed to allow users to use a wide variety of criteria to refine a search. It </a:t>
            </a:r>
            <a:r>
              <a:rPr lang="en-US" sz="1200" kern="1200" baseline="0" dirty="0" smtClean="0">
                <a:solidFill>
                  <a:schemeClr val="tx1"/>
                </a:solidFill>
                <a:latin typeface="+mn-lt"/>
                <a:ea typeface="+mn-ea"/>
                <a:cs typeface="+mn-cs"/>
              </a:rPr>
              <a:t>provides a number of search options which </a:t>
            </a:r>
            <a:r>
              <a:rPr lang="en-US" sz="1200" kern="1200" dirty="0" smtClean="0">
                <a:solidFill>
                  <a:schemeClr val="tx1"/>
                </a:solidFill>
                <a:latin typeface="+mn-lt"/>
                <a:ea typeface="+mn-ea"/>
                <a:cs typeface="+mn-cs"/>
              </a:rPr>
              <a:t>include, but are not limited to: </a:t>
            </a:r>
          </a:p>
          <a:p>
            <a:pPr>
              <a:buFont typeface="Arial" charset="0"/>
              <a:buNone/>
            </a:pPr>
            <a:r>
              <a:rPr lang="en-US" sz="1200" kern="1200" dirty="0" smtClean="0">
                <a:solidFill>
                  <a:schemeClr val="tx1"/>
                </a:solidFill>
                <a:latin typeface="+mn-lt"/>
                <a:ea typeface="+mn-ea"/>
                <a:cs typeface="+mn-cs"/>
              </a:rPr>
              <a:t> </a:t>
            </a:r>
          </a:p>
          <a:p>
            <a:pPr>
              <a:buFont typeface="Arial" charset="0"/>
              <a:buChar char="•"/>
            </a:pPr>
            <a:r>
              <a:rPr lang="en-US" sz="1200" dirty="0" smtClean="0"/>
              <a:t>Location (state), </a:t>
            </a:r>
          </a:p>
          <a:p>
            <a:pPr>
              <a:buFont typeface="Arial" charset="0"/>
              <a:buChar char="•"/>
            </a:pPr>
            <a:r>
              <a:rPr lang="en-US" sz="1200" dirty="0" smtClean="0"/>
              <a:t>Spending Type (ENs will want to check contracts) </a:t>
            </a:r>
          </a:p>
          <a:p>
            <a:pPr>
              <a:buFont typeface="Arial" charset="0"/>
              <a:buChar char="•"/>
            </a:pPr>
            <a:r>
              <a:rPr lang="en-US" sz="1200" dirty="0" smtClean="0"/>
              <a:t>Recipient (if looking for information on a specific company)</a:t>
            </a:r>
          </a:p>
          <a:p>
            <a:pPr>
              <a:buFont typeface="Arial" charset="0"/>
              <a:buChar char="•"/>
            </a:pPr>
            <a:r>
              <a:rPr lang="en-US" sz="1200" dirty="0" smtClean="0"/>
              <a:t>Department or Agency providing the funding (This search criteria</a:t>
            </a:r>
            <a:r>
              <a:rPr lang="en-US" sz="1200" baseline="0" dirty="0" smtClean="0"/>
              <a:t> uses established </a:t>
            </a:r>
            <a:r>
              <a:rPr lang="en-US" sz="1200" dirty="0" smtClean="0"/>
              <a:t>codes for the different</a:t>
            </a:r>
            <a:r>
              <a:rPr lang="en-US" sz="1200" baseline="0" dirty="0" smtClean="0"/>
              <a:t> Federal agencies and divisions within agencies. Unfortunately, the list is not in alphabetical order.</a:t>
            </a:r>
            <a:r>
              <a:rPr lang="en-US" sz="1200" dirty="0" smtClean="0"/>
              <a:t>)</a:t>
            </a:r>
          </a:p>
          <a:p>
            <a:pPr>
              <a:buFont typeface="Arial" charset="0"/>
              <a:buChar char="•"/>
            </a:pPr>
            <a:r>
              <a:rPr lang="en-US" sz="1200" dirty="0" smtClean="0"/>
              <a:t>Fiscal Year</a:t>
            </a:r>
          </a:p>
          <a:p>
            <a:pPr>
              <a:buFont typeface="Arial" charset="0"/>
              <a:buChar char="•"/>
            </a:pPr>
            <a:r>
              <a:rPr lang="en-US" sz="1200" dirty="0" smtClean="0"/>
              <a:t>Place of Performance (zip code/state/Congressional district/county)</a:t>
            </a:r>
          </a:p>
          <a:p>
            <a:pPr>
              <a:buFont typeface="Arial" charset="0"/>
              <a:buChar char="•"/>
            </a:pPr>
            <a:r>
              <a:rPr lang="en-US" sz="1200" dirty="0" smtClean="0"/>
              <a:t>Recipient Location (city/zip code/state/Congressional district/county)</a:t>
            </a:r>
          </a:p>
          <a:p>
            <a:pPr>
              <a:buFont typeface="Arial" charset="0"/>
              <a:buNone/>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6F5FF921-6895-465A-B52E-B2EE1C6C091D}" type="slidenum">
              <a:rPr lang="en-US" smtClean="0"/>
              <a:pPr/>
              <a:t>21</a:t>
            </a:fld>
            <a:endParaRPr lang="en-US" dirty="0"/>
          </a:p>
        </p:txBody>
      </p:sp>
    </p:spTree>
    <p:extLst>
      <p:ext uri="{BB962C8B-B14F-4D97-AF65-F5344CB8AC3E}">
        <p14:creationId xmlns:p14="http://schemas.microsoft.com/office/powerpoint/2010/main" xmlns="" val="29265707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t>The results from a USA Spending</a:t>
            </a:r>
            <a:r>
              <a:rPr lang="en-US" baseline="0" dirty="0" smtClean="0"/>
              <a:t> search </a:t>
            </a:r>
            <a:r>
              <a:rPr lang="en-US" dirty="0" smtClean="0"/>
              <a:t>includes information on, among other things:</a:t>
            </a:r>
          </a:p>
          <a:p>
            <a:pPr lvl="0">
              <a:buFont typeface="Arial" charset="0"/>
              <a:buNone/>
            </a:pPr>
            <a:r>
              <a:rPr lang="en-US" dirty="0" smtClean="0"/>
              <a:t> </a:t>
            </a:r>
          </a:p>
          <a:p>
            <a:pPr lvl="0">
              <a:buFont typeface="Arial" charset="0"/>
              <a:buChar char="•"/>
            </a:pPr>
            <a:r>
              <a:rPr lang="en-US" dirty="0" smtClean="0"/>
              <a:t>The recipient’s, contractor’s, and/or grantee’s name;</a:t>
            </a:r>
          </a:p>
          <a:p>
            <a:pPr lvl="0">
              <a:buFont typeface="Arial" charset="0"/>
              <a:buChar char="•"/>
            </a:pPr>
            <a:r>
              <a:rPr lang="en-US" dirty="0" smtClean="0"/>
              <a:t> The Federal agency or department providing the funding;</a:t>
            </a:r>
          </a:p>
          <a:p>
            <a:pPr lvl="0">
              <a:buFont typeface="Arial" charset="0"/>
              <a:buChar char="•"/>
            </a:pPr>
            <a:r>
              <a:rPr lang="en-US" dirty="0" smtClean="0"/>
              <a:t>The product or service associated with the contract;</a:t>
            </a:r>
          </a:p>
          <a:p>
            <a:pPr lvl="0">
              <a:buFont typeface="Arial" charset="0"/>
              <a:buChar char="•"/>
            </a:pPr>
            <a:r>
              <a:rPr lang="en-US" baseline="0" dirty="0" smtClean="0"/>
              <a:t> </a:t>
            </a:r>
            <a:r>
              <a:rPr lang="en-US" dirty="0" smtClean="0"/>
              <a:t>A brief description of the purpose of the contract;</a:t>
            </a:r>
          </a:p>
          <a:p>
            <a:pPr lvl="0">
              <a:buFont typeface="Arial" charset="0"/>
              <a:buChar char="•"/>
            </a:pPr>
            <a:r>
              <a:rPr lang="en-US" baseline="0" dirty="0" smtClean="0"/>
              <a:t> </a:t>
            </a:r>
            <a:r>
              <a:rPr lang="en-US" dirty="0" smtClean="0"/>
              <a:t>The date the contract was signed; and</a:t>
            </a:r>
          </a:p>
          <a:p>
            <a:pPr lvl="0">
              <a:buFont typeface="Arial" charset="0"/>
              <a:buChar char="•"/>
            </a:pPr>
            <a:r>
              <a:rPr lang="en-US" baseline="0" dirty="0" smtClean="0"/>
              <a:t> </a:t>
            </a:r>
            <a:r>
              <a:rPr lang="en-US" dirty="0" smtClean="0"/>
              <a:t>The obligation amount.</a:t>
            </a:r>
          </a:p>
          <a:p>
            <a:pPr lvl="0">
              <a:buFont typeface="Arial" charset="0"/>
              <a:buChar char="•"/>
            </a:pPr>
            <a:endParaRPr lang="en-US" dirty="0" smtClean="0"/>
          </a:p>
          <a:p>
            <a:pPr lvl="0">
              <a:buFont typeface="Arial" charset="0"/>
              <a:buNone/>
            </a:pPr>
            <a:r>
              <a:rPr lang="en-US" dirty="0" smtClean="0"/>
              <a:t>ENs may want to apply their</a:t>
            </a:r>
            <a:r>
              <a:rPr lang="en-US" baseline="0" dirty="0" smtClean="0"/>
              <a:t> own screening criteria to the results of a search. For example, it may make sense to screen out contracts signed more than three years ago and contracts with small obligations amounts.  </a:t>
            </a:r>
            <a:endParaRPr lang="en-US"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22</a:t>
            </a:fld>
            <a:endParaRPr lang="en-US" dirty="0"/>
          </a:p>
        </p:txBody>
      </p:sp>
    </p:spTree>
    <p:extLst>
      <p:ext uri="{BB962C8B-B14F-4D97-AF65-F5344CB8AC3E}">
        <p14:creationId xmlns:p14="http://schemas.microsoft.com/office/powerpoint/2010/main" xmlns="" val="5491874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5334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Now let’s attempt to </a:t>
            </a:r>
            <a:r>
              <a:rPr lang="en-US" b="0" baseline="0" dirty="0" smtClean="0"/>
              <a:t>conduct a live search on the USA Spending website. We are going to do a general search by State.  Let’s try Arizona.</a:t>
            </a:r>
            <a:r>
              <a:rPr lang="en-US" b="0" dirty="0" smtClean="0"/>
              <a:t> </a:t>
            </a: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Sallie, please type Arizona into the search bar.  Now, lets refine the search by using the criteria listed in the right column. The criteria we are going to use to refine our search  --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en-US" b="0" baseline="0" dirty="0" smtClean="0"/>
              <a:t>Let’s look at “Contracts” only.</a:t>
            </a: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en-US" b="0" baseline="0" dirty="0" smtClean="0"/>
              <a:t>Then Fiscal Year – 2014 only.</a:t>
            </a: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en-US" b="0" baseline="0" dirty="0" smtClean="0"/>
              <a:t>Product/Service – Let’s look at Food Cooking, Baking (Note </a:t>
            </a:r>
            <a:r>
              <a:rPr lang="en-US" dirty="0" smtClean="0"/>
              <a:t>how many contracts are listed.)</a:t>
            </a: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en-US" b="0" baseline="0" dirty="0" smtClean="0"/>
              <a:t>Now look at Place of Performance </a:t>
            </a:r>
          </a:p>
          <a:p>
            <a:pPr marL="0" marR="0" indent="0" algn="l" defTabSz="914400" rtl="0" eaLnBrk="1" fontAlgn="auto" latinLnBrk="0" hangingPunct="1">
              <a:lnSpc>
                <a:spcPct val="100000"/>
              </a:lnSpc>
              <a:spcBef>
                <a:spcPts val="0"/>
              </a:spcBef>
              <a:spcAft>
                <a:spcPts val="0"/>
              </a:spcAft>
              <a:buClrTx/>
              <a:buSzTx/>
              <a:buFont typeface="Arial" charset="0"/>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en-US" b="0" baseline="0" dirty="0" smtClean="0"/>
              <a:t>Do not be afraid to conduct cross searches for the same state or area, product/service, Agency, or company on all three Federal sites.  You will find different information in the three different Federal data banks. </a:t>
            </a:r>
            <a:r>
              <a:rPr lang="en-US" dirty="0"/>
              <a:t> </a:t>
            </a:r>
            <a:r>
              <a:rPr lang="en-US" b="0" baseline="0" dirty="0" smtClean="0"/>
              <a:t>The more you know about an organization, the better your chances for success.</a:t>
            </a:r>
            <a:r>
              <a:rPr lang="en-US" b="0" dirty="0" smtClean="0"/>
              <a:t> </a:t>
            </a:r>
            <a:r>
              <a:rPr lang="en-US" b="0" baseline="0" dirty="0" smtClean="0"/>
              <a:t> </a:t>
            </a:r>
          </a:p>
        </p:txBody>
      </p:sp>
      <p:sp>
        <p:nvSpPr>
          <p:cNvPr id="4" name="Slide Number Placeholder 3"/>
          <p:cNvSpPr>
            <a:spLocks noGrp="1"/>
          </p:cNvSpPr>
          <p:nvPr>
            <p:ph type="sldNum" sz="quarter" idx="10"/>
          </p:nvPr>
        </p:nvSpPr>
        <p:spPr/>
        <p:txBody>
          <a:bodyPr/>
          <a:lstStyle/>
          <a:p>
            <a:fld id="{6F5FF921-6895-465A-B52E-B2EE1C6C091D}" type="slidenum">
              <a:rPr lang="en-US" smtClean="0"/>
              <a:pPr/>
              <a:t>23</a:t>
            </a:fld>
            <a:endParaRPr lang="en-US" dirty="0"/>
          </a:p>
        </p:txBody>
      </p:sp>
    </p:spTree>
    <p:extLst>
      <p:ext uri="{BB962C8B-B14F-4D97-AF65-F5344CB8AC3E}">
        <p14:creationId xmlns="" xmlns:p14="http://schemas.microsoft.com/office/powerpoint/2010/main" val="25205748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dirty="0" smtClean="0"/>
              <a:t>Identifying Federal contractors of interest in your geographic area is only</a:t>
            </a:r>
            <a:r>
              <a:rPr lang="en-US" sz="1200" b="0" baseline="0" dirty="0" smtClean="0"/>
              <a:t> the first step in assisting your Ticket customers to take advantage of the changes to Section 503 of the Rehabilitation Act.  We are going to spend the remaining time discussing the next steps in an effective 503 strategy.</a:t>
            </a:r>
            <a:r>
              <a:rPr lang="en-US" sz="1200" b="0" dirty="0" smtClean="0"/>
              <a:t> What I am going to highlight today is a wrap up review of what your EN peers discussed during previous 503 CoP forums.</a:t>
            </a:r>
            <a:r>
              <a:rPr lang="en-US" sz="1200" b="0" baseline="0" dirty="0" smtClean="0"/>
              <a:t> </a:t>
            </a:r>
            <a:endParaRPr lang="en-US" sz="1200" b="0" dirty="0" smtClean="0"/>
          </a:p>
          <a:p>
            <a:endParaRPr lang="en-US" sz="12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t>We encourage you to revisit the archives of the May 7</a:t>
            </a:r>
            <a:r>
              <a:rPr lang="en-US" sz="1200" b="0" baseline="30000" dirty="0" smtClean="0"/>
              <a:t>th</a:t>
            </a:r>
            <a:r>
              <a:rPr lang="en-US" sz="1200" b="0" dirty="0" smtClean="0"/>
              <a:t> and July 9</a:t>
            </a:r>
            <a:r>
              <a:rPr lang="en-US" sz="1200" b="0" baseline="30000" dirty="0" smtClean="0"/>
              <a:t>th</a:t>
            </a:r>
            <a:r>
              <a:rPr lang="en-US" sz="1200" b="0" dirty="0" smtClean="0"/>
              <a:t> Community of Practice forums during which your EN peers provided tips and tools for establishing successful employer identification and referral relationships. The webinar archives and resource materials are located on the Your Ticket to Work website (wwwyourticket</a:t>
            </a:r>
            <a:r>
              <a:rPr lang="en-US" sz="1200" b="0" baseline="0" dirty="0" smtClean="0"/>
              <a:t>towork.com).  Visit </a:t>
            </a:r>
            <a:r>
              <a:rPr lang="en-US" sz="1200" b="0" dirty="0" smtClean="0"/>
              <a:t>the “Information Center” and click on </a:t>
            </a:r>
            <a:r>
              <a:rPr lang="en-US" sz="1200" b="0" baseline="0" dirty="0" smtClean="0"/>
              <a:t>“Events Archive” in the left navigation; then click on “503 </a:t>
            </a:r>
            <a:r>
              <a:rPr lang="en-US" sz="1200" b="0" dirty="0" smtClean="0"/>
              <a:t>Community of Practice.” </a:t>
            </a:r>
            <a:endParaRPr lang="en-US" b="0" dirty="0" smtClean="0"/>
          </a:p>
          <a:p>
            <a:endParaRPr lang="en-US" b="0"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24</a:t>
            </a:fld>
            <a:endParaRPr lang="en-US" dirty="0"/>
          </a:p>
        </p:txBody>
      </p:sp>
    </p:spTree>
    <p:extLst>
      <p:ext uri="{BB962C8B-B14F-4D97-AF65-F5344CB8AC3E}">
        <p14:creationId xmlns:p14="http://schemas.microsoft.com/office/powerpoint/2010/main" xmlns="" val="25709755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Use the information you gathered on Federal contractors and/or subcontractors serving </a:t>
            </a:r>
            <a:r>
              <a:rPr lang="en-US" sz="1200" b="0" dirty="0" smtClean="0"/>
              <a:t>your </a:t>
            </a:r>
            <a:r>
              <a:rPr lang="en-US" sz="1200" dirty="0" smtClean="0"/>
              <a:t>geographic area to narrow your list down. Most likely you will want to review each contractors’ websites to get additional</a:t>
            </a:r>
            <a:r>
              <a:rPr lang="en-US" sz="1200" baseline="0" dirty="0" smtClean="0"/>
              <a:t> information such as t</a:t>
            </a:r>
            <a:r>
              <a:rPr lang="en-US" sz="1200" dirty="0" smtClean="0"/>
              <a:t>he </a:t>
            </a:r>
            <a:r>
              <a:rPr lang="en-US" baseline="0" dirty="0" smtClean="0"/>
              <a:t>size and age of the company, the number of employees, the kind of work the company does, the types of skilled and unskilled labor required to do the work, </a:t>
            </a:r>
            <a:r>
              <a:rPr lang="en-US" sz="1200" baseline="0" dirty="0" smtClean="0"/>
              <a:t>the </a:t>
            </a:r>
            <a:r>
              <a:rPr lang="en-US" sz="1200" dirty="0" smtClean="0"/>
              <a:t>minimum qualifications associated with each</a:t>
            </a:r>
            <a:r>
              <a:rPr lang="en-US" sz="1200" baseline="0" dirty="0" smtClean="0"/>
              <a:t> job category, etc.  Look for any information on the organization’s </a:t>
            </a:r>
            <a:r>
              <a:rPr lang="en-US" sz="1200" dirty="0" smtClean="0"/>
              <a:t>application process. For example,</a:t>
            </a:r>
            <a:r>
              <a:rPr lang="en-US" sz="1200" baseline="0" dirty="0" smtClean="0"/>
              <a:t> are </a:t>
            </a:r>
            <a:r>
              <a:rPr lang="en-US" sz="1200" dirty="0" smtClean="0"/>
              <a:t>job-seekers required</a:t>
            </a:r>
            <a:r>
              <a:rPr lang="en-US" sz="1200" baseline="0" dirty="0" smtClean="0"/>
              <a:t> to </a:t>
            </a:r>
            <a:r>
              <a:rPr lang="en-US" sz="1200" dirty="0" smtClean="0"/>
              <a:t>apply on line? Does the company</a:t>
            </a:r>
            <a:r>
              <a:rPr lang="en-US" sz="1200" baseline="0" dirty="0" smtClean="0"/>
              <a:t> require any type of testing, e.g., skills testing, drug testing, security clearance, etc.?</a:t>
            </a:r>
          </a:p>
          <a:p>
            <a:pPr lvl="0"/>
            <a:endParaRPr lang="en-US" sz="1200" baseline="0" dirty="0" smtClean="0"/>
          </a:p>
          <a:p>
            <a:pPr lvl="0"/>
            <a:r>
              <a:rPr lang="en-US" sz="1200" dirty="0" smtClean="0"/>
              <a:t>Continue narrowing your</a:t>
            </a:r>
            <a:r>
              <a:rPr lang="en-US" sz="1200" baseline="0" dirty="0" smtClean="0"/>
              <a:t> list until you have </a:t>
            </a:r>
            <a:r>
              <a:rPr lang="en-US" sz="1200" dirty="0" smtClean="0"/>
              <a:t>selected a few key </a:t>
            </a:r>
            <a:r>
              <a:rPr lang="en-US" sz="1200" baseline="0" dirty="0" smtClean="0"/>
              <a:t>Federal contractors and/or subcontractors that offer job opportunities that are in line with the skills, abilities and interests of your Ticket customers. </a:t>
            </a:r>
            <a:r>
              <a:rPr lang="en-US" sz="1200" dirty="0" smtClean="0"/>
              <a:t>Create a file on each company selected for your targeted outreach efforts.</a:t>
            </a:r>
            <a:r>
              <a:rPr lang="en-US" sz="1200" baseline="0" dirty="0" smtClean="0"/>
              <a:t> M</a:t>
            </a:r>
            <a:r>
              <a:rPr lang="en-US" sz="1200" dirty="0" smtClean="0"/>
              <a:t>ake sure you include information on key contacts at the organization such as the Human Resources Manager, the Affirmative Action Officer, and/or the Diversity Officer. </a:t>
            </a:r>
            <a:endParaRPr lang="en-US" sz="1200" baseline="0" dirty="0" smtClean="0"/>
          </a:p>
          <a:p>
            <a:pPr lvl="0"/>
            <a:endParaRPr lang="en-US" sz="1200" baseline="0" dirty="0" smtClean="0"/>
          </a:p>
        </p:txBody>
      </p:sp>
      <p:sp>
        <p:nvSpPr>
          <p:cNvPr id="4" name="Slide Number Placeholder 3"/>
          <p:cNvSpPr>
            <a:spLocks noGrp="1"/>
          </p:cNvSpPr>
          <p:nvPr>
            <p:ph type="sldNum" sz="quarter" idx="10"/>
          </p:nvPr>
        </p:nvSpPr>
        <p:spPr/>
        <p:txBody>
          <a:bodyPr/>
          <a:lstStyle/>
          <a:p>
            <a:fld id="{6F5FF921-6895-465A-B52E-B2EE1C6C091D}" type="slidenum">
              <a:rPr lang="en-US" smtClean="0"/>
              <a:pPr/>
              <a:t>25</a:t>
            </a:fld>
            <a:endParaRPr lang="en-US" dirty="0"/>
          </a:p>
        </p:txBody>
      </p:sp>
    </p:spTree>
    <p:extLst>
      <p:ext uri="{BB962C8B-B14F-4D97-AF65-F5344CB8AC3E}">
        <p14:creationId xmlns:p14="http://schemas.microsoft.com/office/powerpoint/2010/main" xmlns="" val="1280432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It may also be helpful to develop an introductory email, letter, flyer or brochure that can be used when you are requesting meetings with the key contacts at </a:t>
            </a:r>
            <a:r>
              <a:rPr lang="en-US" baseline="0" dirty="0" smtClean="0"/>
              <a:t>these organizations.  Develop a 3 to 5 minute marketing pitch that briefly describes </a:t>
            </a:r>
            <a:r>
              <a:rPr lang="en-US" dirty="0" smtClean="0"/>
              <a:t>your organization, who you serve, the services you offer as an EN under the Ticket to Work program, and the value of those services to</a:t>
            </a:r>
            <a:r>
              <a:rPr lang="en-US" baseline="0" dirty="0" smtClean="0"/>
              <a:t> the perspective employer.  For example, you may want to stress the fact that the </a:t>
            </a:r>
            <a:r>
              <a:rPr lang="en-US" dirty="0" smtClean="0"/>
              <a:t>individuals with disabilities that your EN serves and the companies that employ</a:t>
            </a:r>
            <a:r>
              <a:rPr lang="en-US" baseline="0" dirty="0" smtClean="0"/>
              <a:t> them have access to the s</a:t>
            </a:r>
            <a:r>
              <a:rPr lang="en-US" dirty="0" smtClean="0"/>
              <a:t>upport when initially</a:t>
            </a:r>
            <a:r>
              <a:rPr lang="en-US" baseline="0" dirty="0" smtClean="0"/>
              <a:t> starting a job and ongoing support as needed to ensure that the placement results in long-term employment success. Be sure to mention any special services or </a:t>
            </a:r>
            <a:r>
              <a:rPr lang="en-US" dirty="0" smtClean="0"/>
              <a:t>resources your EN offers such as expertise on job accommodations, </a:t>
            </a:r>
            <a:r>
              <a:rPr lang="en-US" dirty="0" smtClean="0">
                <a:solidFill>
                  <a:srgbClr val="FF0000"/>
                </a:solidFill>
              </a:rPr>
              <a:t>benefits counseling, etc. </a:t>
            </a:r>
            <a:endParaRPr lang="en-US" dirty="0" smtClean="0"/>
          </a:p>
          <a:p>
            <a:endParaRPr lang="en-US" dirty="0" smtClean="0"/>
          </a:p>
          <a:p>
            <a:r>
              <a:rPr lang="en-US" sz="1200" kern="1200" dirty="0" smtClean="0">
                <a:solidFill>
                  <a:schemeClr val="tx1"/>
                </a:solidFill>
                <a:latin typeface="+mn-lt"/>
                <a:ea typeface="+mn-ea"/>
                <a:cs typeface="+mn-cs"/>
              </a:rPr>
              <a:t>As you develop your introductory letter</a:t>
            </a:r>
            <a:r>
              <a:rPr lang="en-US" sz="1200" kern="1200" baseline="0" dirty="0" smtClean="0">
                <a:solidFill>
                  <a:schemeClr val="tx1"/>
                </a:solidFill>
                <a:latin typeface="+mn-lt"/>
                <a:ea typeface="+mn-ea"/>
                <a:cs typeface="+mn-cs"/>
              </a:rPr>
              <a:t> and comments, you may find it helpful to review the new OSM resource titled “Tips for Discussing Section 503 with Federal Contractors.” This resources is located in the “Information Center” on the Your Ticket to Work website.  Click on “Section 503” in the left navigation and look for the “Tips” resource under “Finding Federal Contractors.”</a:t>
            </a:r>
            <a:endParaRPr lang="en-US" b="1"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26</a:t>
            </a:fld>
            <a:endParaRPr lang="en-US" dirty="0"/>
          </a:p>
        </p:txBody>
      </p:sp>
    </p:spTree>
    <p:extLst>
      <p:ext uri="{BB962C8B-B14F-4D97-AF65-F5344CB8AC3E}">
        <p14:creationId xmlns:p14="http://schemas.microsoft.com/office/powerpoint/2010/main" xmlns="" val="31492414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None/>
              <a:defRPr/>
            </a:pPr>
            <a:r>
              <a:rPr lang="en-US" dirty="0" smtClean="0"/>
              <a:t>Now</a:t>
            </a:r>
            <a:r>
              <a:rPr lang="en-US" baseline="0" dirty="0" smtClean="0"/>
              <a:t> you are ready to start contacting the </a:t>
            </a:r>
            <a:r>
              <a:rPr lang="en-US" dirty="0" smtClean="0"/>
              <a:t>Human Resources Managers, Affirmative Action Officers, or Diversity Officers at the</a:t>
            </a:r>
            <a:r>
              <a:rPr lang="en-US" baseline="0" dirty="0" smtClean="0"/>
              <a:t> companies </a:t>
            </a:r>
            <a:r>
              <a:rPr lang="en-US" dirty="0" smtClean="0"/>
              <a:t>you have selected for your targeted marketing efforts. When you</a:t>
            </a:r>
            <a:r>
              <a:rPr lang="en-US" baseline="0" dirty="0" smtClean="0"/>
              <a:t> call, provide </a:t>
            </a:r>
            <a:r>
              <a:rPr lang="en-US" dirty="0" smtClean="0"/>
              <a:t>a brief explanation of who you are and request a date and time for an in-person meeting. If an</a:t>
            </a:r>
            <a:r>
              <a:rPr lang="en-US" baseline="0" dirty="0" smtClean="0"/>
              <a:t> in-person meeting is not an option, ask for a meeting by phone at a time that is convenient to the person being contacted.</a:t>
            </a:r>
            <a:r>
              <a:rPr lang="en-US" dirty="0" smtClean="0"/>
              <a:t> </a:t>
            </a:r>
          </a:p>
          <a:p>
            <a:pPr>
              <a:buFont typeface="Arial" charset="0"/>
              <a:buNone/>
              <a:defRPr/>
            </a:pPr>
            <a:endParaRPr lang="en-US" b="0" dirty="0" smtClean="0"/>
          </a:p>
          <a:p>
            <a:pPr marL="0" marR="0" lvl="0" indent="0" algn="l" defTabSz="914400" rtl="0" eaLnBrk="1" fontAlgn="auto" latinLnBrk="0" hangingPunct="1">
              <a:lnSpc>
                <a:spcPct val="100000"/>
              </a:lnSpc>
              <a:spcBef>
                <a:spcPts val="0"/>
              </a:spcBef>
              <a:spcAft>
                <a:spcPts val="0"/>
              </a:spcAft>
              <a:buClrTx/>
              <a:buSzTx/>
              <a:buFont typeface="Arial" charset="0"/>
              <a:buNone/>
              <a:tabLst/>
              <a:defRPr/>
            </a:pPr>
            <a:r>
              <a:rPr lang="en-US" dirty="0" smtClean="0"/>
              <a:t>Regardless</a:t>
            </a:r>
            <a:r>
              <a:rPr lang="en-US" baseline="0" dirty="0" smtClean="0"/>
              <a:t> of whether you secure a face-to-face meeting or agree on a phone conversation, o</a:t>
            </a:r>
            <a:r>
              <a:rPr lang="en-US" dirty="0" smtClean="0"/>
              <a:t>ffer to send your 503 marketing materials prior to the meeting or call.  </a:t>
            </a:r>
            <a:r>
              <a:rPr lang="en-US" b="0" dirty="0" smtClean="0"/>
              <a:t>If your EN has a</a:t>
            </a:r>
            <a:r>
              <a:rPr lang="en-US" b="0" baseline="0" dirty="0" smtClean="0"/>
              <a:t> great public website and a good on-line presence, you may want to invite your contacts at these Federal contractors to visit your website to learn more about your organization and its past history in serving individuals with disabilities. During your meeting, be prepared to </a:t>
            </a:r>
            <a:r>
              <a:rPr lang="en-US" baseline="0" dirty="0" smtClean="0"/>
              <a:t>respond to any questions that arise from these reviews.</a:t>
            </a:r>
            <a:endParaRPr lang="en-US" dirty="0" smtClean="0"/>
          </a:p>
          <a:p>
            <a:pPr>
              <a:buFont typeface="Arial" charset="0"/>
              <a:buNone/>
              <a:defRPr/>
            </a:pPr>
            <a:endParaRPr lang="en-US" b="0" dirty="0" smtClean="0"/>
          </a:p>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en-US" b="0" dirty="0" smtClean="0"/>
              <a:t>Be aware</a:t>
            </a:r>
            <a:r>
              <a:rPr lang="en-US" b="0" baseline="0" dirty="0" smtClean="0"/>
              <a:t> that some Federal contractors will already be working with one or more organizations that provide them with access to a pool of job-seekers with disabilities.  When informed of existing referral relationships with organizations such as the State VR agency, state or local workforce entities, or other local service providers, some ENs h</a:t>
            </a:r>
            <a:r>
              <a:rPr lang="en-US" b="0" dirty="0" smtClean="0"/>
              <a:t>ave found it useful to simply shift their marketing focus to those primary placement liaisons.      </a:t>
            </a:r>
          </a:p>
          <a:p>
            <a:pPr>
              <a:buFont typeface="Arial" charset="0"/>
              <a:buNone/>
              <a:defRPr/>
            </a:pPr>
            <a:endParaRPr lang="en-US" dirty="0" smtClean="0"/>
          </a:p>
          <a:p>
            <a:pPr>
              <a:buFont typeface="Arial" charset="0"/>
              <a:buNone/>
              <a:defRPr/>
            </a:pPr>
            <a:endParaRPr lang="en-US" dirty="0" smtClean="0"/>
          </a:p>
        </p:txBody>
      </p:sp>
      <p:sp>
        <p:nvSpPr>
          <p:cNvPr id="4" name="Slide Number Placeholder 3"/>
          <p:cNvSpPr>
            <a:spLocks noGrp="1"/>
          </p:cNvSpPr>
          <p:nvPr>
            <p:ph type="sldNum" sz="quarter" idx="10"/>
          </p:nvPr>
        </p:nvSpPr>
        <p:spPr/>
        <p:txBody>
          <a:bodyPr/>
          <a:lstStyle/>
          <a:p>
            <a:fld id="{6F5FF921-6895-465A-B52E-B2EE1C6C091D}" type="slidenum">
              <a:rPr lang="en-US" smtClean="0"/>
              <a:pPr/>
              <a:t>27</a:t>
            </a:fld>
            <a:endParaRPr lang="en-US" dirty="0"/>
          </a:p>
        </p:txBody>
      </p:sp>
    </p:spTree>
    <p:extLst>
      <p:ext uri="{BB962C8B-B14F-4D97-AF65-F5344CB8AC3E}">
        <p14:creationId xmlns:p14="http://schemas.microsoft.com/office/powerpoint/2010/main" xmlns="" val="1508590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lgn="l"/>
            <a:r>
              <a:rPr lang="en-US" sz="1200" kern="1200" dirty="0" smtClean="0">
                <a:solidFill>
                  <a:schemeClr val="tx1"/>
                </a:solidFill>
                <a:latin typeface="+mn-lt"/>
                <a:ea typeface="+mn-ea"/>
                <a:cs typeface="+mn-cs"/>
              </a:rPr>
              <a:t>Prior to each meeting, review all of the information you have on file for that business. If you have</a:t>
            </a:r>
            <a:r>
              <a:rPr lang="en-US" sz="1200" kern="1200" baseline="0" dirty="0" smtClean="0">
                <a:solidFill>
                  <a:schemeClr val="tx1"/>
                </a:solidFill>
                <a:latin typeface="+mn-lt"/>
                <a:ea typeface="+mn-ea"/>
                <a:cs typeface="+mn-cs"/>
              </a:rPr>
              <a:t> not already done so, this would be a good time to review the resource titled “Tips for Discussing Section 503 with Federal Contractors” mentioned a few minutes ago. </a:t>
            </a:r>
          </a:p>
          <a:p>
            <a:pPr algn="l"/>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You may also want to develop a list of questions to ask to clarifying anything</a:t>
            </a:r>
            <a:r>
              <a:rPr lang="en-US" sz="1200" kern="1200" baseline="0" dirty="0" smtClean="0">
                <a:solidFill>
                  <a:schemeClr val="tx1"/>
                </a:solidFill>
                <a:latin typeface="+mn-lt"/>
                <a:ea typeface="+mn-ea"/>
                <a:cs typeface="+mn-cs"/>
              </a:rPr>
              <a:t> that might help you make your case and be prepared to </a:t>
            </a:r>
            <a:r>
              <a:rPr lang="en-US" sz="1200" kern="1200" dirty="0" smtClean="0">
                <a:solidFill>
                  <a:schemeClr val="tx1"/>
                </a:solidFill>
                <a:latin typeface="+mn-lt"/>
                <a:ea typeface="+mn-ea"/>
                <a:cs typeface="+mn-cs"/>
              </a:rPr>
              <a:t>offer thoughtful suggestions on how your EN can</a:t>
            </a:r>
            <a:r>
              <a:rPr lang="en-US" sz="1200" kern="1200" baseline="0" dirty="0" smtClean="0">
                <a:solidFill>
                  <a:schemeClr val="tx1"/>
                </a:solidFill>
                <a:latin typeface="+mn-lt"/>
                <a:ea typeface="+mn-ea"/>
                <a:cs typeface="+mn-cs"/>
              </a:rPr>
              <a:t> work with this particular employer to help it meets its Section 503 obligations.  During the meeting, c</a:t>
            </a:r>
            <a:r>
              <a:rPr lang="en-US" sz="1200" kern="1200" dirty="0" smtClean="0">
                <a:solidFill>
                  <a:schemeClr val="tx1"/>
                </a:solidFill>
                <a:latin typeface="+mn-lt"/>
                <a:ea typeface="+mn-ea"/>
                <a:cs typeface="+mn-cs"/>
              </a:rPr>
              <a:t>ite </a:t>
            </a:r>
            <a:r>
              <a:rPr lang="en-US" sz="1200" b="0" baseline="0" dirty="0" smtClean="0"/>
              <a:t>specific facts about the company to let the contractor know that you have done your homework. Highlight any features of the company that positively support the idea of your EN and the employer working together. </a:t>
            </a:r>
            <a:r>
              <a:rPr lang="en-US" sz="1200" dirty="0" smtClean="0"/>
              <a:t>Be prepared to discuss the basic requirements</a:t>
            </a:r>
            <a:r>
              <a:rPr lang="en-US" sz="1200" baseline="0" dirty="0" smtClean="0"/>
              <a:t> of Section 503 and how your organization can assist the organization, as a Federal contractor, to meet its 503 obligations.  </a:t>
            </a:r>
          </a:p>
          <a:p>
            <a:endParaRPr lang="en-US" sz="1200" baseline="0" dirty="0" smtClean="0"/>
          </a:p>
          <a:p>
            <a:pPr lvl="0"/>
            <a:r>
              <a:rPr lang="en-US" sz="1200" dirty="0" smtClean="0"/>
              <a:t>If there is</a:t>
            </a:r>
            <a:r>
              <a:rPr lang="en-US" sz="1200" baseline="0" dirty="0" smtClean="0"/>
              <a:t> additional information that you need that was not available on the employer’s website, you will want to p</a:t>
            </a:r>
            <a:r>
              <a:rPr lang="en-US" sz="1200" dirty="0" smtClean="0"/>
              <a:t>repare a list of questions to ask. For example,</a:t>
            </a:r>
            <a:r>
              <a:rPr lang="en-US" sz="1200" baseline="0" dirty="0" smtClean="0"/>
              <a:t> are there any </a:t>
            </a:r>
            <a:r>
              <a:rPr lang="en-US" sz="1200" dirty="0" smtClean="0"/>
              <a:t>special requirements associated with applying for jobs with this</a:t>
            </a:r>
            <a:r>
              <a:rPr lang="en-US" sz="1200" baseline="0" dirty="0" smtClean="0"/>
              <a:t> employer, e.g., </a:t>
            </a:r>
            <a:r>
              <a:rPr lang="en-US" sz="1200" dirty="0" smtClean="0"/>
              <a:t>skills testing, medical exams, security clearance, drug testing, etc. Such questions can help make the meeting an exchange of information,</a:t>
            </a:r>
            <a:r>
              <a:rPr lang="en-US" sz="1200" baseline="0" dirty="0" smtClean="0"/>
              <a:t> rather than a one-sided conversation.</a:t>
            </a:r>
            <a:r>
              <a:rPr lang="en-US" sz="1200" dirty="0" smtClean="0"/>
              <a:t> </a:t>
            </a:r>
          </a:p>
          <a:p>
            <a:pPr lvl="0"/>
            <a:endParaRPr lang="en-US" sz="1200" dirty="0" smtClean="0"/>
          </a:p>
        </p:txBody>
      </p:sp>
      <p:sp>
        <p:nvSpPr>
          <p:cNvPr id="4" name="Slide Number Placeholder 3"/>
          <p:cNvSpPr>
            <a:spLocks noGrp="1"/>
          </p:cNvSpPr>
          <p:nvPr>
            <p:ph type="sldNum" sz="quarter" idx="10"/>
          </p:nvPr>
        </p:nvSpPr>
        <p:spPr/>
        <p:txBody>
          <a:bodyPr/>
          <a:lstStyle/>
          <a:p>
            <a:fld id="{6F5FF921-6895-465A-B52E-B2EE1C6C091D}" type="slidenum">
              <a:rPr lang="en-US" smtClean="0"/>
              <a:pPr/>
              <a:t>28</a:t>
            </a:fld>
            <a:endParaRPr lang="en-US" dirty="0"/>
          </a:p>
        </p:txBody>
      </p:sp>
    </p:spTree>
    <p:extLst>
      <p:ext uri="{BB962C8B-B14F-4D97-AF65-F5344CB8AC3E}">
        <p14:creationId xmlns:p14="http://schemas.microsoft.com/office/powerpoint/2010/main" xmlns="" val="6863125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pPr>
              <a:buFont typeface="Arial" charset="0"/>
              <a:buNone/>
            </a:pPr>
            <a:r>
              <a:rPr lang="en-US" sz="1200" dirty="0" smtClean="0"/>
              <a:t>During the meeting, briefly explain what you do and</a:t>
            </a:r>
            <a:r>
              <a:rPr lang="en-US" sz="1200" dirty="0" smtClean="0">
                <a:solidFill>
                  <a:srgbClr val="FF0000"/>
                </a:solidFill>
              </a:rPr>
              <a:t> </a:t>
            </a:r>
            <a:r>
              <a:rPr lang="en-US" sz="1200" dirty="0" smtClean="0"/>
              <a:t>the population your EN serves. Describe the mutual benefit of a partnership between your</a:t>
            </a:r>
            <a:r>
              <a:rPr lang="en-US" sz="1200" baseline="0" dirty="0" smtClean="0"/>
              <a:t> EN and the employer. Note that Social Security disability beneficiaries represent </a:t>
            </a:r>
            <a:r>
              <a:rPr lang="en-US" sz="1200" dirty="0" smtClean="0"/>
              <a:t>an untapped pool of qualified job-seekers. You can stress the fact that your</a:t>
            </a:r>
            <a:r>
              <a:rPr lang="en-US" sz="1200" baseline="0" dirty="0" smtClean="0"/>
              <a:t> organization </a:t>
            </a:r>
            <a:r>
              <a:rPr lang="en-US" sz="1200" dirty="0" smtClean="0"/>
              <a:t>prescreens job-seekers to ensure that only those that are most qualified are referred for openings. Note that as an EN, your organization stays involved with the beneficiaries you</a:t>
            </a:r>
            <a:r>
              <a:rPr lang="en-US" sz="1200" baseline="0" dirty="0" smtClean="0"/>
              <a:t> place to </a:t>
            </a:r>
            <a:r>
              <a:rPr lang="en-US" sz="1200" dirty="0" smtClean="0"/>
              <a:t>ensure long-term employment success. Explain</a:t>
            </a:r>
            <a:r>
              <a:rPr lang="en-US" sz="1200" baseline="0" dirty="0" smtClean="0"/>
              <a:t> that your organization is required to maintain contact with the beneficiaries you place for the purpose of identifying and resolving any problems that might arise. Note that, as an Employment Network under the Ticket to Work program, your organization is required to initiate contact with employed beneficiaries, at a minimum, on a quarterly basis, and that the ongoing availability of post-employment support </a:t>
            </a:r>
            <a:r>
              <a:rPr lang="en-US" sz="1200" dirty="0" smtClean="0"/>
              <a:t>ensures that additional assistance is available</a:t>
            </a:r>
            <a:r>
              <a:rPr lang="en-US" sz="1200" baseline="0" dirty="0" smtClean="0"/>
              <a:t> when needed.</a:t>
            </a:r>
          </a:p>
          <a:p>
            <a:pPr lvl="0"/>
            <a:endParaRPr lang="en-US" sz="1200" dirty="0" smtClean="0"/>
          </a:p>
          <a:p>
            <a:pPr lvl="0"/>
            <a:r>
              <a:rPr lang="en-US" sz="1200" b="0" dirty="0" smtClean="0"/>
              <a:t>And </a:t>
            </a:r>
            <a:r>
              <a:rPr lang="en-US" sz="1200" dirty="0" smtClean="0"/>
              <a:t>finally, offer suggestions on how your organization and the Federal contractor can work together </a:t>
            </a:r>
            <a:r>
              <a:rPr lang="en-US" sz="1200" baseline="0" dirty="0" smtClean="0"/>
              <a:t>to meet the employer’s Section 503 obligations. </a:t>
            </a:r>
            <a:endParaRPr lang="en-US" sz="1200" dirty="0" smtClean="0"/>
          </a:p>
          <a:p>
            <a:endParaRPr lang="en-US" sz="1200"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29</a:t>
            </a:fld>
            <a:endParaRPr lang="en-US" dirty="0"/>
          </a:p>
        </p:txBody>
      </p:sp>
    </p:spTree>
    <p:extLst>
      <p:ext uri="{BB962C8B-B14F-4D97-AF65-F5344CB8AC3E}">
        <p14:creationId xmlns:p14="http://schemas.microsoft.com/office/powerpoint/2010/main" xmlns="" val="443254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 have listened in on a number of 503 webinars and training sessions in the last eight</a:t>
            </a:r>
            <a:r>
              <a:rPr lang="en-US" baseline="0" dirty="0" smtClean="0"/>
              <a:t> months. During the question and answer session of almost every presentation, someone always asks: “Where can I find information on organizations that are Federal contractors and subcontractors.” The answer is always that there is no specific place to find this information. While staff at the Ticket to Work Operations Support Manager (OSM) agree that there is no one source of this information and there is no website designed specifically for this purpose, we have identified several websites that Ticket to Work service providers can use to identify organizations that are Federal contractors and subcontractors. </a:t>
            </a:r>
            <a:r>
              <a:rPr lang="en-US" b="0" dirty="0" smtClean="0"/>
              <a:t>Using a tool</a:t>
            </a:r>
            <a:r>
              <a:rPr lang="en-US" b="0" baseline="0" dirty="0" smtClean="0"/>
              <a:t> f</a:t>
            </a:r>
            <a:r>
              <a:rPr lang="en-US" b="0" dirty="0" smtClean="0"/>
              <a:t>or something other than its stated purpose is something we all do. We have all re-purposed or jerry-rigged something to make it work for other tasks at some time in our lives. P</a:t>
            </a:r>
            <a:r>
              <a:rPr lang="en-US" b="0" baseline="0" dirty="0" smtClean="0"/>
              <a:t>eople often use </a:t>
            </a:r>
            <a:r>
              <a:rPr lang="en-US" b="0" dirty="0" smtClean="0"/>
              <a:t>a shoe as a hammer, glass jars to store nails and screws,</a:t>
            </a:r>
            <a:r>
              <a:rPr lang="en-US" b="0" baseline="0" dirty="0" smtClean="0"/>
              <a:t> and </a:t>
            </a:r>
            <a:r>
              <a:rPr lang="en-US" b="0" dirty="0" smtClean="0"/>
              <a:t>pillows as weapons in a pillow fight.</a:t>
            </a:r>
            <a:endParaRPr lang="en-US" b="0" baseline="0" dirty="0" smtClean="0"/>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a:t>
            </a:r>
            <a:r>
              <a:rPr lang="en-US" dirty="0" smtClean="0"/>
              <a:t>he objective of today’s training is to introduce three websites where organizations awarded funding by the Federal government are catalogued for specific business or administrative purposes. We</a:t>
            </a:r>
            <a:r>
              <a:rPr lang="en-US" baseline="0" dirty="0" smtClean="0"/>
              <a:t> will e</a:t>
            </a:r>
            <a:r>
              <a:rPr lang="en-US" dirty="0" smtClean="0"/>
              <a:t>xplain how these websites can be used to locate and learn about the work of Federal contractors and subcontractors, and conduct sample searches on each website.  </a:t>
            </a:r>
          </a:p>
          <a:p>
            <a:endParaRPr lang="en-US" dirty="0" smtClean="0"/>
          </a:p>
          <a:p>
            <a:r>
              <a:rPr lang="en-US" dirty="0" smtClean="0"/>
              <a:t>Since identifying Federal contractors is only the first step in helping Social Security disability beneficiaries to access employment opportunities with Federal contractors, we will provide tips on what to do after identifying a few Federal contractors for targeted outreach efforts for Section 503 employment purposes.</a:t>
            </a:r>
          </a:p>
          <a:p>
            <a:endParaRPr lang="en-US"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3</a:t>
            </a:fld>
            <a:endParaRPr lang="en-US" dirty="0"/>
          </a:p>
        </p:txBody>
      </p:sp>
    </p:spTree>
    <p:extLst>
      <p:ext uri="{BB962C8B-B14F-4D97-AF65-F5344CB8AC3E}">
        <p14:creationId xmlns:p14="http://schemas.microsoft.com/office/powerpoint/2010/main" xmlns="" val="30023435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indent="0">
              <a:buFont typeface="Arial" charset="0"/>
              <a:buNone/>
              <a:defRPr/>
            </a:pPr>
            <a:r>
              <a:rPr lang="en-US" altLang="en-US" dirty="0" smtClean="0">
                <a:ea typeface="ＭＳ Ｐゴシック" pitchFamily="34" charset="-128"/>
              </a:rPr>
              <a:t>ENs active in Section 503 recruitment activities have identified the following ideas</a:t>
            </a:r>
            <a:r>
              <a:rPr lang="en-US" altLang="en-US" baseline="0" dirty="0" smtClean="0">
                <a:ea typeface="ＭＳ Ｐゴシック" pitchFamily="34" charset="-128"/>
              </a:rPr>
              <a:t> for partnering with Federal contractors.</a:t>
            </a:r>
            <a:endParaRPr lang="en-US" altLang="en-US" dirty="0" smtClean="0">
              <a:ea typeface="ＭＳ Ｐゴシック" pitchFamily="34" charset="-128"/>
            </a:endParaRPr>
          </a:p>
          <a:p>
            <a:pPr marL="0" indent="0">
              <a:buFont typeface="Arial" charset="0"/>
              <a:buNone/>
              <a:defRPr/>
            </a:pPr>
            <a:endParaRPr lang="en-US" altLang="en-US" sz="1200" b="0" dirty="0" smtClean="0">
              <a:ea typeface="ＭＳ Ｐゴシック" pitchFamily="34" charset="-128"/>
            </a:endParaRPr>
          </a:p>
          <a:p>
            <a:pPr>
              <a:buFont typeface="Arial" charset="0"/>
              <a:buChar char="•"/>
              <a:defRPr/>
            </a:pPr>
            <a:r>
              <a:rPr lang="en-US" altLang="en-US" dirty="0" smtClean="0">
                <a:ea typeface="ＭＳ Ｐゴシック" pitchFamily="34" charset="-128"/>
              </a:rPr>
              <a:t>Discuss the possibility of establishing an agreed upon process for sending/receiving information on job openings </a:t>
            </a:r>
            <a:r>
              <a:rPr lang="en-US" altLang="en-US" baseline="0" dirty="0" smtClean="0">
                <a:ea typeface="ＭＳ Ｐゴシック" pitchFamily="34" charset="-128"/>
              </a:rPr>
              <a:t>to </a:t>
            </a:r>
            <a:r>
              <a:rPr lang="en-US" altLang="en-US" dirty="0" smtClean="0">
                <a:ea typeface="ＭＳ Ｐゴシック" pitchFamily="34" charset="-128"/>
              </a:rPr>
              <a:t>ensuring that your EN has quick access to information on job opportunities with the employer.  For example, ask the employer to send a list of all job openings every Monday.</a:t>
            </a:r>
          </a:p>
          <a:p>
            <a:pPr>
              <a:buFont typeface="Arial" charset="0"/>
              <a:buChar char="•"/>
              <a:defRPr/>
            </a:pPr>
            <a:endParaRPr lang="en-US" altLang="en-US" b="1" dirty="0" smtClean="0">
              <a:ea typeface="ＭＳ Ｐゴシック" pitchFamily="34" charset="-128"/>
            </a:endParaRPr>
          </a:p>
          <a:p>
            <a:pPr>
              <a:buFont typeface="Arial" charset="0"/>
              <a:buChar char="•"/>
              <a:defRPr/>
            </a:pPr>
            <a:r>
              <a:rPr lang="en-US" altLang="en-US" b="0" dirty="0" smtClean="0">
                <a:ea typeface="ＭＳ Ｐゴシック" pitchFamily="34" charset="-128"/>
              </a:rPr>
              <a:t> Agree on a process for referring candidates who may or may not choose to disclose a disability prior to hire. </a:t>
            </a:r>
          </a:p>
          <a:p>
            <a:pPr>
              <a:buFont typeface="Arial" charset="0"/>
              <a:buChar char="•"/>
              <a:defRPr/>
            </a:pPr>
            <a:endParaRPr lang="en-US" altLang="en-US" dirty="0" smtClean="0">
              <a:ea typeface="ＭＳ Ｐゴシック" pitchFamily="34" charset="-128"/>
            </a:endParaRPr>
          </a:p>
          <a:p>
            <a:pPr>
              <a:buFont typeface="Arial" charset="0"/>
              <a:buChar char="•"/>
              <a:defRPr/>
            </a:pPr>
            <a:r>
              <a:rPr lang="en-US" altLang="en-US" dirty="0" smtClean="0">
                <a:ea typeface="ＭＳ Ｐゴシック" pitchFamily="34" charset="-128"/>
              </a:rPr>
              <a:t> Determine if and how you will post job opportunities or share information on job opportunities with your Ticket customers. Since the goal is to refer qualified candidates, it is important to screen applicants before referring them for job openings.  As a result,</a:t>
            </a:r>
            <a:r>
              <a:rPr lang="en-US" altLang="en-US" baseline="0" dirty="0" smtClean="0">
                <a:ea typeface="ＭＳ Ｐゴシック" pitchFamily="34" charset="-128"/>
              </a:rPr>
              <a:t> it may not be a good idea to simply blast information on job openings with Federal contractors to all of your Ticket customers.</a:t>
            </a:r>
            <a:endParaRPr lang="en-US" altLang="en-US" dirty="0" smtClean="0">
              <a:ea typeface="ＭＳ Ｐゴシック" pitchFamily="34" charset="-128"/>
            </a:endParaRPr>
          </a:p>
          <a:p>
            <a:pPr>
              <a:buFont typeface="Arial" charset="0"/>
              <a:buChar char="•"/>
              <a:defRPr/>
            </a:pPr>
            <a:endParaRPr lang="en-US" altLang="en-US" dirty="0" smtClean="0">
              <a:ea typeface="ＭＳ Ｐゴシック" pitchFamily="34" charset="-128"/>
            </a:endParaRPr>
          </a:p>
          <a:p>
            <a:pPr>
              <a:buFont typeface="Arial" charset="0"/>
              <a:buChar char="•"/>
              <a:defRPr/>
            </a:pPr>
            <a:r>
              <a:rPr lang="en-US" altLang="en-US" dirty="0" smtClean="0">
                <a:ea typeface="ＭＳ Ｐゴシック" pitchFamily="34" charset="-128"/>
              </a:rPr>
              <a:t> There will be times when your</a:t>
            </a:r>
            <a:r>
              <a:rPr lang="en-US" altLang="en-US" baseline="0" dirty="0" smtClean="0">
                <a:ea typeface="ＭＳ Ｐゴシック" pitchFamily="34" charset="-128"/>
              </a:rPr>
              <a:t> Ticket customers simply do not qualify for a position that is listed with a Federal contractor.  In those cases, you may want to explore ways to </a:t>
            </a:r>
            <a:r>
              <a:rPr lang="en-US" altLang="en-US" dirty="0" smtClean="0">
                <a:ea typeface="ＭＳ Ｐゴシック" pitchFamily="34" charset="-128"/>
              </a:rPr>
              <a:t>recruit qualified beneficiaries that are not working with your EN to fill these positions. </a:t>
            </a:r>
            <a:endParaRPr lang="en-US" altLang="en-US" baseline="0" dirty="0" smtClean="0">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9BF9EBE1-9091-4AB2-B215-2FD4B2168D54}"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indent="0">
              <a:buFont typeface="Arial" charset="0"/>
              <a:buNone/>
              <a:defRPr/>
            </a:pPr>
            <a:r>
              <a:rPr lang="en-US" altLang="en-US" sz="1200" dirty="0" smtClean="0">
                <a:ea typeface="ＭＳ Ｐゴシック" pitchFamily="34" charset="-128"/>
              </a:rPr>
              <a:t>Some</a:t>
            </a:r>
            <a:r>
              <a:rPr lang="en-US" altLang="en-US" sz="1200" baseline="0" dirty="0" smtClean="0">
                <a:ea typeface="ＭＳ Ｐゴシック" pitchFamily="34" charset="-128"/>
              </a:rPr>
              <a:t> </a:t>
            </a:r>
            <a:r>
              <a:rPr lang="en-US" altLang="en-US" sz="1200" dirty="0" smtClean="0">
                <a:ea typeface="ＭＳ Ｐゴシック" pitchFamily="34" charset="-128"/>
              </a:rPr>
              <a:t>ENs have identified</a:t>
            </a:r>
            <a:r>
              <a:rPr lang="en-US" altLang="en-US" sz="1200" baseline="0" dirty="0" smtClean="0">
                <a:ea typeface="ＭＳ Ｐゴシック" pitchFamily="34" charset="-128"/>
              </a:rPr>
              <a:t> the following m</a:t>
            </a:r>
            <a:r>
              <a:rPr lang="en-US" altLang="en-US" sz="1200" dirty="0" smtClean="0">
                <a:ea typeface="ＭＳ Ｐゴシック" pitchFamily="34" charset="-128"/>
              </a:rPr>
              <a:t>ethods as useful</a:t>
            </a:r>
            <a:r>
              <a:rPr lang="en-US" altLang="en-US" sz="1200" baseline="0" dirty="0" smtClean="0">
                <a:ea typeface="ＭＳ Ｐゴシック" pitchFamily="34" charset="-128"/>
              </a:rPr>
              <a:t> tools in matching </a:t>
            </a:r>
            <a:r>
              <a:rPr lang="en-US" altLang="en-US" sz="1200" dirty="0" smtClean="0">
                <a:ea typeface="ＭＳ Ｐゴシック" pitchFamily="34" charset="-128"/>
              </a:rPr>
              <a:t>Federal contractors’ open positions with qualified Social Security beneficiaries:</a:t>
            </a:r>
          </a:p>
          <a:p>
            <a:pPr>
              <a:buFont typeface="Arial" charset="0"/>
              <a:buChar char="•"/>
              <a:defRPr/>
            </a:pPr>
            <a:endParaRPr lang="en-US" sz="1200" dirty="0" smtClean="0"/>
          </a:p>
          <a:p>
            <a:pPr>
              <a:buFont typeface="Arial" charset="0"/>
              <a:buChar char="•"/>
              <a:defRPr/>
            </a:pPr>
            <a:r>
              <a:rPr lang="en-US" sz="1200" dirty="0" smtClean="0"/>
              <a:t> Use</a:t>
            </a:r>
            <a:r>
              <a:rPr lang="en-US" sz="1200" baseline="0" dirty="0" smtClean="0"/>
              <a:t> your EN’s w</a:t>
            </a:r>
            <a:r>
              <a:rPr lang="en-US" sz="1200" dirty="0" smtClean="0"/>
              <a:t>ebsite to advertise</a:t>
            </a:r>
            <a:r>
              <a:rPr lang="en-US" sz="1200" baseline="0" dirty="0" smtClean="0"/>
              <a:t> the availability of certain types of job openings and to </a:t>
            </a:r>
            <a:r>
              <a:rPr lang="en-US" sz="1200" dirty="0" smtClean="0"/>
              <a:t>screen</a:t>
            </a:r>
            <a:r>
              <a:rPr lang="en-US" sz="1200" baseline="0" dirty="0" smtClean="0"/>
              <a:t> potential applicants by having them complete </a:t>
            </a:r>
            <a:r>
              <a:rPr lang="en-US" sz="1200" dirty="0" smtClean="0"/>
              <a:t>interest forms.</a:t>
            </a:r>
          </a:p>
          <a:p>
            <a:pPr>
              <a:buFont typeface="Arial" charset="0"/>
              <a:buChar char="•"/>
              <a:defRPr/>
            </a:pPr>
            <a:endParaRPr lang="en-US" sz="1200" dirty="0" smtClean="0"/>
          </a:p>
          <a:p>
            <a:pPr>
              <a:buFont typeface="Arial" charset="0"/>
              <a:buChar char="•"/>
              <a:defRPr/>
            </a:pPr>
            <a:r>
              <a:rPr lang="en-US" sz="1200" dirty="0" smtClean="0"/>
              <a:t> Consider marketing efforts targeted at bringing more beneficiaries to your EN. Some</a:t>
            </a:r>
            <a:r>
              <a:rPr lang="en-US" sz="1200" baseline="0" dirty="0" smtClean="0"/>
              <a:t> ENs use </a:t>
            </a:r>
            <a:r>
              <a:rPr lang="en-US" sz="1200" dirty="0" smtClean="0"/>
              <a:t>mailings, a few</a:t>
            </a:r>
            <a:r>
              <a:rPr lang="en-US" sz="1200" baseline="0" dirty="0" smtClean="0"/>
              <a:t> use </a:t>
            </a:r>
            <a:r>
              <a:rPr lang="en-US" sz="1200" dirty="0" smtClean="0"/>
              <a:t>robo-calls, some post announcements on community and/or church bulletin boards, and some do presentations at</a:t>
            </a:r>
            <a:r>
              <a:rPr lang="en-US" sz="1200" baseline="0" dirty="0" smtClean="0"/>
              <a:t> Lions Club and other types of community meetings</a:t>
            </a:r>
            <a:r>
              <a:rPr lang="en-US" sz="1200" dirty="0" smtClean="0"/>
              <a:t>. If</a:t>
            </a:r>
            <a:r>
              <a:rPr lang="en-US" sz="1200" baseline="0" dirty="0" smtClean="0"/>
              <a:t> an EN has a job order to fill positions in a specific geographic location</a:t>
            </a:r>
            <a:r>
              <a:rPr lang="en-US" sz="1200" b="0" baseline="0" dirty="0" smtClean="0"/>
              <a:t>, the Beneficiary Referral CD may be used to do a targeted mailing to that geographic area, encouraging beneficiaries to sign up to participate in the Ticket program.  The EN could then screen the beneficiaries for the available positions as a part of the process for developing the Individual Work Plan.  </a:t>
            </a:r>
            <a:endParaRPr lang="en-US" sz="1200" b="0" dirty="0" smtClean="0"/>
          </a:p>
          <a:p>
            <a:pPr>
              <a:buFont typeface="Arial" charset="0"/>
              <a:buChar char="•"/>
              <a:defRPr/>
            </a:pPr>
            <a:endParaRPr lang="en-US" sz="1200" dirty="0" smtClean="0"/>
          </a:p>
          <a:p>
            <a:pPr>
              <a:buFont typeface="Arial" charset="0"/>
              <a:buChar char="•"/>
              <a:defRPr/>
            </a:pPr>
            <a:r>
              <a:rPr lang="en-US" sz="1200" dirty="0" smtClean="0"/>
              <a:t> Explore</a:t>
            </a:r>
            <a:r>
              <a:rPr lang="en-US" sz="1200" baseline="0" dirty="0" smtClean="0"/>
              <a:t> other r</a:t>
            </a:r>
            <a:r>
              <a:rPr lang="en-US" sz="1200" dirty="0" smtClean="0"/>
              <a:t>esources that might be used for information sharing, e.g., the National Employment Network Association (NENA), blogs, job clubs, emails, websites, etc.</a:t>
            </a:r>
          </a:p>
          <a:p>
            <a:pPr>
              <a:buFont typeface="Arial" charset="0"/>
              <a:buChar char="•"/>
              <a:defRPr/>
            </a:pPr>
            <a:endParaRPr lang="en-US" sz="1200" dirty="0" smtClean="0"/>
          </a:p>
          <a:p>
            <a:pPr>
              <a:buFont typeface="Arial" charset="0"/>
              <a:buChar char="•"/>
              <a:defRPr/>
            </a:pPr>
            <a:r>
              <a:rPr lang="en-US" altLang="en-US" sz="1200" dirty="0" smtClean="0">
                <a:ea typeface="ＭＳ Ｐゴシック" pitchFamily="34" charset="-128"/>
              </a:rPr>
              <a:t> Consider developing tools, best practices, processes and partnerships (both informal and formal) that allow your EN to coordinate its efforts with other service providers (State VR agencies, Independent</a:t>
            </a:r>
            <a:r>
              <a:rPr lang="en-US" altLang="en-US" sz="1200" baseline="0" dirty="0" smtClean="0">
                <a:ea typeface="ＭＳ Ｐゴシック" pitchFamily="34" charset="-128"/>
              </a:rPr>
              <a:t> Living Centers, State</a:t>
            </a:r>
            <a:r>
              <a:rPr lang="en-US" altLang="en-US" sz="1200" b="1" dirty="0" smtClean="0">
                <a:ea typeface="ＭＳ Ｐゴシック" pitchFamily="34" charset="-128"/>
              </a:rPr>
              <a:t> </a:t>
            </a:r>
            <a:r>
              <a:rPr lang="en-US" altLang="en-US" sz="1200" b="0" dirty="0" smtClean="0">
                <a:ea typeface="ＭＳ Ｐゴシック" pitchFamily="34" charset="-128"/>
              </a:rPr>
              <a:t>Mental Health agencies</a:t>
            </a:r>
            <a:r>
              <a:rPr lang="en-US" altLang="en-US" sz="1200" dirty="0" smtClean="0">
                <a:ea typeface="ＭＳ Ｐゴシック" pitchFamily="34" charset="-128"/>
              </a:rPr>
              <a:t>, American Job Centers, other ENs, etc.) to expand the pool of qualified Ticket Holder job applicants and share job leads</a:t>
            </a:r>
            <a:r>
              <a:rPr lang="en-US" altLang="en-US" sz="1200" dirty="0" smtClean="0">
                <a:ea typeface="+mn-ea"/>
              </a:rPr>
              <a:t>.</a:t>
            </a:r>
          </a:p>
          <a:p>
            <a:pPr>
              <a:buFont typeface="Arial" charset="0"/>
              <a:buChar char="•"/>
              <a:defRPr/>
            </a:pPr>
            <a:endParaRPr lang="en-US" sz="1200" dirty="0" smtClean="0">
              <a:ea typeface="+mn-ea"/>
            </a:endParaRPr>
          </a:p>
          <a:p>
            <a:pPr>
              <a:buFont typeface="Arial" charset="0"/>
              <a:buNone/>
              <a:defRPr/>
            </a:pPr>
            <a:endParaRPr lang="en-US" sz="1200" dirty="0" smtClean="0">
              <a:ea typeface="+mn-ea"/>
            </a:endParaRPr>
          </a:p>
        </p:txBody>
      </p:sp>
      <p:sp>
        <p:nvSpPr>
          <p:cNvPr id="4" name="Slide Number Placeholder 3"/>
          <p:cNvSpPr>
            <a:spLocks noGrp="1"/>
          </p:cNvSpPr>
          <p:nvPr>
            <p:ph type="sldNum" sz="quarter" idx="10"/>
          </p:nvPr>
        </p:nvSpPr>
        <p:spPr/>
        <p:txBody>
          <a:bodyPr/>
          <a:lstStyle/>
          <a:p>
            <a:fld id="{6F5FF921-6895-465A-B52E-B2EE1C6C091D}" type="slidenum">
              <a:rPr lang="en-US" smtClean="0"/>
              <a:pPr/>
              <a:t>31</a:t>
            </a:fld>
            <a:endParaRPr lang="en-US" dirty="0"/>
          </a:p>
        </p:txBody>
      </p:sp>
    </p:spTree>
    <p:extLst>
      <p:ext uri="{BB962C8B-B14F-4D97-AF65-F5344CB8AC3E}">
        <p14:creationId xmlns:p14="http://schemas.microsoft.com/office/powerpoint/2010/main" xmlns="" val="20822252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en-US" altLang="en-US" dirty="0" smtClean="0">
                <a:ea typeface="ＭＳ Ｐゴシック" pitchFamily="34" charset="-128"/>
              </a:rPr>
              <a:t>One EN </a:t>
            </a:r>
            <a:r>
              <a:rPr lang="en-US" altLang="en-US" baseline="0" dirty="0" smtClean="0">
                <a:ea typeface="ＭＳ Ｐゴシック" pitchFamily="34" charset="-128"/>
              </a:rPr>
              <a:t>active in 503 recruitment noted the importance of including y</a:t>
            </a:r>
            <a:r>
              <a:rPr lang="en-US" altLang="en-US" dirty="0" smtClean="0">
                <a:ea typeface="ＭＳ Ｐゴシック" pitchFamily="34" charset="-128"/>
              </a:rPr>
              <a:t>our organization’s name and address </a:t>
            </a:r>
            <a:r>
              <a:rPr lang="en-US" altLang="en-US" baseline="0" dirty="0" smtClean="0">
                <a:ea typeface="ＭＳ Ｐゴシック" pitchFamily="34" charset="-128"/>
              </a:rPr>
              <a:t>on all marketing materials along with the name, title, phone number and email address of your EN’s </a:t>
            </a:r>
            <a:r>
              <a:rPr lang="en-US" altLang="en-US" dirty="0" smtClean="0">
                <a:ea typeface="ＭＳ Ｐゴシック" pitchFamily="34" charset="-128"/>
              </a:rPr>
              <a:t>primary point of contact.</a:t>
            </a:r>
          </a:p>
          <a:p>
            <a:pPr>
              <a:buFont typeface="Arial" charset="0"/>
              <a:buNone/>
            </a:pPr>
            <a:endParaRPr lang="en-US" altLang="en-US" dirty="0" smtClean="0">
              <a:ea typeface="ＭＳ Ｐゴシック" pitchFamily="34" charset="-128"/>
            </a:endParaRPr>
          </a:p>
          <a:p>
            <a:pPr>
              <a:buFont typeface="Arial" charset="0"/>
              <a:buNone/>
            </a:pPr>
            <a:r>
              <a:rPr lang="en-US" altLang="en-US" dirty="0" smtClean="0">
                <a:ea typeface="ＭＳ Ｐゴシック" pitchFamily="34" charset="-128"/>
              </a:rPr>
              <a:t>Several ENs have developed customized marketing materials such as flyers or brochures that are used when approaching Federal contractors about </a:t>
            </a:r>
            <a:r>
              <a:rPr lang="en-US" altLang="en-US" b="0" dirty="0" smtClean="0">
                <a:ea typeface="ＭＳ Ｐゴシック" pitchFamily="34" charset="-128"/>
              </a:rPr>
              <a:t>recruiting,</a:t>
            </a:r>
            <a:r>
              <a:rPr lang="en-US" altLang="en-US" b="0" baseline="0" dirty="0" smtClean="0">
                <a:ea typeface="ＭＳ Ｐゴシック" pitchFamily="34" charset="-128"/>
              </a:rPr>
              <a:t> interviewing and </a:t>
            </a:r>
            <a:r>
              <a:rPr lang="en-US" altLang="en-US" dirty="0" smtClean="0">
                <a:ea typeface="ＭＳ Ｐゴシック" pitchFamily="34" charset="-128"/>
              </a:rPr>
              <a:t>hiring Social Security disability</a:t>
            </a:r>
            <a:r>
              <a:rPr lang="en-US" altLang="en-US" baseline="0" dirty="0" smtClean="0">
                <a:ea typeface="ＭＳ Ｐゴシック" pitchFamily="34" charset="-128"/>
              </a:rPr>
              <a:t> beneficiaries</a:t>
            </a:r>
            <a:r>
              <a:rPr lang="en-US" altLang="en-US" b="0" baseline="0" dirty="0" smtClean="0">
                <a:ea typeface="ＭＳ Ｐゴシック" pitchFamily="34" charset="-128"/>
              </a:rPr>
              <a:t>.  </a:t>
            </a:r>
          </a:p>
          <a:p>
            <a:pPr>
              <a:buFont typeface="Arial" charset="0"/>
              <a:buNone/>
            </a:pPr>
            <a:endParaRPr lang="en-US" altLang="en-US" b="0" baseline="0" dirty="0" smtClean="0">
              <a:ea typeface="ＭＳ Ｐゴシック" pitchFamily="34" charset="-128"/>
            </a:endParaRPr>
          </a:p>
          <a:p>
            <a:pPr>
              <a:buFont typeface="Arial" charset="0"/>
              <a:buNone/>
            </a:pPr>
            <a:r>
              <a:rPr lang="en-US" altLang="en-US" dirty="0" smtClean="0">
                <a:ea typeface="ＭＳ Ｐゴシック" pitchFamily="34" charset="-128"/>
              </a:rPr>
              <a:t>One EN recommended including marketing information for employers on your organization’s website </a:t>
            </a:r>
            <a:r>
              <a:rPr lang="en-US" altLang="en-US" b="0" dirty="0" smtClean="0">
                <a:ea typeface="ＭＳ Ｐゴシック" pitchFamily="34" charset="-128"/>
              </a:rPr>
              <a:t>as</a:t>
            </a:r>
            <a:r>
              <a:rPr lang="en-US" altLang="en-US" b="0" baseline="0" dirty="0" smtClean="0">
                <a:ea typeface="ＭＳ Ｐゴシック" pitchFamily="34" charset="-128"/>
              </a:rPr>
              <a:t> a recruiting tool and/or as an information source for Section 503 compliance.</a:t>
            </a:r>
            <a:endParaRPr lang="en-US" altLang="en-US" b="0" dirty="0" smtClean="0">
              <a:ea typeface="ＭＳ Ｐゴシック" pitchFamily="34" charset="-128"/>
            </a:endParaRPr>
          </a:p>
          <a:p>
            <a:pPr>
              <a:buFont typeface="Arial" charset="0"/>
              <a:buNone/>
            </a:pPr>
            <a:endParaRPr lang="en-US" altLang="en-US" dirty="0" smtClean="0">
              <a:ea typeface="ＭＳ Ｐゴシック" pitchFamily="34" charset="-128"/>
            </a:endParaRPr>
          </a:p>
          <a:p>
            <a:pPr>
              <a:buFont typeface="Arial" charset="0"/>
              <a:buNone/>
            </a:pPr>
            <a:r>
              <a:rPr lang="en-US" altLang="en-US" dirty="0" smtClean="0">
                <a:ea typeface="ＭＳ Ｐゴシック" pitchFamily="34" charset="-128"/>
              </a:rPr>
              <a:t>You may also want to consider providing an employer interest form on your website.</a:t>
            </a:r>
            <a:r>
              <a:rPr lang="en-US" altLang="en-US" baseline="0" dirty="0" smtClean="0">
                <a:ea typeface="ＭＳ Ｐゴシック" pitchFamily="34" charset="-128"/>
              </a:rPr>
              <a:t>  These forms typically include information on what the EN does and how it can help employers that are interested in hiring individuals with disabilities.  Employers that are interested in obtaining additional information are asked to complete the form and indicate the type of services/assistance they are seeking.</a:t>
            </a:r>
          </a:p>
          <a:p>
            <a:pPr>
              <a:buFont typeface="Arial" charset="0"/>
              <a:buNone/>
            </a:pPr>
            <a:endParaRPr lang="en-US" altLang="en-US" baseline="0" dirty="0" smtClean="0">
              <a:ea typeface="ＭＳ Ｐゴシック" pitchFamily="34" charset="-128"/>
            </a:endParaRPr>
          </a:p>
        </p:txBody>
      </p:sp>
      <p:sp>
        <p:nvSpPr>
          <p:cNvPr id="4" name="Slide Number Placeholder 3"/>
          <p:cNvSpPr>
            <a:spLocks noGrp="1"/>
          </p:cNvSpPr>
          <p:nvPr>
            <p:ph type="sldNum" sz="quarter" idx="10"/>
          </p:nvPr>
        </p:nvSpPr>
        <p:spPr/>
        <p:txBody>
          <a:bodyPr/>
          <a:lstStyle/>
          <a:p>
            <a:fld id="{6F5FF921-6895-465A-B52E-B2EE1C6C091D}" type="slidenum">
              <a:rPr lang="en-US" smtClean="0"/>
              <a:pPr/>
              <a:t>32</a:t>
            </a:fld>
            <a:endParaRPr lang="en-US" dirty="0"/>
          </a:p>
        </p:txBody>
      </p:sp>
    </p:spTree>
    <p:extLst>
      <p:ext uri="{BB962C8B-B14F-4D97-AF65-F5344CB8AC3E}">
        <p14:creationId xmlns:p14="http://schemas.microsoft.com/office/powerpoint/2010/main" xmlns="" val="20701480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Before referring </a:t>
            </a:r>
            <a:r>
              <a:rPr lang="en-US" baseline="0" dirty="0" smtClean="0"/>
              <a:t>beneficiaries to apply for openings with Federal contractors, you will want to prepare them for Section 503 participation. The key to getting employers to view your EN as a viable source of qualified applicants is to only refer beneficiaries who meet the minimum qualifications of the job being sought. </a:t>
            </a:r>
          </a:p>
          <a:p>
            <a:endParaRPr lang="en-US" baseline="0" dirty="0" smtClean="0"/>
          </a:p>
          <a:p>
            <a:r>
              <a:rPr lang="en-US" baseline="0" dirty="0" smtClean="0"/>
              <a:t>The first step is to have each beneficiary identify their key areas of interest as well as their existing knowledge, skills and abilities. When you have identified one or more beneficiaries to apply for a specific job or a number of jobs, Next, you will want to prepare any qualified Ticket customers for the Section 503 application process. This may include discussing basic information on Section 503 and sharing the standard Section 503 forms that employers are required to use.</a:t>
            </a:r>
          </a:p>
          <a:p>
            <a:endParaRPr lang="en-US" baseline="0" dirty="0" smtClean="0"/>
          </a:p>
          <a:p>
            <a:r>
              <a:rPr lang="en-US" baseline="0" dirty="0" smtClean="0"/>
              <a:t>If you are working with beneficiaries who have no work experience, you may want to discuss the importance of work-related soft skills such as arriving at work on time; good grooming; dressing, talking and acting appropriately; asking questions for further clarification if a work assignment is confusing; asking for leave in advance whenever possible, etc.</a:t>
            </a:r>
          </a:p>
          <a:p>
            <a:endParaRPr lang="en-US" baseline="0" dirty="0" smtClean="0"/>
          </a:p>
          <a:p>
            <a:r>
              <a:rPr lang="en-US" baseline="0" dirty="0" smtClean="0"/>
              <a:t>Consider ways to assist your Ticket customers to prepare for interviews with Federal contractors.  Talk to them about the idea of voluntarily self-disclosing as a person with a disability versus the right of nondisclosure.  We don’t have time today to go into the issues surrounding self-disclosure.  If you are interested in learning more about Section 503 and voluntary self-disclosure, consider listening to the two archived Section 503 Community of Practice forums that dealt with this topic. The archives of the April 2</a:t>
            </a:r>
            <a:r>
              <a:rPr lang="en-US" baseline="30000" dirty="0" smtClean="0"/>
              <a:t>nd</a:t>
            </a:r>
            <a:r>
              <a:rPr lang="en-US" baseline="0" dirty="0" smtClean="0"/>
              <a:t> and July 9</a:t>
            </a:r>
            <a:r>
              <a:rPr lang="en-US" baseline="30000" dirty="0" smtClean="0"/>
              <a:t>th</a:t>
            </a:r>
            <a:r>
              <a:rPr lang="en-US" baseline="0" dirty="0" smtClean="0"/>
              <a:t> CoP forums are located on the Your Ticket to Work website (www.yourtickettowork.com) in the “Information Center” under “Events Archive.”</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33</a:t>
            </a:fld>
            <a:endParaRPr lang="en-US" dirty="0"/>
          </a:p>
        </p:txBody>
      </p:sp>
    </p:spTree>
    <p:extLst>
      <p:ext uri="{BB962C8B-B14F-4D97-AF65-F5344CB8AC3E}">
        <p14:creationId xmlns:p14="http://schemas.microsoft.com/office/powerpoint/2010/main" xmlns="" val="7020835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0" indent="0">
              <a:buFont typeface="Arial" charset="0"/>
              <a:buNone/>
              <a:defRPr/>
            </a:pPr>
            <a:r>
              <a:rPr lang="en-US" sz="1200" dirty="0" smtClean="0"/>
              <a:t>Several ENs have suggested creating a sta</a:t>
            </a:r>
            <a:r>
              <a:rPr lang="en-US" altLang="en-US" sz="1200" dirty="0" smtClean="0">
                <a:ea typeface="ＭＳ Ｐゴシック" pitchFamily="34" charset="-128"/>
              </a:rPr>
              <a:t>ndard process for making and tracking referrals and applicants for jobs with</a:t>
            </a:r>
            <a:r>
              <a:rPr lang="en-US" altLang="en-US" sz="1200" baseline="0" dirty="0" smtClean="0">
                <a:ea typeface="ＭＳ Ｐゴシック" pitchFamily="34" charset="-128"/>
              </a:rPr>
              <a:t> Federal contractors. These ENs typically m</a:t>
            </a:r>
            <a:r>
              <a:rPr lang="en-US" altLang="en-US" sz="1200" dirty="0" smtClean="0">
                <a:ea typeface="ＭＳ Ｐゴシック" pitchFamily="34" charset="-128"/>
              </a:rPr>
              <a:t>aintain an ongoing list to reflect the applications submitted by each beneficiary; the date and outcome of each application submitted; the date hired, if applicable; and if not hired, any feedback received from the potential employers. The feedback from potential</a:t>
            </a:r>
            <a:r>
              <a:rPr lang="en-US" altLang="en-US" sz="1200" baseline="0" dirty="0" smtClean="0">
                <a:ea typeface="ＭＳ Ｐゴシック" pitchFamily="34" charset="-128"/>
              </a:rPr>
              <a:t> employers can be </a:t>
            </a:r>
            <a:r>
              <a:rPr lang="en-US" altLang="en-US" sz="1200" dirty="0" smtClean="0">
                <a:ea typeface="ＭＳ Ｐゴシック" pitchFamily="34" charset="-128"/>
              </a:rPr>
              <a:t>reviewed regularly to see if your</a:t>
            </a:r>
            <a:r>
              <a:rPr lang="en-US" altLang="en-US" sz="1200" baseline="0" dirty="0" smtClean="0">
                <a:ea typeface="ＭＳ Ｐゴシック" pitchFamily="34" charset="-128"/>
              </a:rPr>
              <a:t> EN needs to do more to prepare beneficiaries to apply for jobs with Federal contractors.</a:t>
            </a:r>
          </a:p>
          <a:p>
            <a:pPr marL="0" indent="0">
              <a:buFont typeface="Arial" charset="0"/>
              <a:buNone/>
              <a:defRPr/>
            </a:pPr>
            <a:endParaRPr lang="en-US" altLang="en-US" sz="1200" baseline="0" dirty="0" smtClean="0">
              <a:ea typeface="ＭＳ Ｐゴシック" pitchFamily="34" charset="-128"/>
            </a:endParaRPr>
          </a:p>
        </p:txBody>
      </p:sp>
      <p:sp>
        <p:nvSpPr>
          <p:cNvPr id="4" name="Slide Number Placeholder 3"/>
          <p:cNvSpPr>
            <a:spLocks noGrp="1"/>
          </p:cNvSpPr>
          <p:nvPr>
            <p:ph type="sldNum" sz="quarter" idx="10"/>
          </p:nvPr>
        </p:nvSpPr>
        <p:spPr/>
        <p:txBody>
          <a:bodyPr/>
          <a:lstStyle/>
          <a:p>
            <a:fld id="{6F5FF921-6895-465A-B52E-B2EE1C6C091D}" type="slidenum">
              <a:rPr lang="en-US" smtClean="0"/>
              <a:pPr/>
              <a:t>34</a:t>
            </a:fld>
            <a:endParaRPr lang="en-US" dirty="0"/>
          </a:p>
        </p:txBody>
      </p:sp>
    </p:spTree>
    <p:extLst>
      <p:ext uri="{BB962C8B-B14F-4D97-AF65-F5344CB8AC3E}">
        <p14:creationId xmlns:p14="http://schemas.microsoft.com/office/powerpoint/2010/main" xmlns="" val="39030977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buFont typeface="Wingdings" pitchFamily="2" charset="2"/>
              <a:buNone/>
            </a:pPr>
            <a:r>
              <a:rPr lang="en-US" dirty="0" smtClean="0"/>
              <a:t>That’s it for today’s</a:t>
            </a:r>
            <a:r>
              <a:rPr lang="en-US" baseline="0" dirty="0" smtClean="0"/>
              <a:t> presentation.  </a:t>
            </a:r>
            <a:r>
              <a:rPr lang="en-US" dirty="0" smtClean="0"/>
              <a:t>We </a:t>
            </a:r>
            <a:r>
              <a:rPr lang="en-US" baseline="0" dirty="0" smtClean="0"/>
              <a:t>encourage you all to join us for n</a:t>
            </a:r>
            <a:r>
              <a:rPr lang="en-US" dirty="0" smtClean="0"/>
              <a:t>ext month’s Section 503 Community of Practice</a:t>
            </a:r>
            <a:r>
              <a:rPr lang="en-US" baseline="0" dirty="0" smtClean="0"/>
              <a:t> which will provide </a:t>
            </a:r>
            <a:r>
              <a:rPr lang="en-US" dirty="0" smtClean="0"/>
              <a:t>an overview of key websites that have been identified as good places to search for jobs and post resumes. </a:t>
            </a:r>
            <a:r>
              <a:rPr lang="en-US" baseline="0" dirty="0" smtClean="0"/>
              <a:t>The October CoP will highlight how to use the National Labor Exchange’s US.Jobs website, State Workforce job banks, and two or three other </a:t>
            </a:r>
            <a:r>
              <a:rPr lang="en-US" dirty="0" smtClean="0"/>
              <a:t>websites listed on the OSM resource titled:</a:t>
            </a:r>
            <a:r>
              <a:rPr lang="en-US" baseline="0" dirty="0" smtClean="0"/>
              <a:t>  </a:t>
            </a:r>
            <a:r>
              <a:rPr lang="en-US" dirty="0" smtClean="0"/>
              <a:t>“Job Banks and Job Posting Services: Resources for Service Providers and Employers.” This resource</a:t>
            </a:r>
            <a:r>
              <a:rPr lang="en-US" baseline="0" dirty="0" smtClean="0"/>
              <a:t> was recently updated, expanded, and reposted to the Your Ticket to Work website on </a:t>
            </a:r>
            <a:r>
              <a:rPr lang="en-US" dirty="0" smtClean="0"/>
              <a:t>July 28, 2014.  Visit the “Information Center” and</a:t>
            </a:r>
            <a:r>
              <a:rPr lang="en-US" baseline="0" dirty="0" smtClean="0"/>
              <a:t> click on </a:t>
            </a:r>
            <a:r>
              <a:rPr lang="en-US" dirty="0" smtClean="0"/>
              <a:t>“Section 503” in the left</a:t>
            </a:r>
            <a:r>
              <a:rPr lang="en-US" baseline="0" dirty="0" smtClean="0"/>
              <a:t> navigation and then on “503 Resources”. The link to the Job Banks and Job Posting Services resource is located just above the Assistive Technology resources.</a:t>
            </a:r>
          </a:p>
          <a:p>
            <a:pPr lvl="1">
              <a:buFont typeface="Wingdings" pitchFamily="2" charset="2"/>
              <a:buNone/>
            </a:pPr>
            <a:endParaRPr lang="en-US" dirty="0" smtClean="0"/>
          </a:p>
          <a:p>
            <a:pPr lvl="1">
              <a:buFont typeface="Wingdings" pitchFamily="2" charset="2"/>
              <a:buNone/>
            </a:pPr>
            <a:r>
              <a:rPr lang="en-US" dirty="0" smtClean="0"/>
              <a:t>The next </a:t>
            </a:r>
            <a:r>
              <a:rPr lang="en-US" baseline="0" dirty="0" smtClean="0"/>
              <a:t>Section 503 CoP is s</a:t>
            </a:r>
            <a:r>
              <a:rPr lang="en-US" dirty="0" smtClean="0"/>
              <a:t>cheduled for October 8 from 3:00 to 4:30 p.m. Eastern time.</a:t>
            </a:r>
            <a:endParaRPr lang="en-US"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35</a:t>
            </a:fld>
            <a:endParaRPr lang="en-US" dirty="0"/>
          </a:p>
        </p:txBody>
      </p:sp>
    </p:spTree>
    <p:extLst>
      <p:ext uri="{BB962C8B-B14F-4D97-AF65-F5344CB8AC3E}">
        <p14:creationId xmlns:p14="http://schemas.microsoft.com/office/powerpoint/2010/main" xmlns="" val="20554446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altLang="en-US" dirty="0" smtClean="0">
                <a:ea typeface="ＭＳ Ｐゴシック" pitchFamily="34" charset="-128"/>
              </a:rPr>
              <a:t>For additional information on how</a:t>
            </a:r>
            <a:r>
              <a:rPr lang="en-US" altLang="en-US" baseline="0" dirty="0" smtClean="0">
                <a:ea typeface="ＭＳ Ｐゴシック" pitchFamily="34" charset="-128"/>
              </a:rPr>
              <a:t> to </a:t>
            </a:r>
            <a:r>
              <a:rPr lang="en-US" altLang="en-US" dirty="0" smtClean="0">
                <a:ea typeface="ＭＳ Ｐゴシック" pitchFamily="34" charset="-128"/>
              </a:rPr>
              <a:t>take</a:t>
            </a:r>
            <a:r>
              <a:rPr lang="en-US" altLang="en-US" baseline="0" dirty="0" smtClean="0">
                <a:ea typeface="ＭＳ Ｐゴシック" pitchFamily="34" charset="-128"/>
              </a:rPr>
              <a:t> </a:t>
            </a:r>
            <a:r>
              <a:rPr lang="en-US" altLang="en-US" dirty="0" smtClean="0">
                <a:ea typeface="ＭＳ Ｐゴシック" pitchFamily="34" charset="-128"/>
              </a:rPr>
              <a:t>advantage of the new Section 503 rules to find employment opportunities for Social Security disability</a:t>
            </a:r>
            <a:r>
              <a:rPr lang="en-US" altLang="en-US" baseline="0" dirty="0" smtClean="0">
                <a:ea typeface="ＭＳ Ｐゴシック" pitchFamily="34" charset="-128"/>
              </a:rPr>
              <a:t> beneficiaries</a:t>
            </a:r>
            <a:r>
              <a:rPr lang="en-US" altLang="en-US" dirty="0" smtClean="0">
                <a:ea typeface="ＭＳ Ｐゴシック" pitchFamily="34" charset="-128"/>
              </a:rPr>
              <a:t>, visit the Your Ticket to Work website:  </a:t>
            </a:r>
            <a:r>
              <a:rPr lang="en-US" altLang="en-US" dirty="0" smtClean="0">
                <a:solidFill>
                  <a:srgbClr val="FF0000"/>
                </a:solidFill>
                <a:ea typeface="ＭＳ Ｐゴシック" pitchFamily="34" charset="-128"/>
                <a:hlinkClick r:id="rId3"/>
              </a:rPr>
              <a:t>https://yourtickettowork.com/</a:t>
            </a:r>
            <a:r>
              <a:rPr lang="en-US" altLang="en-US" dirty="0" smtClean="0">
                <a:solidFill>
                  <a:srgbClr val="FF0000"/>
                </a:solidFill>
                <a:ea typeface="ＭＳ Ｐゴシック" pitchFamily="34" charset="-128"/>
              </a:rPr>
              <a:t>.  </a:t>
            </a:r>
            <a:r>
              <a:rPr lang="en-US" altLang="en-US" dirty="0" smtClean="0">
                <a:ea typeface="ＭＳ Ｐゴシック" pitchFamily="34" charset="-128"/>
              </a:rPr>
              <a:t>Click on the “Information Center” and then on “Events Archive”.  You will find all of OSM’s 503 webinars archived under “503 Readiness Training.” You will find all of the Section</a:t>
            </a:r>
            <a:r>
              <a:rPr lang="en-US" altLang="en-US" baseline="0" dirty="0" smtClean="0">
                <a:ea typeface="ＭＳ Ｐゴシック" pitchFamily="34" charset="-128"/>
              </a:rPr>
              <a:t> 503 </a:t>
            </a:r>
            <a:r>
              <a:rPr lang="en-US" altLang="en-US" dirty="0" smtClean="0">
                <a:ea typeface="ＭＳ Ｐゴシック" pitchFamily="34" charset="-128"/>
              </a:rPr>
              <a:t>Community of Practice presentations under</a:t>
            </a:r>
            <a:r>
              <a:rPr lang="en-US" altLang="en-US" baseline="0" dirty="0" smtClean="0">
                <a:ea typeface="ＭＳ Ｐゴシック" pitchFamily="34" charset="-128"/>
              </a:rPr>
              <a:t> “503 Community of Practice.”</a:t>
            </a:r>
            <a:endParaRPr lang="en-US" altLang="en-US" dirty="0" smtClean="0">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9BF9EBE1-9091-4AB2-B215-2FD4B2168D54}"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ea typeface="ＭＳ Ｐゴシック" charset="-128"/>
              </a:rPr>
              <a:t>Now let</a:t>
            </a:r>
            <a:r>
              <a:rPr lang="ja-JP" altLang="en-US" smtClean="0">
                <a:ea typeface="ＭＳ Ｐゴシック" charset="-128"/>
              </a:rPr>
              <a:t>’</a:t>
            </a:r>
            <a:r>
              <a:rPr lang="en-US" altLang="ja-JP" dirty="0" smtClean="0">
                <a:ea typeface="ＭＳ Ｐゴシック" charset="-128"/>
              </a:rPr>
              <a:t>s open the lines to</a:t>
            </a:r>
            <a:r>
              <a:rPr lang="en-US" altLang="ja-JP" baseline="0" dirty="0" smtClean="0">
                <a:ea typeface="ＭＳ Ｐゴシック" charset="-128"/>
              </a:rPr>
              <a:t> let people from the audience ask questions and/or offer additional suggestions on activities that can be used to assist Social Security disability beneficiaries to take advantage of the job opportunities resulting from the recent changes to Section 503. </a:t>
            </a:r>
          </a:p>
          <a:p>
            <a:endParaRPr lang="en-US" altLang="ja-JP" baseline="0" dirty="0" smtClean="0">
              <a:ea typeface="ＭＳ Ｐゴシック" charset="-128"/>
            </a:endParaRPr>
          </a:p>
          <a:p>
            <a:endParaRPr lang="en-US" dirty="0" smtClean="0">
              <a:ea typeface="ＭＳ Ｐゴシック" charset="-128"/>
            </a:endParaRPr>
          </a:p>
        </p:txBody>
      </p:sp>
      <p:sp>
        <p:nvSpPr>
          <p:cNvPr id="52227" name="Slide Number Placeholder 3"/>
          <p:cNvSpPr>
            <a:spLocks noGrp="1"/>
          </p:cNvSpPr>
          <p:nvPr>
            <p:ph type="sldNum" sz="quarter" idx="5"/>
          </p:nvPr>
        </p:nvSpPr>
        <p:spPr bwMode="auto">
          <a:noFill/>
          <a:ln>
            <a:miter lim="800000"/>
            <a:headEnd/>
            <a:tailEnd/>
          </a:ln>
        </p:spPr>
        <p:txBody>
          <a:bodyPr/>
          <a:lstStyle/>
          <a:p>
            <a:fld id="{1D1FF016-1215-4979-8F79-D6AFCF356611}" type="slidenum">
              <a:rPr lang="en-US"/>
              <a:pPr/>
              <a:t>37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What we are suggesting in this presentation is that the websites we are going to explore can be good sources of information on Federal contractors. You need to remember that each website has its own specific purpose and we are going to take the information we find on each website and r</a:t>
            </a:r>
            <a:r>
              <a:rPr lang="en-US" b="0" dirty="0" smtClean="0"/>
              <a:t>e-purpose it to d</a:t>
            </a:r>
            <a:r>
              <a:rPr lang="en-US" b="0" baseline="0" dirty="0" smtClean="0"/>
              <a:t>evelop a strategic plan to assist your Ticket customers to take advantage of the recent changes to Section 503.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Now I am going to turn it over to Marie to provides some information on Federal contractors employment opportunities and to do our first live search.</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p:txBody>
      </p:sp>
      <p:sp>
        <p:nvSpPr>
          <p:cNvPr id="4" name="Slide Number Placeholder 3"/>
          <p:cNvSpPr>
            <a:spLocks noGrp="1"/>
          </p:cNvSpPr>
          <p:nvPr>
            <p:ph type="sldNum" sz="quarter" idx="10"/>
          </p:nvPr>
        </p:nvSpPr>
        <p:spPr/>
        <p:txBody>
          <a:bodyPr/>
          <a:lstStyle/>
          <a:p>
            <a:fld id="{6F5FF921-6895-465A-B52E-B2EE1C6C091D}" type="slidenum">
              <a:rPr lang="en-US" smtClean="0"/>
              <a:pPr/>
              <a:t>4</a:t>
            </a:fld>
            <a:endParaRPr lang="en-US" dirty="0"/>
          </a:p>
        </p:txBody>
      </p:sp>
    </p:spTree>
    <p:extLst>
      <p:ext uri="{BB962C8B-B14F-4D97-AF65-F5344CB8AC3E}">
        <p14:creationId xmlns:p14="http://schemas.microsoft.com/office/powerpoint/2010/main" xmlns="" val="2292182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dirty="0" smtClean="0">
                <a:ea typeface="ＭＳ Ｐゴシック" pitchFamily="34" charset="-128"/>
              </a:rPr>
              <a:t>The employment opportunities</a:t>
            </a:r>
            <a:r>
              <a:rPr lang="en-US" baseline="0" dirty="0" smtClean="0">
                <a:ea typeface="ＭＳ Ｐゴシック" pitchFamily="34" charset="-128"/>
              </a:rPr>
              <a:t> available through Federal contractors and subcontracts are significant. </a:t>
            </a:r>
          </a:p>
          <a:p>
            <a:pPr marL="0" marR="0" indent="0" algn="l" defTabSz="914400" rtl="0" eaLnBrk="1" fontAlgn="auto" latinLnBrk="0" hangingPunct="1">
              <a:lnSpc>
                <a:spcPct val="100000"/>
              </a:lnSpc>
              <a:spcBef>
                <a:spcPct val="0"/>
              </a:spcBef>
              <a:spcAft>
                <a:spcPts val="0"/>
              </a:spcAft>
              <a:buClrTx/>
              <a:buSzTx/>
              <a:buFontTx/>
              <a:buNone/>
              <a:tabLst/>
              <a:defRPr/>
            </a:pPr>
            <a:endParaRPr lang="en-US" baseline="0" dirty="0" smtClean="0">
              <a:ea typeface="ＭＳ Ｐゴシック" pitchFamily="34" charset="-128"/>
            </a:endParaRPr>
          </a:p>
          <a:p>
            <a:pPr marL="0" marR="0" indent="0" algn="l" defTabSz="914400" rtl="0" eaLnBrk="1" fontAlgn="auto" latinLnBrk="0" hangingPunct="1">
              <a:lnSpc>
                <a:spcPct val="100000"/>
              </a:lnSpc>
              <a:spcBef>
                <a:spcPct val="0"/>
              </a:spcBef>
              <a:spcAft>
                <a:spcPts val="0"/>
              </a:spcAft>
              <a:buClrTx/>
              <a:buSzTx/>
              <a:buFontTx/>
              <a:buNone/>
              <a:tabLst/>
              <a:defRPr/>
            </a:pPr>
            <a:r>
              <a:rPr lang="en-US" dirty="0" smtClean="0"/>
              <a:t>In August 2013, approximately 22%,</a:t>
            </a:r>
            <a:r>
              <a:rPr lang="en-US" baseline="0" dirty="0" smtClean="0"/>
              <a:t> or an estimated 34 million workers, were employed by over 200,000 Federal contractors and subcontractor companies. </a:t>
            </a:r>
          </a:p>
          <a:p>
            <a:pPr marL="0" marR="0" indent="0" algn="l" defTabSz="914400" rtl="0" eaLnBrk="1" fontAlgn="auto" latinLnBrk="0" hangingPunct="1">
              <a:lnSpc>
                <a:spcPct val="100000"/>
              </a:lnSpc>
              <a:spcBef>
                <a:spcPct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ct val="0"/>
              </a:spcBef>
              <a:spcAft>
                <a:spcPts val="0"/>
              </a:spcAft>
              <a:buClrTx/>
              <a:buSzTx/>
              <a:buFontTx/>
              <a:buNone/>
              <a:tabLst/>
              <a:defRPr/>
            </a:pPr>
            <a:r>
              <a:rPr lang="en-US" baseline="0" dirty="0" smtClean="0"/>
              <a:t>While these numbers have probably dropped a little in the past year due to cuts in Federal spending, it is still estimated that 2.7 percent of all private sector jobs are directly funded by Federal contracts. </a:t>
            </a:r>
          </a:p>
          <a:p>
            <a:pPr marL="0" marR="0" indent="0" algn="l" defTabSz="914400" rtl="0" eaLnBrk="1" fontAlgn="auto" latinLnBrk="0" hangingPunct="1">
              <a:lnSpc>
                <a:spcPct val="100000"/>
              </a:lnSpc>
              <a:spcBef>
                <a:spcPct val="0"/>
              </a:spcBef>
              <a:spcAft>
                <a:spcPts val="0"/>
              </a:spcAft>
              <a:buClrTx/>
              <a:buSzTx/>
              <a:buFontTx/>
              <a:buNone/>
              <a:tabLst/>
              <a:defRPr/>
            </a:pPr>
            <a:endParaRPr lang="en-US" sz="1200" baseline="0" dirty="0" smtClean="0">
              <a:ea typeface="ＭＳ Ｐゴシック" pitchFamily="34" charset="-128"/>
            </a:endParaRPr>
          </a:p>
          <a:p>
            <a:pPr marL="0" marR="0" indent="0" algn="l" defTabSz="914400" rtl="0" eaLnBrk="1" fontAlgn="auto" latinLnBrk="0" hangingPunct="1">
              <a:lnSpc>
                <a:spcPct val="100000"/>
              </a:lnSpc>
              <a:spcBef>
                <a:spcPct val="0"/>
              </a:spcBef>
              <a:spcAft>
                <a:spcPts val="0"/>
              </a:spcAft>
              <a:buClrTx/>
              <a:buSzTx/>
              <a:buFontTx/>
              <a:buNone/>
              <a:tabLst/>
              <a:defRPr/>
            </a:pPr>
            <a:r>
              <a:rPr lang="en-US" sz="1200" dirty="0" smtClean="0">
                <a:ea typeface="ＭＳ Ｐゴシック" pitchFamily="34" charset="-128"/>
              </a:rPr>
              <a:t>When the Department of Labor (DOL) published the revised 503 regulations, it estimated that Federal contractors would need to hire an additional 594,580 individuals with disabilities to meet the new 7% utilization goal established in the new 503 regulations.</a:t>
            </a:r>
          </a:p>
          <a:p>
            <a:pPr eaLnBrk="1" hangingPunct="1">
              <a:spcBef>
                <a:spcPct val="0"/>
              </a:spcBef>
            </a:pPr>
            <a:r>
              <a:rPr lang="en-US" baseline="0" dirty="0" smtClean="0">
                <a:ea typeface="ＭＳ Ｐゴシック" pitchFamily="34" charset="-128"/>
              </a:rPr>
              <a:t> </a:t>
            </a:r>
            <a:endParaRPr lang="en-US" dirty="0" smtClean="0">
              <a:ea typeface="ＭＳ Ｐゴシック" pitchFamily="34" charset="-128"/>
            </a:endParaRPr>
          </a:p>
        </p:txBody>
      </p:sp>
      <p:sp>
        <p:nvSpPr>
          <p:cNvPr id="33796" name="Slide Number Placeholder 3"/>
          <p:cNvSpPr>
            <a:spLocks noGrp="1"/>
          </p:cNvSpPr>
          <p:nvPr>
            <p:ph type="sldNum" sz="quarter" idx="5"/>
          </p:nvPr>
        </p:nvSpPr>
        <p:spPr bwMode="auto">
          <a:noFill/>
          <a:ln>
            <a:miter lim="800000"/>
            <a:headEnd/>
            <a:tailEnd/>
          </a:ln>
        </p:spPr>
        <p:txBody>
          <a:bodyPr/>
          <a:lstStyle/>
          <a:p>
            <a:fld id="{43C7B433-9E3C-47CE-B934-289E7901DF07}" type="slidenum">
              <a:rPr lang="en-US"/>
              <a:pPr/>
              <a:t>5</a:t>
            </a:fld>
            <a:endParaRPr lang="en-US" dirty="0"/>
          </a:p>
        </p:txBody>
      </p:sp>
    </p:spTree>
    <p:extLst>
      <p:ext uri="{BB962C8B-B14F-4D97-AF65-F5344CB8AC3E}">
        <p14:creationId xmlns:p14="http://schemas.microsoft.com/office/powerpoint/2010/main" xmlns="" val="863211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Let’s start by looking at </a:t>
            </a:r>
            <a:r>
              <a:rPr lang="en-US" b="0" dirty="0" smtClean="0"/>
              <a:t>three </a:t>
            </a:r>
            <a:r>
              <a:rPr lang="en-US" dirty="0" smtClean="0"/>
              <a:t>websites maintained by the Federal government </a:t>
            </a:r>
            <a:r>
              <a:rPr lang="en-US" baseline="0" dirty="0" smtClean="0"/>
              <a:t>as data banks on organizations conducting work for the Federal government.</a:t>
            </a:r>
            <a:endParaRPr lang="en-US" dirty="0" smtClean="0"/>
          </a:p>
        </p:txBody>
      </p:sp>
      <p:sp>
        <p:nvSpPr>
          <p:cNvPr id="4" name="Slide Number Placeholder 3"/>
          <p:cNvSpPr>
            <a:spLocks noGrp="1"/>
          </p:cNvSpPr>
          <p:nvPr>
            <p:ph type="sldNum" sz="quarter" idx="10"/>
          </p:nvPr>
        </p:nvSpPr>
        <p:spPr/>
        <p:txBody>
          <a:bodyPr/>
          <a:lstStyle/>
          <a:p>
            <a:fld id="{6F5FF921-6895-465A-B52E-B2EE1C6C091D}" type="slidenum">
              <a:rPr lang="en-US" smtClean="0"/>
              <a:pPr/>
              <a:t>6</a:t>
            </a:fld>
            <a:endParaRPr lang="en-US" dirty="0"/>
          </a:p>
        </p:txBody>
      </p:sp>
    </p:spTree>
    <p:extLst>
      <p:ext uri="{BB962C8B-B14F-4D97-AF65-F5344CB8AC3E}">
        <p14:creationId xmlns:p14="http://schemas.microsoft.com/office/powerpoint/2010/main" xmlns="" val="4196519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are the links to the three Federal searchable websites we will cover</a:t>
            </a:r>
            <a:r>
              <a:rPr lang="en-US" baseline="0" dirty="0" smtClean="0"/>
              <a:t> today.  For those of you who are not on GatherPlace, you might want to jot these websites down so you can follow along with the live searches we are going to conduct. </a:t>
            </a:r>
          </a:p>
          <a:p>
            <a:endParaRPr lang="en-US" baseline="0" dirty="0" smtClean="0"/>
          </a:p>
          <a:p>
            <a:r>
              <a:rPr lang="en-US" baseline="0" dirty="0" smtClean="0"/>
              <a:t>The website for the Federal Procurement Data System is </a:t>
            </a:r>
            <a:r>
              <a:rPr lang="en-US" dirty="0" smtClean="0">
                <a:ea typeface="ＭＳ Ｐゴシック" pitchFamily="34" charset="-128"/>
                <a:hlinkClick r:id="rId3"/>
              </a:rPr>
              <a:t>https://www.fpds.gov/fpdsng_cms/index.php/en/</a:t>
            </a:r>
            <a:r>
              <a:rPr lang="en-US" baseline="0" dirty="0" smtClean="0">
                <a:ea typeface="+mn-ea"/>
              </a:rPr>
              <a:t>.</a:t>
            </a:r>
          </a:p>
          <a:p>
            <a:endParaRPr lang="en-US" baseline="0" dirty="0" smtClean="0">
              <a:ea typeface="+mn-ea"/>
            </a:endParaRPr>
          </a:p>
          <a:p>
            <a:r>
              <a:rPr lang="en-US" baseline="0" dirty="0" smtClean="0">
                <a:ea typeface="+mn-ea"/>
              </a:rPr>
              <a:t>The website for the </a:t>
            </a:r>
            <a:r>
              <a:rPr lang="en-US" baseline="0" dirty="0" smtClean="0"/>
              <a:t>System for Awards Management is </a:t>
            </a:r>
            <a:r>
              <a:rPr lang="en-US" dirty="0" smtClean="0">
                <a:ea typeface="ＭＳ Ｐゴシック" pitchFamily="34" charset="-128"/>
                <a:hlinkClick r:id="rId4"/>
              </a:rPr>
              <a:t>https://www.sam.gov</a:t>
            </a:r>
            <a:r>
              <a:rPr lang="en-US" dirty="0" smtClean="0">
                <a:ea typeface="ＭＳ Ｐゴシック" pitchFamily="34" charset="-128"/>
              </a:rPr>
              <a:t>.</a:t>
            </a:r>
          </a:p>
          <a:p>
            <a:endParaRPr lang="en-US" baseline="0" dirty="0" smtClean="0">
              <a:ea typeface="ＭＳ Ｐゴシック" pitchFamily="34" charset="-128"/>
            </a:endParaRPr>
          </a:p>
          <a:p>
            <a:r>
              <a:rPr lang="en-US" baseline="0" dirty="0" smtClean="0">
                <a:ea typeface="ＭＳ Ｐゴシック" pitchFamily="34" charset="-128"/>
              </a:rPr>
              <a:t>The website for </a:t>
            </a:r>
            <a:r>
              <a:rPr lang="en-US" baseline="0" dirty="0" smtClean="0"/>
              <a:t>USA Spending is </a:t>
            </a:r>
            <a:r>
              <a:rPr lang="en-US" dirty="0" smtClean="0">
                <a:ea typeface="ＭＳ Ｐゴシック" pitchFamily="34" charset="-128"/>
                <a:hlinkClick r:id="rId5"/>
              </a:rPr>
              <a:t>www.usaspending.gov/</a:t>
            </a:r>
            <a:r>
              <a:rPr lang="en-US" baseline="0" dirty="0" smtClean="0">
                <a:ea typeface="+mn-ea"/>
              </a:rPr>
              <a:t>.</a:t>
            </a:r>
            <a:endParaRPr lang="en-US" dirty="0"/>
          </a:p>
        </p:txBody>
      </p:sp>
      <p:sp>
        <p:nvSpPr>
          <p:cNvPr id="4" name="Slide Number Placeholder 3"/>
          <p:cNvSpPr>
            <a:spLocks noGrp="1"/>
          </p:cNvSpPr>
          <p:nvPr>
            <p:ph type="sldNum" sz="quarter" idx="10"/>
          </p:nvPr>
        </p:nvSpPr>
        <p:spPr/>
        <p:txBody>
          <a:bodyPr/>
          <a:lstStyle/>
          <a:p>
            <a:fld id="{D55CB096-3223-4FCB-9829-98E79DA9DF39}"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en-US" sz="1200" b="0" dirty="0" smtClean="0">
                <a:ea typeface="ＭＳ Ｐゴシック" pitchFamily="34" charset="-128"/>
                <a:cs typeface="Arial" charset="0"/>
              </a:rPr>
              <a:t>The Federal Procurement Data System – Next Generation (FPDS-NG) is</a:t>
            </a:r>
            <a:r>
              <a:rPr lang="en-US" sz="1200" b="0" baseline="0" dirty="0" smtClean="0">
                <a:ea typeface="ＭＳ Ｐゴシック" pitchFamily="34" charset="-128"/>
                <a:cs typeface="Arial" charset="0"/>
              </a:rPr>
              <a:t> the c</a:t>
            </a:r>
            <a:r>
              <a:rPr lang="en-US" sz="1200" b="0" dirty="0" smtClean="0"/>
              <a:t>entral repository</a:t>
            </a:r>
            <a:r>
              <a:rPr lang="en-US" sz="1200" b="0" baseline="0" dirty="0" smtClean="0"/>
              <a:t> for all Federal contractor data. </a:t>
            </a:r>
            <a:r>
              <a:rPr lang="en-US" sz="1200" dirty="0" smtClean="0">
                <a:ea typeface="ＭＳ Ｐゴシック" pitchFamily="34" charset="-128"/>
                <a:cs typeface="Arial" charset="0"/>
              </a:rPr>
              <a:t>The purpose of the</a:t>
            </a:r>
            <a:r>
              <a:rPr lang="en-US" sz="1200" baseline="0" dirty="0" smtClean="0">
                <a:ea typeface="ＭＳ Ｐゴシック" pitchFamily="34" charset="-128"/>
                <a:cs typeface="Arial" charset="0"/>
              </a:rPr>
              <a:t> FPDS-NG website is to provide up-to-date information and ongoing reports on F</a:t>
            </a:r>
            <a:r>
              <a:rPr lang="en-US" sz="1200" dirty="0" smtClean="0">
                <a:ea typeface="ＭＳ Ｐゴシック" pitchFamily="34" charset="-128"/>
                <a:cs typeface="Arial" charset="0"/>
              </a:rPr>
              <a:t>ederal c</a:t>
            </a:r>
            <a:r>
              <a:rPr lang="en-US" sz="1200" dirty="0" smtClean="0"/>
              <a:t>ontracts whose estimated value is $3,000 or more.  Every modification to an</a:t>
            </a:r>
            <a:r>
              <a:rPr lang="en-US" sz="1200" baseline="0" dirty="0" smtClean="0"/>
              <a:t> organization’s </a:t>
            </a:r>
            <a:r>
              <a:rPr lang="en-US" sz="1200" dirty="0" smtClean="0"/>
              <a:t>contract, regardless of the dollar value of the contract, must be reported to FPDS-NG. Information on grants and cooperative agreements awarded by the Federal government</a:t>
            </a:r>
            <a:r>
              <a:rPr lang="en-US" sz="1200" baseline="0" dirty="0" smtClean="0"/>
              <a:t> </a:t>
            </a:r>
            <a:r>
              <a:rPr lang="en-US" sz="1200" dirty="0" smtClean="0"/>
              <a:t>are </a:t>
            </a:r>
            <a:r>
              <a:rPr lang="en-US" sz="1200" b="1" dirty="0" smtClean="0"/>
              <a:t>NOT</a:t>
            </a:r>
            <a:r>
              <a:rPr lang="en-US" sz="1200" dirty="0" smtClean="0"/>
              <a:t> reported to FPDS-NG. </a:t>
            </a:r>
          </a:p>
          <a:p>
            <a:pPr marL="0" marR="0" indent="0" algn="l" defTabSz="914400" rtl="0" eaLnBrk="1" fontAlgn="auto" latinLnBrk="0" hangingPunct="1">
              <a:lnSpc>
                <a:spcPct val="100000"/>
              </a:lnSpc>
              <a:spcBef>
                <a:spcPts val="0"/>
              </a:spcBef>
              <a:spcAft>
                <a:spcPts val="0"/>
              </a:spcAft>
              <a:buClrTx/>
              <a:buSzTx/>
              <a:buFont typeface="Arial" charset="0"/>
              <a:buNone/>
              <a:tabLst/>
              <a:defRPr/>
            </a:pPr>
            <a:endParaRPr lang="en-US" sz="1200" dirty="0" smtClean="0">
              <a:ea typeface="ＭＳ Ｐゴシック" pitchFamily="34" charset="-128"/>
              <a:cs typeface="Arial" charset="0"/>
            </a:endParaRPr>
          </a:p>
          <a:p>
            <a:pPr>
              <a:buNone/>
            </a:pPr>
            <a:r>
              <a:rPr lang="en-US" sz="1200" dirty="0" smtClean="0"/>
              <a:t>In addition to Federal Procurement Reports, this website also provides a list of the top 100 contractors by fiscal year and a Small Business Contracting Report.</a:t>
            </a:r>
            <a:endParaRPr lang="en-US" sz="1200" dirty="0" smtClean="0">
              <a:ea typeface="ＭＳ Ｐゴシック" pitchFamily="34" charset="-128"/>
              <a:cs typeface="Arial" charset="0"/>
            </a:endParaRPr>
          </a:p>
          <a:p>
            <a:endParaRPr lang="en-US" sz="1200" dirty="0" smtClean="0">
              <a:ea typeface="ＭＳ Ｐゴシック" pitchFamily="34" charset="-128"/>
              <a:cs typeface="Arial" charset="0"/>
            </a:endParaRPr>
          </a:p>
        </p:txBody>
      </p:sp>
      <p:sp>
        <p:nvSpPr>
          <p:cNvPr id="34820" name="Slide Number Placeholder 3"/>
          <p:cNvSpPr>
            <a:spLocks noGrp="1"/>
          </p:cNvSpPr>
          <p:nvPr>
            <p:ph type="sldNum" sz="quarter" idx="5"/>
          </p:nvPr>
        </p:nvSpPr>
        <p:spPr bwMode="auto">
          <a:noFill/>
          <a:ln>
            <a:miter lim="800000"/>
            <a:headEnd/>
            <a:tailEnd/>
          </a:ln>
        </p:spPr>
        <p:txBody>
          <a:bodyPr/>
          <a:lstStyle/>
          <a:p>
            <a:fld id="{2502D259-4E62-4F5C-9546-2094222108E6}" type="slidenum">
              <a:rPr lang="en-US"/>
              <a:pPr/>
              <a:t>8</a:t>
            </a:fld>
            <a:endParaRPr lang="en-US" dirty="0"/>
          </a:p>
        </p:txBody>
      </p:sp>
    </p:spTree>
    <p:extLst>
      <p:ext uri="{BB962C8B-B14F-4D97-AF65-F5344CB8AC3E}">
        <p14:creationId xmlns:p14="http://schemas.microsoft.com/office/powerpoint/2010/main" xmlns="" val="3927114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FPDS is probably the most highly searchable data base for basic</a:t>
            </a:r>
            <a:r>
              <a:rPr lang="en-US" b="0" baseline="0" dirty="0" smtClean="0"/>
              <a:t> information on all Federal c</a:t>
            </a:r>
            <a:r>
              <a:rPr lang="en-US" b="0" dirty="0" smtClean="0"/>
              <a:t>ontractors,</a:t>
            </a:r>
            <a:r>
              <a:rPr lang="en-US" b="0" baseline="0" dirty="0" smtClean="0"/>
              <a:t> current and in progress. ENs can use this </a:t>
            </a:r>
            <a:r>
              <a:rPr lang="en-US" dirty="0" smtClean="0">
                <a:ea typeface="ＭＳ Ｐゴシック" pitchFamily="34" charset="-128"/>
                <a:cs typeface="Arial" charset="0"/>
              </a:rPr>
              <a:t>website to identify local and regional companies (i.e., potential employers) that have contracts with the Federal government.  Once identified, the EN would need to visit the company’s website to find information on job openings.</a:t>
            </a:r>
            <a:endParaRPr lang="en-US" sz="1200" dirty="0" smtClean="0">
              <a:ea typeface="ＭＳ Ｐゴシック" pitchFamily="34" charset="-128"/>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ea typeface="ＭＳ Ｐゴシック" pitchFamily="34" charset="-128"/>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ea typeface="ＭＳ Ｐゴシック" pitchFamily="34" charset="-128"/>
                <a:cs typeface="Arial" charset="0"/>
              </a:rPr>
              <a:t>When you visit the</a:t>
            </a:r>
            <a:r>
              <a:rPr lang="en-US" sz="1200" baseline="0" dirty="0" smtClean="0">
                <a:ea typeface="ＭＳ Ｐゴシック" pitchFamily="34" charset="-128"/>
                <a:cs typeface="Arial" charset="0"/>
              </a:rPr>
              <a:t> website at </a:t>
            </a:r>
            <a:r>
              <a:rPr lang="en-US" sz="1200" u="sng" dirty="0" smtClean="0">
                <a:ea typeface="ＭＳ Ｐゴシック" pitchFamily="34" charset="-128"/>
                <a:cs typeface="Arial" charset="0"/>
              </a:rPr>
              <a:t>https://www.fpds.gov/fpdsng_cms/</a:t>
            </a:r>
            <a:r>
              <a:rPr lang="en-US" sz="1200" u="none" baseline="0" dirty="0" smtClean="0">
                <a:ea typeface="ＭＳ Ｐゴシック" pitchFamily="34" charset="-128"/>
                <a:cs typeface="Arial" charset="0"/>
              </a:rPr>
              <a:t>, it is advisable to spend a few minutes reviewing t</a:t>
            </a:r>
            <a:r>
              <a:rPr lang="en-US" sz="1200" dirty="0" smtClean="0">
                <a:ea typeface="ＭＳ Ｐゴシック" pitchFamily="34" charset="-128"/>
                <a:cs typeface="Arial" charset="0"/>
              </a:rPr>
              <a:t>he Successful Search Techniques section prior to using the system.</a:t>
            </a:r>
            <a:endParaRPr lang="en-US" sz="1050" u="sng" dirty="0" smtClean="0">
              <a:ea typeface="ＭＳ Ｐゴシック" pitchFamily="34" charset="-128"/>
              <a:cs typeface="Arial" charset="0"/>
            </a:endParaRPr>
          </a:p>
          <a:p>
            <a:endParaRPr lang="en-US" dirty="0"/>
          </a:p>
        </p:txBody>
      </p:sp>
      <p:sp>
        <p:nvSpPr>
          <p:cNvPr id="4" name="Slide Number Placeholder 3"/>
          <p:cNvSpPr>
            <a:spLocks noGrp="1"/>
          </p:cNvSpPr>
          <p:nvPr>
            <p:ph type="sldNum" sz="quarter" idx="10"/>
          </p:nvPr>
        </p:nvSpPr>
        <p:spPr/>
        <p:txBody>
          <a:bodyPr/>
          <a:lstStyle/>
          <a:p>
            <a:fld id="{6F5FF921-6895-465A-B52E-B2EE1C6C091D}" type="slidenum">
              <a:rPr lang="en-US" smtClean="0"/>
              <a:pPr/>
              <a:t>9</a:t>
            </a:fld>
            <a:endParaRPr lang="en-US" dirty="0"/>
          </a:p>
        </p:txBody>
      </p:sp>
    </p:spTree>
    <p:extLst>
      <p:ext uri="{BB962C8B-B14F-4D97-AF65-F5344CB8AC3E}">
        <p14:creationId xmlns:p14="http://schemas.microsoft.com/office/powerpoint/2010/main" xmlns="" val="1529937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3"/>
          <a:srcRect/>
          <a:stretch>
            <a:fillRect/>
          </a:stretch>
        </p:blipFill>
        <p:spPr bwMode="auto">
          <a:xfrm>
            <a:off x="122238" y="0"/>
            <a:ext cx="1300162" cy="592138"/>
          </a:xfrm>
          <a:prstGeom prst="rect">
            <a:avLst/>
          </a:prstGeom>
          <a:noFill/>
          <a:ln w="9525">
            <a:noFill/>
            <a:miter lim="800000"/>
            <a:headEnd/>
            <a:tailEnd/>
          </a:ln>
        </p:spPr>
      </p:pic>
      <p:sp>
        <p:nvSpPr>
          <p:cNvPr id="5" name="Title 1"/>
          <p:cNvSpPr>
            <a:spLocks noGrp="1"/>
          </p:cNvSpPr>
          <p:nvPr>
            <p:ph type="ctrTitle"/>
          </p:nvPr>
        </p:nvSpPr>
        <p:spPr>
          <a:xfrm>
            <a:off x="336408" y="2634839"/>
            <a:ext cx="8384979" cy="1127128"/>
          </a:xfrm>
        </p:spPr>
        <p:txBody>
          <a:bodyPr/>
          <a:lstStyle>
            <a:lvl1pPr>
              <a:defRPr sz="2800" cap="none"/>
            </a:lvl1pPr>
          </a:lstStyle>
          <a:p>
            <a:r>
              <a:rPr lang="en-US" dirty="0" smtClean="0"/>
              <a:t>Click to edit Master title style</a:t>
            </a:r>
            <a:endParaRPr lang="en-US" dirty="0"/>
          </a:p>
        </p:txBody>
      </p:sp>
      <p:sp>
        <p:nvSpPr>
          <p:cNvPr id="6" name="Subtitle 2"/>
          <p:cNvSpPr>
            <a:spLocks noGrp="1"/>
          </p:cNvSpPr>
          <p:nvPr>
            <p:ph type="subTitle" idx="1"/>
          </p:nvPr>
        </p:nvSpPr>
        <p:spPr>
          <a:xfrm>
            <a:off x="2116876" y="3875135"/>
            <a:ext cx="4555836" cy="469896"/>
          </a:xfrm>
        </p:spPr>
        <p:txBody>
          <a:bodyPr/>
          <a:lstStyle>
            <a:lvl1pPr marL="0" indent="0" algn="ctr">
              <a:buNone/>
              <a:defRPr sz="2000">
                <a:solidFill>
                  <a:schemeClr val="accent6">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p:txBody>
          <a:bodyPr/>
          <a:lstStyle>
            <a:lvl1pPr>
              <a:defRPr/>
            </a:lvl1pPr>
          </a:lstStyle>
          <a:p>
            <a:fld id="{E2F7B1D3-83D6-4976-9B68-21E64DB3E9B3}"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682193"/>
            <a:ext cx="8229600" cy="1143000"/>
          </a:xfrm>
        </p:spPr>
        <p:txBody>
          <a:bodyPr/>
          <a:lstStyle>
            <a:lvl1pPr>
              <a:defRPr sz="3200" b="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957678"/>
            <a:ext cx="8229600" cy="4114512"/>
          </a:xfrm>
        </p:spPr>
        <p:txBody>
          <a:bodyPr/>
          <a:lstStyle>
            <a:lvl1pPr>
              <a:buClr>
                <a:schemeClr val="tx1"/>
              </a:buClr>
              <a:defRPr>
                <a:solidFill>
                  <a:schemeClr val="tx1"/>
                </a:solidFill>
              </a:defRPr>
            </a:lvl1pPr>
            <a:lvl2pPr>
              <a:buClr>
                <a:schemeClr val="tx1"/>
              </a:buClr>
              <a:buFont typeface="Courier New" pitchFamily="49" charset="0"/>
              <a:buChar char="o"/>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DEC1D5CF-4907-4232-85F0-417D1035837D}"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506261"/>
            <a:ext cx="8229600" cy="1143000"/>
          </a:xfrm>
        </p:spPr>
        <p:txBody>
          <a:bodyPr/>
          <a:lstStyle>
            <a:lvl1pPr>
              <a:defRPr b="0"/>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831823"/>
            <a:ext cx="4038600" cy="4525963"/>
          </a:xfrm>
        </p:spPr>
        <p:txBody>
          <a:bodyPr/>
          <a:lstStyle>
            <a:lvl1pPr>
              <a:buClrTx/>
              <a:defRPr sz="2800"/>
            </a:lvl1pPr>
            <a:lvl2pPr>
              <a:buClrTx/>
              <a:buFont typeface="Courier New" pitchFamily="49" charset="0"/>
              <a:buChar char="o"/>
              <a:defRPr sz="2400"/>
            </a:lvl2pPr>
            <a:lvl3pPr>
              <a:buClrTx/>
              <a:defRPr sz="2000"/>
            </a:lvl3pPr>
            <a:lvl4pPr>
              <a:buClrTx/>
              <a:defRPr sz="1800"/>
            </a:lvl4pPr>
            <a:lvl5pPr>
              <a:buClrTx/>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83182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0"/>
          </p:nvPr>
        </p:nvSpPr>
        <p:spPr/>
        <p:txBody>
          <a:bodyPr/>
          <a:lstStyle>
            <a:lvl1pPr>
              <a:defRPr/>
            </a:lvl1pPr>
          </a:lstStyle>
          <a:p>
            <a:fld id="{6045A5A4-6D76-43B5-B551-33E745B616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59411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70567"/>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649998"/>
            <a:ext cx="4040188" cy="35920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870567"/>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649998"/>
            <a:ext cx="4041775" cy="35920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a:spLocks noGrp="1"/>
          </p:cNvSpPr>
          <p:nvPr>
            <p:ph type="sldNum" sz="quarter" idx="10"/>
          </p:nvPr>
        </p:nvSpPr>
        <p:spPr/>
        <p:txBody>
          <a:bodyPr/>
          <a:lstStyle>
            <a:lvl1pPr>
              <a:defRPr/>
            </a:lvl1pPr>
          </a:lstStyle>
          <a:p>
            <a:fld id="{E2FE7F11-CCD1-448F-938F-A01E84D0BF1C}"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592691"/>
            <a:ext cx="8229600" cy="1143000"/>
          </a:xfrm>
        </p:spPr>
        <p:txBody>
          <a:bodyPr/>
          <a:lstStyle/>
          <a:p>
            <a:r>
              <a:rPr lang="en-US" smtClean="0"/>
              <a:t>Click to edit Master title style</a:t>
            </a:r>
            <a:endParaRPr lang="en-US"/>
          </a:p>
        </p:txBody>
      </p:sp>
      <p:sp>
        <p:nvSpPr>
          <p:cNvPr id="4" name="Slide Number Placeholder 5"/>
          <p:cNvSpPr>
            <a:spLocks noGrp="1"/>
          </p:cNvSpPr>
          <p:nvPr>
            <p:ph type="sldNum" sz="quarter" idx="10"/>
          </p:nvPr>
        </p:nvSpPr>
        <p:spPr/>
        <p:txBody>
          <a:bodyPr/>
          <a:lstStyle>
            <a:lvl1pPr>
              <a:defRPr/>
            </a:lvl1pPr>
          </a:lstStyle>
          <a:p>
            <a:fld id="{C2C86B45-99F2-4D0F-8930-4482D7AA48EB}"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3" name="Slide Number Placeholder 5"/>
          <p:cNvSpPr>
            <a:spLocks noGrp="1"/>
          </p:cNvSpPr>
          <p:nvPr>
            <p:ph type="sldNum" sz="quarter" idx="10"/>
          </p:nvPr>
        </p:nvSpPr>
        <p:spPr/>
        <p:txBody>
          <a:bodyPr/>
          <a:lstStyle>
            <a:lvl1pPr>
              <a:defRPr/>
            </a:lvl1pPr>
          </a:lstStyle>
          <a:p>
            <a:fld id="{16E4814F-1771-48FB-B13E-5AD40F574EE0}"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lstStyle>
          <a:p>
            <a:fld id="{FE3373EB-D209-4EBF-A341-A5804D8A8FB7}"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lstStyle>
          <a:p>
            <a:fld id="{8A350A66-A5CE-427C-89C6-B9590D73C250}"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p:txBody>
          <a:bodyPr/>
          <a:lstStyle>
            <a:lvl1pPr>
              <a:defRPr/>
            </a:lvl1pPr>
          </a:lstStyle>
          <a:p>
            <a:fld id="{83ADD26A-879E-4B6F-A4BF-55FD36982606}"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2"/>
                </a:solidFill>
                <a:latin typeface="Arial Narrow" pitchFamily="34" charset="0"/>
              </a:defRPr>
            </a:lvl1pPr>
          </a:lstStyle>
          <a:p>
            <a:fld id="{664D8C0E-84EC-487F-BCDC-A0B9BC5B2299}"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Lst>
  <p:hf hdr="0" ftr="0" dt="0"/>
  <p:txStyles>
    <p:titleStyle>
      <a:lvl1pPr algn="ctr" defTabSz="457200" rtl="0" eaLnBrk="0" fontAlgn="base" hangingPunct="0">
        <a:spcBef>
          <a:spcPct val="0"/>
        </a:spcBef>
        <a:spcAft>
          <a:spcPct val="0"/>
        </a:spcAft>
        <a:defRPr sz="3200" b="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3600" b="1">
          <a:solidFill>
            <a:schemeClr val="tx1"/>
          </a:solidFill>
          <a:latin typeface="Arial" charset="0"/>
          <a:ea typeface="ＭＳ Ｐゴシック" charset="0"/>
          <a:cs typeface="ＭＳ Ｐゴシック" charset="0"/>
        </a:defRPr>
      </a:lvl2pPr>
      <a:lvl3pPr algn="ctr" defTabSz="457200" rtl="0" eaLnBrk="0" fontAlgn="base" hangingPunct="0">
        <a:spcBef>
          <a:spcPct val="0"/>
        </a:spcBef>
        <a:spcAft>
          <a:spcPct val="0"/>
        </a:spcAft>
        <a:defRPr sz="3600" b="1">
          <a:solidFill>
            <a:schemeClr val="tx1"/>
          </a:solidFill>
          <a:latin typeface="Arial" charset="0"/>
          <a:ea typeface="ＭＳ Ｐゴシック" charset="0"/>
          <a:cs typeface="ＭＳ Ｐゴシック" charset="0"/>
        </a:defRPr>
      </a:lvl3pPr>
      <a:lvl4pPr algn="ctr" defTabSz="457200" rtl="0" eaLnBrk="0" fontAlgn="base" hangingPunct="0">
        <a:spcBef>
          <a:spcPct val="0"/>
        </a:spcBef>
        <a:spcAft>
          <a:spcPct val="0"/>
        </a:spcAft>
        <a:defRPr sz="3600" b="1">
          <a:solidFill>
            <a:schemeClr val="tx1"/>
          </a:solidFill>
          <a:latin typeface="Arial" charset="0"/>
          <a:ea typeface="ＭＳ Ｐゴシック" charset="0"/>
          <a:cs typeface="ＭＳ Ｐゴシック" charset="0"/>
        </a:defRPr>
      </a:lvl4pPr>
      <a:lvl5pPr algn="ctr" defTabSz="457200" rtl="0" eaLnBrk="0" fontAlgn="base" hangingPunct="0">
        <a:spcBef>
          <a:spcPct val="0"/>
        </a:spcBef>
        <a:spcAft>
          <a:spcPct val="0"/>
        </a:spcAft>
        <a:defRPr sz="3600" b="1">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ClrTx/>
        <a:buFont typeface="Arial" pitchFamily="34" charset="0"/>
        <a:buChar char="•"/>
        <a:defRPr sz="28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ClrTx/>
        <a:buFont typeface="Courier New" pitchFamily="49" charset="0"/>
        <a:buChar char="o"/>
        <a:defRPr sz="24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ClrTx/>
        <a:buFont typeface="Arial" pitchFamily="34" charset="0"/>
        <a:buChar char="•"/>
        <a:defRPr sz="20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ClrTx/>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ClrTx/>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sam.gov/"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dol.gov/ofccp/regs/compliance/section503/503_summary_qa_508c.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usaspending.gov/"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yourtickettowork.com/"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yourtickettowork.com/"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us.jobs/"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hyperlink" Target="http://www.yourtickettowork.com/"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s://yourtickettowork.com/"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bls.gov/news.release/pdf/empsit.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ww.federalregister.gov/articles/2013/09/24/2013-21228/affirmative-action-and-nondiscrimination-obligations-of-contractors-and-subcontractors-regarding" TargetMode="External"/><Relationship Id="rId4" Type="http://schemas.openxmlformats.org/officeDocument/2006/relationships/hyperlink" Target="http://www.dol.gov/ofccp/"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fpds.gov/fpdsng_cms/index.php/e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www.usaspending.gov/" TargetMode="External"/><Relationship Id="rId4" Type="http://schemas.openxmlformats.org/officeDocument/2006/relationships/hyperlink" Target="https://www.sam.gov/"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fpds.gov/fpdsng_cm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Locating and Engaging Federal Contractors/Subcontractors</a:t>
            </a:r>
            <a:endParaRPr lang="en-US" dirty="0"/>
          </a:p>
        </p:txBody>
      </p:sp>
      <p:sp>
        <p:nvSpPr>
          <p:cNvPr id="3" name="Subtitle 2"/>
          <p:cNvSpPr>
            <a:spLocks noGrp="1"/>
          </p:cNvSpPr>
          <p:nvPr>
            <p:ph type="subTitle" idx="1"/>
          </p:nvPr>
        </p:nvSpPr>
        <p:spPr>
          <a:xfrm>
            <a:off x="1143000" y="3741815"/>
            <a:ext cx="6934200" cy="1046747"/>
          </a:xfrm>
        </p:spPr>
        <p:txBody>
          <a:bodyPr/>
          <a:lstStyle/>
          <a:p>
            <a:r>
              <a:rPr lang="en-US" dirty="0" smtClean="0">
                <a:solidFill>
                  <a:schemeClr val="tx1"/>
                </a:solidFill>
              </a:rPr>
              <a:t>Section 503 Community of Practice</a:t>
            </a:r>
          </a:p>
          <a:p>
            <a:r>
              <a:rPr lang="en-US" dirty="0" smtClean="0">
                <a:solidFill>
                  <a:schemeClr val="tx1"/>
                </a:solidFill>
              </a:rPr>
              <a:t>September 10, 2014 </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Live Searches - FPDS</a:t>
            </a:r>
            <a:endParaRPr lang="en-US" dirty="0"/>
          </a:p>
        </p:txBody>
      </p:sp>
      <p:sp>
        <p:nvSpPr>
          <p:cNvPr id="3" name="Content Placeholder 2"/>
          <p:cNvSpPr>
            <a:spLocks noGrp="1"/>
          </p:cNvSpPr>
          <p:nvPr>
            <p:ph idx="1"/>
          </p:nvPr>
        </p:nvSpPr>
        <p:spPr/>
        <p:txBody>
          <a:bodyPr/>
          <a:lstStyle/>
          <a:p>
            <a:pPr marL="0" indent="0">
              <a:buNone/>
            </a:pPr>
            <a:r>
              <a:rPr lang="en-US" dirty="0" smtClean="0"/>
              <a:t>Search by state for rural and sparsely populated areas.</a:t>
            </a:r>
          </a:p>
          <a:p>
            <a:pPr marL="0" indent="0">
              <a:buNone/>
            </a:pPr>
            <a:r>
              <a:rPr lang="en-US" sz="2400" b="1" dirty="0" smtClean="0"/>
              <a:t>Tennessee: </a:t>
            </a:r>
            <a:r>
              <a:rPr lang="en-US" sz="2400" dirty="0" smtClean="0"/>
              <a:t>SEARCH Tennessee, 2014, refine by clicking criteria in right column, use: </a:t>
            </a:r>
            <a:r>
              <a:rPr lang="en-US" sz="2400" u="sng" dirty="0" smtClean="0"/>
              <a:t>Action Obligation ($)</a:t>
            </a:r>
            <a:r>
              <a:rPr lang="en-US" sz="2400" dirty="0" smtClean="0"/>
              <a:t>, look for awards over $50,000.</a:t>
            </a:r>
          </a:p>
          <a:p>
            <a:pPr marL="0" indent="0">
              <a:buNone/>
            </a:pPr>
            <a:endParaRPr lang="en-US" sz="800" dirty="0" smtClean="0"/>
          </a:p>
          <a:p>
            <a:pPr marL="0" lvl="0" indent="0">
              <a:buNone/>
            </a:pPr>
            <a:r>
              <a:rPr lang="en-US" sz="2400" b="1" dirty="0" smtClean="0"/>
              <a:t>Nebraska</a:t>
            </a:r>
            <a:r>
              <a:rPr lang="en-US" sz="2400" dirty="0" smtClean="0"/>
              <a:t>: Nebraska, 2014, Again, refine by clicking criteria in right column, use </a:t>
            </a:r>
            <a:r>
              <a:rPr lang="en-US" sz="2400" u="sng" dirty="0" smtClean="0"/>
              <a:t>Action Obligation ($)</a:t>
            </a:r>
            <a:r>
              <a:rPr lang="en-US" sz="2400" dirty="0" smtClean="0"/>
              <a:t>, look for awards over $50,000. </a:t>
            </a:r>
          </a:p>
          <a:p>
            <a:pPr marL="0" lvl="0" indent="0">
              <a:buNone/>
            </a:pPr>
            <a:endParaRPr lang="en-US" sz="800" dirty="0" smtClean="0"/>
          </a:p>
          <a:p>
            <a:pPr marL="0" lvl="0" indent="0">
              <a:buNone/>
            </a:pPr>
            <a:r>
              <a:rPr lang="en-US" sz="1800" b="1" i="1" dirty="0" smtClean="0"/>
              <a:t>Important:  </a:t>
            </a:r>
            <a:r>
              <a:rPr lang="en-US" sz="1800" i="1" dirty="0" smtClean="0"/>
              <a:t>Note location of company versus place of performance</a:t>
            </a:r>
          </a:p>
          <a:p>
            <a:pPr marL="0" indent="0">
              <a:buNone/>
            </a:pPr>
            <a:endParaRPr lang="en-US" u="sng" dirty="0" smtClean="0"/>
          </a:p>
          <a:p>
            <a:pPr marL="0" indent="0">
              <a:buNone/>
            </a:pPr>
            <a:endParaRPr lang="en-US" u="sng" dirty="0" smtClean="0"/>
          </a:p>
        </p:txBody>
      </p:sp>
      <p:sp>
        <p:nvSpPr>
          <p:cNvPr id="4" name="Slide Number Placeholder 3"/>
          <p:cNvSpPr>
            <a:spLocks noGrp="1"/>
          </p:cNvSpPr>
          <p:nvPr>
            <p:ph type="sldNum" sz="quarter" idx="10"/>
          </p:nvPr>
        </p:nvSpPr>
        <p:spPr/>
        <p:txBody>
          <a:bodyPr/>
          <a:lstStyle/>
          <a:p>
            <a:fld id="{DEC1D5CF-4907-4232-85F0-417D1035837D}"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2"/>
          <p:cNvSpPr>
            <a:spLocks noGrp="1"/>
          </p:cNvSpPr>
          <p:nvPr>
            <p:ph type="title"/>
          </p:nvPr>
        </p:nvSpPr>
        <p:spPr>
          <a:xfrm>
            <a:off x="457200" y="0"/>
            <a:ext cx="8229600" cy="1143000"/>
          </a:xfrm>
        </p:spPr>
        <p:txBody>
          <a:bodyPr>
            <a:normAutofit/>
          </a:bodyPr>
          <a:lstStyle/>
          <a:p>
            <a:pPr eaLnBrk="1" hangingPunct="1"/>
            <a:r>
              <a:rPr lang="en-US" dirty="0" smtClean="0">
                <a:ea typeface="ＭＳ Ｐゴシック" pitchFamily="34" charset="-128"/>
              </a:rPr>
              <a:t>FPDS – Search by Service/Product</a:t>
            </a:r>
          </a:p>
        </p:txBody>
      </p:sp>
      <p:sp>
        <p:nvSpPr>
          <p:cNvPr id="18435" name="Content Placeholder 1"/>
          <p:cNvSpPr>
            <a:spLocks noGrp="1"/>
          </p:cNvSpPr>
          <p:nvPr>
            <p:ph idx="1"/>
          </p:nvPr>
        </p:nvSpPr>
        <p:spPr>
          <a:xfrm>
            <a:off x="381000" y="1295400"/>
            <a:ext cx="8458200" cy="5181600"/>
          </a:xfrm>
        </p:spPr>
        <p:txBody>
          <a:bodyPr>
            <a:normAutofit/>
          </a:bodyPr>
          <a:lstStyle/>
          <a:p>
            <a:pPr>
              <a:buNone/>
            </a:pPr>
            <a:r>
              <a:rPr lang="en-US" sz="2400" b="1" dirty="0" smtClean="0"/>
              <a:t>Landscaping/Lawn Service  </a:t>
            </a:r>
            <a:endParaRPr lang="en-US" sz="2400" dirty="0" smtClean="0"/>
          </a:p>
          <a:p>
            <a:pPr>
              <a:buNone/>
            </a:pPr>
            <a:r>
              <a:rPr lang="en-US" sz="2400" dirty="0" smtClean="0"/>
              <a:t>	SEARCH:  Landscaping, MD, 2014, Refine by </a:t>
            </a:r>
            <a:r>
              <a:rPr lang="en-US" sz="2400" u="sng" dirty="0" smtClean="0"/>
              <a:t>Action Obligation ($)</a:t>
            </a:r>
            <a:r>
              <a:rPr lang="en-US" sz="2400" dirty="0" smtClean="0"/>
              <a:t>, and , look for awards of over $50,000.</a:t>
            </a:r>
          </a:p>
          <a:p>
            <a:pPr>
              <a:buNone/>
            </a:pPr>
            <a:r>
              <a:rPr lang="en-US" sz="2400" dirty="0" smtClean="0"/>
              <a:t>	</a:t>
            </a:r>
          </a:p>
          <a:p>
            <a:pPr>
              <a:buNone/>
            </a:pPr>
            <a:r>
              <a:rPr lang="en-US" sz="2400" b="1" dirty="0" smtClean="0"/>
              <a:t>Food Service</a:t>
            </a:r>
          </a:p>
          <a:p>
            <a:pPr>
              <a:buNone/>
            </a:pPr>
            <a:r>
              <a:rPr lang="en-US" sz="2400" dirty="0" smtClean="0"/>
              <a:t>	SEARCH: Food Service, CA,  2014, Refine by  </a:t>
            </a:r>
            <a:r>
              <a:rPr lang="en-US" sz="2400" u="sng" dirty="0" smtClean="0"/>
              <a:t>Action Obligation ($)</a:t>
            </a:r>
            <a:r>
              <a:rPr lang="en-US" sz="2400" dirty="0" smtClean="0"/>
              <a:t>,  look for awards over $50,000. </a:t>
            </a:r>
          </a:p>
          <a:p>
            <a:pPr>
              <a:buNone/>
            </a:pPr>
            <a:r>
              <a:rPr lang="en-US" sz="2400" dirty="0"/>
              <a:t>	</a:t>
            </a:r>
            <a:endParaRPr lang="en-US" sz="2400" dirty="0" smtClean="0"/>
          </a:p>
          <a:p>
            <a:pPr>
              <a:buNone/>
            </a:pPr>
            <a:r>
              <a:rPr lang="en-US" sz="2400" b="1" dirty="0" smtClean="0"/>
              <a:t>Search by Military Installation</a:t>
            </a:r>
          </a:p>
          <a:p>
            <a:pPr>
              <a:buNone/>
            </a:pPr>
            <a:r>
              <a:rPr lang="en-US" sz="2400" b="1" dirty="0"/>
              <a:t>	</a:t>
            </a:r>
            <a:r>
              <a:rPr lang="en-US" sz="2400" dirty="0" smtClean="0"/>
              <a:t>SEARCH: Fort Meade, MD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dirty="0" smtClean="0"/>
              <a:t>System for Award Management (SAM)</a:t>
            </a:r>
          </a:p>
        </p:txBody>
      </p:sp>
      <p:sp>
        <p:nvSpPr>
          <p:cNvPr id="23555" name="Content Placeholder 2"/>
          <p:cNvSpPr>
            <a:spLocks noGrp="1"/>
          </p:cNvSpPr>
          <p:nvPr>
            <p:ph idx="1"/>
          </p:nvPr>
        </p:nvSpPr>
        <p:spPr/>
        <p:txBody>
          <a:bodyPr/>
          <a:lstStyle/>
          <a:p>
            <a:pPr lvl="1"/>
            <a:r>
              <a:rPr lang="en-US" altLang="en-US" dirty="0" smtClean="0"/>
              <a:t>A database that combines  two prior management information systems into one system</a:t>
            </a:r>
          </a:p>
          <a:p>
            <a:pPr lvl="2"/>
            <a:r>
              <a:rPr lang="en-US" altLang="en-US" dirty="0" smtClean="0"/>
              <a:t>The Federal procurement system, and </a:t>
            </a:r>
          </a:p>
          <a:p>
            <a:pPr lvl="2"/>
            <a:r>
              <a:rPr lang="en-US" altLang="en-US" dirty="0" smtClean="0"/>
              <a:t>The Catalog of Federal Domestic Assistance </a:t>
            </a:r>
          </a:p>
          <a:p>
            <a:pPr lvl="1"/>
            <a:r>
              <a:rPr lang="en-US" altLang="en-US" dirty="0" smtClean="0"/>
              <a:t>Federal contractors must register when “doing business” with the government</a:t>
            </a:r>
          </a:p>
        </p:txBody>
      </p:sp>
      <p:sp>
        <p:nvSpPr>
          <p:cNvPr id="23556" name="Slide Number Placeholder 3"/>
          <p:cNvSpPr>
            <a:spLocks noGrp="1"/>
          </p:cNvSpPr>
          <p:nvPr>
            <p:ph type="sldNum" sz="quarter" idx="10"/>
          </p:nvPr>
        </p:nvSpPr>
        <p:spPr/>
        <p:txBody>
          <a:bodyPr/>
          <a:lstStyle/>
          <a:p>
            <a:fld id="{213CCD8F-032B-4F3D-B1EC-231233E3684E}" type="slidenum">
              <a:rPr lang="en-US" altLang="en-US" smtClean="0"/>
              <a:pPr/>
              <a:t>12</a:t>
            </a:fld>
            <a:endParaRPr lang="en-US"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SAM and Employment Networks (ENs) </a:t>
            </a:r>
            <a:endParaRPr lang="en-US" sz="3600" dirty="0"/>
          </a:p>
        </p:txBody>
      </p:sp>
      <p:sp>
        <p:nvSpPr>
          <p:cNvPr id="3" name="Content Placeholder 2"/>
          <p:cNvSpPr>
            <a:spLocks noGrp="1"/>
          </p:cNvSpPr>
          <p:nvPr>
            <p:ph idx="1"/>
          </p:nvPr>
        </p:nvSpPr>
        <p:spPr>
          <a:xfrm>
            <a:off x="457200" y="1676400"/>
            <a:ext cx="8229600" cy="4449763"/>
          </a:xfrm>
        </p:spPr>
        <p:txBody>
          <a:bodyPr/>
          <a:lstStyle/>
          <a:p>
            <a:r>
              <a:rPr lang="en-US" dirty="0" smtClean="0"/>
              <a:t>Registration on SAM is Quick and easy</a:t>
            </a:r>
          </a:p>
          <a:p>
            <a:r>
              <a:rPr lang="en-US" dirty="0" smtClean="0"/>
              <a:t>Requirement of the EN Request for Quotation</a:t>
            </a:r>
          </a:p>
          <a:p>
            <a:r>
              <a:rPr lang="en-US" dirty="0" smtClean="0"/>
              <a:t>Critically important to keep information up-to-date, particularly banking information which is used to make payments to the EN under the Ticket program</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Using SAM </a:t>
            </a:r>
            <a:r>
              <a:rPr lang="en-US" dirty="0" smtClean="0"/>
              <a:t>to Locate Federal Contractors</a:t>
            </a:r>
            <a:endParaRPr lang="en-US" dirty="0"/>
          </a:p>
        </p:txBody>
      </p:sp>
      <p:sp>
        <p:nvSpPr>
          <p:cNvPr id="3" name="Content Placeholder 2"/>
          <p:cNvSpPr>
            <a:spLocks noGrp="1"/>
          </p:cNvSpPr>
          <p:nvPr>
            <p:ph idx="1"/>
          </p:nvPr>
        </p:nvSpPr>
        <p:spPr/>
        <p:txBody>
          <a:bodyPr/>
          <a:lstStyle/>
          <a:p>
            <a:pPr lvl="0"/>
            <a:r>
              <a:rPr lang="en-US" dirty="0" smtClean="0"/>
              <a:t>Service providers can use SAM to perform simple searches to identify organizations receiving Federal funding and/or to determine if a particular company of interest receives Federal funding</a:t>
            </a:r>
          </a:p>
          <a:p>
            <a:pPr lvl="0"/>
            <a:endParaRPr lang="en-US" dirty="0" smtClean="0"/>
          </a:p>
          <a:p>
            <a:pPr lvl="0"/>
            <a:r>
              <a:rPr lang="en-US" dirty="0" smtClean="0"/>
              <a:t>Additional research on each company’s website will likely be needed</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dirty="0" smtClean="0"/>
              <a:t>Conducting SAM Searches</a:t>
            </a:r>
            <a:endParaRPr lang="en-US" sz="3600" dirty="0"/>
          </a:p>
        </p:txBody>
      </p:sp>
      <p:sp>
        <p:nvSpPr>
          <p:cNvPr id="3" name="Content Placeholder 2"/>
          <p:cNvSpPr>
            <a:spLocks noGrp="1"/>
          </p:cNvSpPr>
          <p:nvPr>
            <p:ph idx="1"/>
          </p:nvPr>
        </p:nvSpPr>
        <p:spPr>
          <a:xfrm>
            <a:off x="457200" y="1219200"/>
            <a:ext cx="8229600" cy="5181600"/>
          </a:xfrm>
        </p:spPr>
        <p:txBody>
          <a:bodyPr>
            <a:normAutofit fontScale="92500"/>
          </a:bodyPr>
          <a:lstStyle/>
          <a:p>
            <a:pPr>
              <a:buNone/>
            </a:pPr>
            <a:r>
              <a:rPr lang="en-US" dirty="0" smtClean="0"/>
              <a:t>	</a:t>
            </a:r>
            <a:r>
              <a:rPr lang="en-US" sz="2800" dirty="0" smtClean="0"/>
              <a:t>To conduct a search on the SAM website</a:t>
            </a:r>
          </a:p>
          <a:p>
            <a:pPr lvl="0"/>
            <a:r>
              <a:rPr lang="en-US" sz="2400" dirty="0" smtClean="0"/>
              <a:t>Go to </a:t>
            </a:r>
            <a:r>
              <a:rPr lang="en-US" altLang="en-US" sz="2400" dirty="0" smtClean="0">
                <a:ea typeface="ＭＳ Ｐゴシック" pitchFamily="34" charset="-128"/>
                <a:hlinkClick r:id="rId3"/>
              </a:rPr>
              <a:t>https://www.sam.gov</a:t>
            </a:r>
            <a:r>
              <a:rPr lang="en-US" sz="2400" dirty="0" smtClean="0"/>
              <a:t> and click on “Search Records”</a:t>
            </a:r>
          </a:p>
          <a:p>
            <a:pPr lvl="0"/>
            <a:r>
              <a:rPr lang="en-US" sz="2400" dirty="0" smtClean="0"/>
              <a:t>Click on “Advanced Search - Entity” and make sure “Active Registrations” is checked</a:t>
            </a:r>
          </a:p>
          <a:p>
            <a:pPr lvl="0"/>
            <a:r>
              <a:rPr lang="en-US" sz="2400" dirty="0" smtClean="0"/>
              <a:t>Click on “Entity Type” if you want to narrow your search to a particular type of business </a:t>
            </a:r>
          </a:p>
          <a:p>
            <a:pPr lvl="0"/>
            <a:r>
              <a:rPr lang="en-US" sz="2400" dirty="0" smtClean="0"/>
              <a:t>Click on “Location” to identify organizations in a specific city, state, Congressional district or zip code</a:t>
            </a:r>
          </a:p>
          <a:p>
            <a:pPr lvl="0"/>
            <a:r>
              <a:rPr lang="en-US" sz="2400" dirty="0" smtClean="0"/>
              <a:t>Click on “Socio-Economic Status” if you want to limit your search to Minority owned businesses, Veteran owned businesses, and/or Woman owned businesses</a:t>
            </a:r>
          </a:p>
          <a:p>
            <a:pPr lvl="0">
              <a:buNone/>
            </a:pPr>
            <a:r>
              <a:rPr lang="en-US" sz="2400" dirty="0"/>
              <a:t>	</a:t>
            </a:r>
            <a:r>
              <a:rPr lang="en-US" sz="2400" dirty="0" smtClean="0"/>
              <a:t>Note:  Results can be saved in a PDF file, exported to an Excel file or printed</a:t>
            </a:r>
          </a:p>
          <a:p>
            <a:pPr lvl="0"/>
            <a:endParaRPr lang="en-US" sz="2400" dirty="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dirty="0" smtClean="0"/>
              <a:t>Live Search on SAM.gov</a:t>
            </a:r>
            <a:endParaRPr lang="en-US" sz="3600" dirty="0"/>
          </a:p>
        </p:txBody>
      </p:sp>
      <p:sp>
        <p:nvSpPr>
          <p:cNvPr id="3" name="Content Placeholder 2"/>
          <p:cNvSpPr>
            <a:spLocks noGrp="1"/>
          </p:cNvSpPr>
          <p:nvPr>
            <p:ph idx="1"/>
          </p:nvPr>
        </p:nvSpPr>
        <p:spPr>
          <a:xfrm>
            <a:off x="457200" y="1371600"/>
            <a:ext cx="8229600" cy="5105400"/>
          </a:xfrm>
        </p:spPr>
        <p:txBody>
          <a:bodyPr>
            <a:normAutofit fontScale="85000" lnSpcReduction="20000"/>
          </a:bodyPr>
          <a:lstStyle/>
          <a:p>
            <a:pPr>
              <a:buNone/>
            </a:pPr>
            <a:r>
              <a:rPr lang="en-US" dirty="0" smtClean="0"/>
              <a:t>	</a:t>
            </a:r>
            <a:r>
              <a:rPr lang="en-US" sz="3300" dirty="0" smtClean="0"/>
              <a:t>Search Criteria</a:t>
            </a:r>
          </a:p>
          <a:p>
            <a:r>
              <a:rPr lang="en-US" sz="3100" dirty="0" smtClean="0"/>
              <a:t>Entity Type: Hospitals, Manufacturer of Goods, For Profit Entity</a:t>
            </a:r>
          </a:p>
          <a:p>
            <a:r>
              <a:rPr lang="en-US" sz="3100" dirty="0" smtClean="0"/>
              <a:t>Location: Oklahoma City, OK</a:t>
            </a:r>
          </a:p>
          <a:p>
            <a:r>
              <a:rPr lang="en-US" sz="3100" dirty="0" smtClean="0"/>
              <a:t>Click on Search</a:t>
            </a:r>
          </a:p>
          <a:p>
            <a:r>
              <a:rPr lang="en-US" sz="3100" dirty="0" smtClean="0"/>
              <a:t>To learn more about a specific organization listed in your search results:</a:t>
            </a:r>
          </a:p>
          <a:p>
            <a:pPr lvl="1">
              <a:buFont typeface="Wingdings" pitchFamily="2" charset="2"/>
              <a:buChar char="Ø"/>
            </a:pPr>
            <a:r>
              <a:rPr lang="en-US" dirty="0" smtClean="0"/>
              <a:t>Click on View Details</a:t>
            </a:r>
          </a:p>
          <a:p>
            <a:pPr lvl="1">
              <a:buFont typeface="Wingdings" pitchFamily="2" charset="2"/>
              <a:buChar char="Ø"/>
            </a:pPr>
            <a:r>
              <a:rPr lang="en-US" dirty="0" smtClean="0"/>
              <a:t>Click on Reps &amp; Certs and then on FAR 52.222 (Affirmative Action Compliance) </a:t>
            </a:r>
          </a:p>
          <a:p>
            <a:pPr lvl="1">
              <a:buFont typeface="Wingdings" pitchFamily="2" charset="2"/>
              <a:buChar char="Ø"/>
            </a:pPr>
            <a:r>
              <a:rPr lang="en-US" dirty="0" smtClean="0"/>
              <a:t>Click on Service Contract Report </a:t>
            </a:r>
          </a:p>
          <a:p>
            <a:pPr lvl="1">
              <a:buFont typeface="Wingdings" pitchFamily="2" charset="2"/>
              <a:buChar char="Ø"/>
            </a:pPr>
            <a:r>
              <a:rPr lang="en-US" dirty="0" smtClean="0"/>
              <a:t>Click on Core Data for location information and look for URL, or do a web search for the organization</a:t>
            </a:r>
          </a:p>
          <a:p>
            <a:pPr lvl="1">
              <a:buFont typeface="Wingdings" pitchFamily="2" charset="2"/>
              <a:buChar char="Ø"/>
            </a:pPr>
            <a:r>
              <a:rPr lang="en-US" dirty="0" smtClean="0"/>
              <a:t>Click on POC for information on key points of contact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Live Search on SAM.gov</a:t>
            </a:r>
            <a:endParaRPr lang="en-US" sz="3600"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a:buNone/>
            </a:pPr>
            <a:r>
              <a:rPr lang="en-US" sz="3600" dirty="0" smtClean="0"/>
              <a:t>	Search Criteria</a:t>
            </a:r>
          </a:p>
          <a:p>
            <a:r>
              <a:rPr lang="en-US" dirty="0" smtClean="0"/>
              <a:t>Entity Type:  Education Institution</a:t>
            </a:r>
          </a:p>
          <a:p>
            <a:r>
              <a:rPr lang="en-US" dirty="0" smtClean="0"/>
              <a:t>Location:  Colorado</a:t>
            </a:r>
          </a:p>
          <a:p>
            <a:r>
              <a:rPr lang="en-US" dirty="0" smtClean="0"/>
              <a:t>Click on Search</a:t>
            </a:r>
          </a:p>
          <a:p>
            <a:r>
              <a:rPr lang="en-US" sz="3100" dirty="0" smtClean="0"/>
              <a:t>To learn more about a particular organization listed in your search results:</a:t>
            </a:r>
          </a:p>
          <a:p>
            <a:pPr lvl="1">
              <a:buFont typeface="Wingdings" pitchFamily="2" charset="2"/>
              <a:buChar char="Ø"/>
            </a:pPr>
            <a:r>
              <a:rPr lang="en-US" dirty="0" smtClean="0"/>
              <a:t>Click on View Details</a:t>
            </a:r>
          </a:p>
          <a:p>
            <a:pPr lvl="1">
              <a:buFont typeface="Wingdings" pitchFamily="2" charset="2"/>
              <a:buChar char="Ø"/>
            </a:pPr>
            <a:r>
              <a:rPr lang="en-US" dirty="0" smtClean="0"/>
              <a:t>Click on Reps &amp; Certs and then on FAR 52.222 (Affirmative Action Compliance) </a:t>
            </a:r>
          </a:p>
          <a:p>
            <a:pPr lvl="1">
              <a:buFont typeface="Wingdings" pitchFamily="2" charset="2"/>
              <a:buChar char="Ø"/>
            </a:pPr>
            <a:r>
              <a:rPr lang="en-US" dirty="0" smtClean="0"/>
              <a:t>Click on Service Contract Report </a:t>
            </a:r>
          </a:p>
          <a:p>
            <a:pPr lvl="1">
              <a:buFont typeface="Wingdings" pitchFamily="2" charset="2"/>
              <a:buChar char="Ø"/>
            </a:pPr>
            <a:r>
              <a:rPr lang="en-US" dirty="0" smtClean="0"/>
              <a:t>Click on Core Data for location information and look for URL, or do a web search for the organization</a:t>
            </a:r>
          </a:p>
          <a:p>
            <a:pPr lvl="1">
              <a:buFont typeface="Wingdings" pitchFamily="2" charset="2"/>
              <a:buChar char="Ø"/>
            </a:pPr>
            <a:r>
              <a:rPr lang="en-US" dirty="0" smtClean="0"/>
              <a:t>Click on POC for information on key points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USASpending.gov</a:t>
            </a:r>
            <a:endParaRPr lang="en-US" dirty="0"/>
          </a:p>
        </p:txBody>
      </p:sp>
      <p:sp>
        <p:nvSpPr>
          <p:cNvPr id="3" name="Content Placeholder 2"/>
          <p:cNvSpPr>
            <a:spLocks noGrp="1"/>
          </p:cNvSpPr>
          <p:nvPr>
            <p:ph idx="1"/>
          </p:nvPr>
        </p:nvSpPr>
        <p:spPr/>
        <p:txBody>
          <a:bodyPr/>
          <a:lstStyle/>
          <a:p>
            <a:r>
              <a:rPr lang="en-US" dirty="0" smtClean="0"/>
              <a:t>Promoted as a source for identifying “government spending at your fingertips”</a:t>
            </a:r>
          </a:p>
          <a:p>
            <a:r>
              <a:rPr lang="en-US" dirty="0" smtClean="0"/>
              <a:t>Repository for data on different types of contracts, grants, loans and other spending mechanisms used across all Federal agencies</a:t>
            </a:r>
          </a:p>
          <a:p>
            <a:pPr lvl="1"/>
            <a:r>
              <a:rPr lang="en-US" dirty="0" smtClean="0"/>
              <a:t>Includes information on both prime contractors and subcontractors</a:t>
            </a:r>
          </a:p>
          <a:p>
            <a:pPr lvl="1"/>
            <a:r>
              <a:rPr lang="en-US" dirty="0" smtClean="0"/>
              <a:t>Highlights trends associated with spending in each state</a:t>
            </a:r>
            <a:endParaRPr lang="en-US" dirty="0"/>
          </a:p>
        </p:txBody>
      </p:sp>
      <p:sp>
        <p:nvSpPr>
          <p:cNvPr id="4" name="Slide Number Placeholder 3"/>
          <p:cNvSpPr>
            <a:spLocks noGrp="1"/>
          </p:cNvSpPr>
          <p:nvPr>
            <p:ph type="sldNum" sz="quarter" idx="10"/>
          </p:nvPr>
        </p:nvSpPr>
        <p:spPr/>
        <p:txBody>
          <a:bodyPr/>
          <a:lstStyle/>
          <a:p>
            <a:fld id="{DEC1D5CF-4907-4232-85F0-417D1035837D}"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USA Spending to Locate Federal Contractors</a:t>
            </a:r>
            <a:endParaRPr lang="en-US" dirty="0"/>
          </a:p>
        </p:txBody>
      </p:sp>
      <p:sp>
        <p:nvSpPr>
          <p:cNvPr id="3" name="Content Placeholder 2"/>
          <p:cNvSpPr>
            <a:spLocks noGrp="1"/>
          </p:cNvSpPr>
          <p:nvPr>
            <p:ph idx="1"/>
          </p:nvPr>
        </p:nvSpPr>
        <p:spPr/>
        <p:txBody>
          <a:bodyPr/>
          <a:lstStyle/>
          <a:p>
            <a:r>
              <a:rPr lang="en-US" dirty="0" smtClean="0"/>
              <a:t>USASpending.gov includes information on the following contractors:</a:t>
            </a:r>
          </a:p>
          <a:p>
            <a:pPr lvl="1"/>
            <a:r>
              <a:rPr lang="en-US" dirty="0" smtClean="0"/>
              <a:t>New contracts over $20 million</a:t>
            </a:r>
          </a:p>
          <a:p>
            <a:pPr lvl="1"/>
            <a:r>
              <a:rPr lang="en-US" dirty="0" smtClean="0"/>
              <a:t>New contracts with a prime contract value greater than $550,000</a:t>
            </a:r>
          </a:p>
          <a:p>
            <a:pPr lvl="1"/>
            <a:r>
              <a:rPr lang="en-US" dirty="0" smtClean="0"/>
              <a:t>New contracts with prime contract value of $25,000 or more</a:t>
            </a:r>
          </a:p>
          <a:p>
            <a:pPr lvl="1"/>
            <a:r>
              <a:rPr lang="en-US" dirty="0" smtClean="0"/>
              <a:t>Subcontractors of Federal contracts where the subcontracts are valued at $25,000 or more</a:t>
            </a:r>
            <a:endParaRPr lang="en-US" dirty="0"/>
          </a:p>
        </p:txBody>
      </p:sp>
      <p:sp>
        <p:nvSpPr>
          <p:cNvPr id="4" name="Slide Number Placeholder 3"/>
          <p:cNvSpPr>
            <a:spLocks noGrp="1"/>
          </p:cNvSpPr>
          <p:nvPr>
            <p:ph type="sldNum" sz="quarter" idx="10"/>
          </p:nvPr>
        </p:nvSpPr>
        <p:spPr/>
        <p:txBody>
          <a:bodyPr/>
          <a:lstStyle/>
          <a:p>
            <a:fld id="{DEC1D5CF-4907-4232-85F0-417D1035837D}"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304800"/>
            <a:ext cx="8229600" cy="990600"/>
          </a:xfrm>
        </p:spPr>
        <p:txBody>
          <a:bodyPr/>
          <a:lstStyle/>
          <a:p>
            <a:pPr eaLnBrk="1" hangingPunct="1"/>
            <a:r>
              <a:rPr lang="en-US" dirty="0" smtClean="0"/>
              <a:t>Federal Contractor 503 Obligations</a:t>
            </a:r>
          </a:p>
        </p:txBody>
      </p:sp>
      <p:sp>
        <p:nvSpPr>
          <p:cNvPr id="8195" name="Content Placeholder 2"/>
          <p:cNvSpPr>
            <a:spLocks noGrp="1"/>
          </p:cNvSpPr>
          <p:nvPr>
            <p:ph idx="1"/>
          </p:nvPr>
        </p:nvSpPr>
        <p:spPr>
          <a:xfrm>
            <a:off x="381000" y="1600200"/>
            <a:ext cx="8382000" cy="4953000"/>
          </a:xfrm>
        </p:spPr>
        <p:txBody>
          <a:bodyPr>
            <a:normAutofit fontScale="92500"/>
          </a:bodyPr>
          <a:lstStyle/>
          <a:p>
            <a:pPr eaLnBrk="1" hangingPunct="1"/>
            <a:r>
              <a:rPr lang="en-US" sz="2200" dirty="0" smtClean="0">
                <a:ea typeface="ＭＳ Ｐゴシック" pitchFamily="34" charset="-128"/>
              </a:rPr>
              <a:t>Affirmative Action requirements apply to all Federal contractors and subcontractors with $10,000 or more in awards </a:t>
            </a:r>
          </a:p>
          <a:p>
            <a:r>
              <a:rPr lang="en-US" sz="2200" dirty="0" smtClean="0">
                <a:ea typeface="ＭＳ Ｐゴシック" pitchFamily="34" charset="-128"/>
              </a:rPr>
              <a:t>Federal contractors/subcontractors with $50,000 or more in Federal contract awards, and 50 or more employees, must prepare and maintain Affirmative Action Programs (AAP)</a:t>
            </a:r>
          </a:p>
          <a:p>
            <a:r>
              <a:rPr lang="en-US" sz="2200" dirty="0" smtClean="0">
                <a:cs typeface="Arial" pitchFamily="34" charset="0"/>
              </a:rPr>
              <a:t>Federal contractors are required to undertake “</a:t>
            </a:r>
            <a:r>
              <a:rPr lang="en-US" sz="2200" i="1" dirty="0" smtClean="0">
                <a:cs typeface="Arial" pitchFamily="34" charset="0"/>
              </a:rPr>
              <a:t>appropriate outreach and positive recruitment activities</a:t>
            </a:r>
            <a:r>
              <a:rPr lang="en-US" sz="2200" dirty="0" smtClean="0">
                <a:cs typeface="Arial" pitchFamily="34" charset="0"/>
              </a:rPr>
              <a:t>….reasonably designed to effectively recruit qualified individuals with disabilities.” Examples of such </a:t>
            </a:r>
            <a:r>
              <a:rPr lang="en-US" sz="2200" i="1" dirty="0" smtClean="0">
                <a:cs typeface="Arial" pitchFamily="34" charset="0"/>
              </a:rPr>
              <a:t>outreach and recruitment activities </a:t>
            </a:r>
            <a:r>
              <a:rPr lang="en-US" sz="2200" dirty="0" smtClean="0">
                <a:cs typeface="Arial" pitchFamily="34" charset="0"/>
              </a:rPr>
              <a:t>include, but are not limited to, enlisting the assistance and support of such groups as:</a:t>
            </a:r>
            <a:endParaRPr lang="en-US" sz="2200" dirty="0" smtClean="0">
              <a:ea typeface="ＭＳ Ｐゴシック" pitchFamily="34" charset="-128"/>
              <a:cs typeface="Arial" pitchFamily="34" charset="0"/>
            </a:endParaRPr>
          </a:p>
          <a:p>
            <a:pPr lvl="1" eaLnBrk="1" hangingPunct="1"/>
            <a:r>
              <a:rPr lang="en-US" sz="1800" dirty="0" smtClean="0">
                <a:ea typeface="ＭＳ Ｐゴシック" pitchFamily="34" charset="-128"/>
              </a:rPr>
              <a:t>American Job Centers</a:t>
            </a:r>
          </a:p>
          <a:p>
            <a:pPr lvl="1" eaLnBrk="1" hangingPunct="1"/>
            <a:r>
              <a:rPr lang="en-US" sz="1800" dirty="0" smtClean="0">
                <a:ea typeface="ＭＳ Ｐゴシック" pitchFamily="34" charset="-128"/>
              </a:rPr>
              <a:t>State Vocational Rehabilitation (VR) agencies</a:t>
            </a:r>
          </a:p>
          <a:p>
            <a:pPr lvl="1" eaLnBrk="1" hangingPunct="1"/>
            <a:r>
              <a:rPr lang="en-US" sz="1800" dirty="0" smtClean="0">
                <a:ea typeface="ＭＳ Ｐゴシック" pitchFamily="34" charset="-128"/>
              </a:rPr>
              <a:t>Employment Networks</a:t>
            </a:r>
          </a:p>
          <a:p>
            <a:pPr eaLnBrk="1" hangingPunct="1"/>
            <a:r>
              <a:rPr lang="en-US" sz="1900" dirty="0" smtClean="0">
                <a:ea typeface="ＭＳ Ｐゴシック" pitchFamily="34" charset="-128"/>
                <a:hlinkClick r:id="rId3"/>
              </a:rPr>
              <a:t>http://www.dol.gov/ofccp/regs/compliance/section503/503_summary_qa_508c.pdf</a:t>
            </a:r>
            <a:endParaRPr lang="en-US" sz="1900"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 Spending Search Options</a:t>
            </a:r>
            <a:endParaRPr lang="en-US" dirty="0"/>
          </a:p>
        </p:txBody>
      </p:sp>
      <p:sp>
        <p:nvSpPr>
          <p:cNvPr id="3" name="Content Placeholder 2"/>
          <p:cNvSpPr>
            <a:spLocks noGrp="1"/>
          </p:cNvSpPr>
          <p:nvPr>
            <p:ph idx="1"/>
          </p:nvPr>
        </p:nvSpPr>
        <p:spPr/>
        <p:txBody>
          <a:bodyPr/>
          <a:lstStyle/>
          <a:p>
            <a:r>
              <a:rPr lang="en-US" dirty="0" smtClean="0"/>
              <a:t>The USA Spending website offers two advanced search options</a:t>
            </a:r>
          </a:p>
          <a:p>
            <a:pPr lvl="1"/>
            <a:r>
              <a:rPr lang="en-US" dirty="0" smtClean="0"/>
              <a:t>General Search</a:t>
            </a:r>
          </a:p>
          <a:p>
            <a:pPr lvl="1"/>
            <a:r>
              <a:rPr lang="en-US" dirty="0" smtClean="0"/>
              <a:t>Prime Award Advanced Search</a:t>
            </a:r>
          </a:p>
          <a:p>
            <a:r>
              <a:rPr lang="en-US" dirty="0" smtClean="0"/>
              <a:t>Sub-Award Advanced Search </a:t>
            </a:r>
          </a:p>
          <a:p>
            <a:pPr lvl="1"/>
            <a:r>
              <a:rPr lang="en-US" dirty="0" smtClean="0"/>
              <a:t>Information on subcontractors to prime contractors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 Spending (continued)</a:t>
            </a:r>
            <a:endParaRPr lang="en-US" dirty="0"/>
          </a:p>
        </p:txBody>
      </p:sp>
      <p:sp>
        <p:nvSpPr>
          <p:cNvPr id="3" name="Content Placeholder 2"/>
          <p:cNvSpPr>
            <a:spLocks noGrp="1"/>
          </p:cNvSpPr>
          <p:nvPr>
            <p:ph idx="1"/>
          </p:nvPr>
        </p:nvSpPr>
        <p:spPr/>
        <p:txBody>
          <a:bodyPr/>
          <a:lstStyle/>
          <a:p>
            <a:pPr>
              <a:buNone/>
            </a:pPr>
            <a:r>
              <a:rPr lang="en-US" sz="2000" dirty="0" smtClean="0"/>
              <a:t>Search options include, but are not limited to</a:t>
            </a:r>
          </a:p>
          <a:p>
            <a:r>
              <a:rPr lang="en-US" sz="2000" dirty="0" smtClean="0"/>
              <a:t>Location (state), </a:t>
            </a:r>
          </a:p>
          <a:p>
            <a:r>
              <a:rPr lang="en-US" sz="2000" dirty="0" smtClean="0"/>
              <a:t>Spending Type (ENs will want to check contracts) </a:t>
            </a:r>
          </a:p>
          <a:p>
            <a:r>
              <a:rPr lang="en-US" sz="2000" dirty="0" smtClean="0"/>
              <a:t>Recipient (if looking for information on a specific company)</a:t>
            </a:r>
          </a:p>
          <a:p>
            <a:r>
              <a:rPr lang="en-US" sz="2000" dirty="0" smtClean="0"/>
              <a:t>Department or Agency providing the funding (uses codes)</a:t>
            </a:r>
          </a:p>
          <a:p>
            <a:r>
              <a:rPr lang="en-US" sz="2000" dirty="0" smtClean="0"/>
              <a:t>Fiscal Year</a:t>
            </a:r>
          </a:p>
          <a:p>
            <a:r>
              <a:rPr lang="en-US" sz="2000" dirty="0" smtClean="0"/>
              <a:t>Place of Performance (zip code/state/Congressional district/county)</a:t>
            </a:r>
          </a:p>
          <a:p>
            <a:r>
              <a:rPr lang="en-US" sz="2000" dirty="0" smtClean="0"/>
              <a:t>Recipient Location (city/zip code/state/Congressional district/county)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USA Spending </a:t>
            </a:r>
            <a:r>
              <a:rPr lang="en-US" sz="3600" b="1" dirty="0" smtClean="0"/>
              <a:t>(continued)</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Search results include information on, among other things:</a:t>
            </a:r>
          </a:p>
          <a:p>
            <a:pPr lvl="0"/>
            <a:r>
              <a:rPr lang="en-US" dirty="0" smtClean="0"/>
              <a:t>The recipient, contractor, and/or grantee name</a:t>
            </a:r>
          </a:p>
          <a:p>
            <a:pPr lvl="0"/>
            <a:r>
              <a:rPr lang="en-US" dirty="0" smtClean="0"/>
              <a:t>The Federal agency or department funding the contract, and</a:t>
            </a:r>
          </a:p>
          <a:p>
            <a:pPr lvl="0"/>
            <a:r>
              <a:rPr lang="en-US" dirty="0" smtClean="0"/>
              <a:t>The product or service associated with the contract</a:t>
            </a:r>
          </a:p>
          <a:p>
            <a:pPr lvl="0"/>
            <a:r>
              <a:rPr lang="en-US" dirty="0" smtClean="0"/>
              <a:t>A brief description of the purpose of the contract</a:t>
            </a:r>
          </a:p>
          <a:p>
            <a:pPr lvl="0"/>
            <a:r>
              <a:rPr lang="en-US" dirty="0" smtClean="0"/>
              <a:t>The date the contract was signed</a:t>
            </a:r>
          </a:p>
          <a:p>
            <a:pPr lvl="0"/>
            <a:r>
              <a:rPr lang="en-US" dirty="0" smtClean="0"/>
              <a:t>The obligation amount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Conducting Searches on USA Spending</a:t>
            </a:r>
            <a:endParaRPr lang="en-US" sz="3600" b="1" dirty="0"/>
          </a:p>
        </p:txBody>
      </p:sp>
      <p:sp>
        <p:nvSpPr>
          <p:cNvPr id="3" name="Content Placeholder 2"/>
          <p:cNvSpPr>
            <a:spLocks noGrp="1"/>
          </p:cNvSpPr>
          <p:nvPr>
            <p:ph idx="1"/>
          </p:nvPr>
        </p:nvSpPr>
        <p:spPr/>
        <p:txBody>
          <a:bodyPr>
            <a:normAutofit lnSpcReduction="10000"/>
          </a:bodyPr>
          <a:lstStyle/>
          <a:p>
            <a:pPr>
              <a:buFont typeface="Arial" charset="0"/>
              <a:buChar char="•"/>
            </a:pPr>
            <a:r>
              <a:rPr lang="en-US" dirty="0" smtClean="0"/>
              <a:t>Visit:  </a:t>
            </a:r>
            <a:r>
              <a:rPr lang="en-US" dirty="0" smtClean="0">
                <a:hlinkClick r:id="rId3"/>
              </a:rPr>
              <a:t>http://www.usaspending.gov/</a:t>
            </a:r>
            <a:r>
              <a:rPr lang="en-US" dirty="0" smtClean="0"/>
              <a:t> </a:t>
            </a:r>
            <a:endParaRPr lang="en-US" dirty="0" smtClean="0">
              <a:solidFill>
                <a:srgbClr val="FF0000"/>
              </a:solidFill>
            </a:endParaRPr>
          </a:p>
          <a:p>
            <a:pPr>
              <a:buFont typeface="Arial" charset="0"/>
              <a:buChar char="•"/>
            </a:pPr>
            <a:r>
              <a:rPr lang="en-US" dirty="0" smtClean="0"/>
              <a:t>Start with Map for Place of Performance State Then Refine Search Using Right Column -- </a:t>
            </a:r>
            <a:r>
              <a:rPr lang="en-US" sz="2800" dirty="0" smtClean="0"/>
              <a:t> </a:t>
            </a:r>
          </a:p>
          <a:p>
            <a:pPr lvl="1"/>
            <a:r>
              <a:rPr lang="en-US" sz="2400" dirty="0" smtClean="0"/>
              <a:t>Contracts</a:t>
            </a:r>
          </a:p>
          <a:p>
            <a:pPr lvl="1"/>
            <a:r>
              <a:rPr lang="en-US" sz="2400" dirty="0" smtClean="0"/>
              <a:t>Fiscal Year</a:t>
            </a:r>
          </a:p>
          <a:p>
            <a:pPr lvl="1"/>
            <a:r>
              <a:rPr lang="en-US" sz="2400" dirty="0" smtClean="0"/>
              <a:t>Product/Service </a:t>
            </a:r>
          </a:p>
          <a:p>
            <a:pPr lvl="1"/>
            <a:r>
              <a:rPr lang="en-US" sz="2400" dirty="0" smtClean="0"/>
              <a:t>P</a:t>
            </a:r>
            <a:r>
              <a:rPr lang="en-US" sz="2800" dirty="0" smtClean="0"/>
              <a:t>lace of Performance </a:t>
            </a:r>
            <a:endParaRPr lang="en-US" dirty="0" smtClean="0"/>
          </a:p>
          <a:p>
            <a:pPr lvl="1">
              <a:buNone/>
            </a:pPr>
            <a:r>
              <a:rPr lang="en-US" dirty="0" smtClean="0"/>
              <a:t>Sample </a:t>
            </a:r>
            <a:r>
              <a:rPr lang="en-US" sz="2800" dirty="0" smtClean="0"/>
              <a:t>Search: Arizona</a:t>
            </a:r>
          </a:p>
          <a:p>
            <a:pPr lvl="1">
              <a:buNone/>
            </a:pPr>
            <a:r>
              <a:rPr lang="en-US" dirty="0" smtClean="0"/>
              <a:t>Refine by: C</a:t>
            </a:r>
            <a:r>
              <a:rPr lang="en-US" sz="2800" dirty="0" smtClean="0"/>
              <a:t>ontracts, FY2014,  Product/Service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91326"/>
            <a:ext cx="7772400" cy="1399674"/>
          </a:xfrm>
        </p:spPr>
        <p:txBody>
          <a:bodyPr>
            <a:normAutofit/>
          </a:bodyPr>
          <a:lstStyle/>
          <a:p>
            <a:r>
              <a:rPr lang="en-US" sz="3600" dirty="0" smtClean="0"/>
              <a:t>Next Steps</a:t>
            </a:r>
            <a:endParaRPr lang="en-US" sz="36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Conduct Research on Identified Contractors </a:t>
            </a:r>
            <a:endParaRPr lang="en-US" sz="3600" dirty="0"/>
          </a:p>
        </p:txBody>
      </p:sp>
      <p:sp>
        <p:nvSpPr>
          <p:cNvPr id="3" name="Content Placeholder 2"/>
          <p:cNvSpPr>
            <a:spLocks noGrp="1"/>
          </p:cNvSpPr>
          <p:nvPr>
            <p:ph idx="1"/>
          </p:nvPr>
        </p:nvSpPr>
        <p:spPr>
          <a:xfrm>
            <a:off x="457200" y="1752600"/>
            <a:ext cx="8229600" cy="4495800"/>
          </a:xfrm>
        </p:spPr>
        <p:txBody>
          <a:bodyPr>
            <a:noAutofit/>
          </a:bodyPr>
          <a:lstStyle/>
          <a:p>
            <a:pPr>
              <a:buNone/>
            </a:pPr>
            <a:r>
              <a:rPr lang="en-US" sz="2800" dirty="0" smtClean="0"/>
              <a:t>	</a:t>
            </a:r>
            <a:r>
              <a:rPr lang="en-US" dirty="0" smtClean="0"/>
              <a:t>Review the Federal Contractors’ website</a:t>
            </a:r>
          </a:p>
          <a:p>
            <a:endParaRPr lang="en-US" sz="2600" dirty="0" smtClean="0"/>
          </a:p>
          <a:p>
            <a:r>
              <a:rPr lang="en-US" sz="2800" dirty="0" smtClean="0"/>
              <a:t>Look for general business information</a:t>
            </a:r>
          </a:p>
          <a:p>
            <a:pPr lvl="0"/>
            <a:endParaRPr lang="en-US" sz="2800" dirty="0" smtClean="0"/>
          </a:p>
          <a:p>
            <a:pPr lvl="0"/>
            <a:r>
              <a:rPr lang="en-US" sz="2800" dirty="0" smtClean="0"/>
              <a:t>Select a few Federal contractors for more extensive research</a:t>
            </a:r>
          </a:p>
          <a:p>
            <a:pPr lvl="1"/>
            <a:r>
              <a:rPr lang="en-US" sz="2400" dirty="0" smtClean="0"/>
              <a:t>Research their websites and create files with notes on key contact, types of jobs offered and associated qualifications, application process, etc.</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altLang="en-US" sz="3600" dirty="0" smtClean="0">
                <a:ea typeface="ＭＳ Ｐゴシック" pitchFamily="34" charset="-128"/>
              </a:rPr>
              <a:t>Create Your Marketing Pitch/Strategy</a:t>
            </a:r>
            <a:endParaRPr lang="en-US" sz="3600" dirty="0"/>
          </a:p>
        </p:txBody>
      </p:sp>
      <p:sp>
        <p:nvSpPr>
          <p:cNvPr id="3" name="Content Placeholder 2"/>
          <p:cNvSpPr>
            <a:spLocks noGrp="1"/>
          </p:cNvSpPr>
          <p:nvPr>
            <p:ph idx="1"/>
          </p:nvPr>
        </p:nvSpPr>
        <p:spPr>
          <a:xfrm>
            <a:off x="457200" y="1447800"/>
            <a:ext cx="8229600" cy="5029200"/>
          </a:xfrm>
        </p:spPr>
        <p:txBody>
          <a:bodyPr>
            <a:normAutofit fontScale="55000" lnSpcReduction="20000"/>
          </a:bodyPr>
          <a:lstStyle/>
          <a:p>
            <a:pPr lvl="0"/>
            <a:r>
              <a:rPr lang="en-US" sz="4000" dirty="0" smtClean="0"/>
              <a:t>Develop an introductory email, letters, flyer or brochure</a:t>
            </a:r>
          </a:p>
          <a:p>
            <a:pPr lvl="0"/>
            <a:endParaRPr lang="en-US" sz="4000" dirty="0" smtClean="0"/>
          </a:p>
          <a:p>
            <a:pPr lvl="0"/>
            <a:r>
              <a:rPr lang="en-US" sz="4000" dirty="0" smtClean="0"/>
              <a:t>Create a 3 - 5 minute introduction that include</a:t>
            </a:r>
          </a:p>
          <a:p>
            <a:pPr lvl="1"/>
            <a:r>
              <a:rPr lang="en-US" sz="3400" dirty="0" smtClean="0"/>
              <a:t>A description of your organization, the services your EN provides, and the value of those services</a:t>
            </a:r>
          </a:p>
          <a:p>
            <a:pPr lvl="1"/>
            <a:r>
              <a:rPr lang="en-US" sz="3400" dirty="0" smtClean="0"/>
              <a:t>A explanation of who you serve</a:t>
            </a:r>
          </a:p>
          <a:p>
            <a:pPr lvl="1"/>
            <a:r>
              <a:rPr lang="en-US" sz="3400" dirty="0" smtClean="0"/>
              <a:t>Information on specific resources and/or services available through your EN, e.g., expertise on job accommodations, benefits counseling, etc. </a:t>
            </a:r>
          </a:p>
          <a:p>
            <a:pPr lvl="1">
              <a:buNone/>
            </a:pPr>
            <a:endParaRPr lang="en-US" sz="3400" dirty="0" smtClean="0"/>
          </a:p>
          <a:p>
            <a:pPr lvl="0"/>
            <a:r>
              <a:rPr lang="en-US" sz="4000" dirty="0" smtClean="0"/>
              <a:t>Review the new OSM resource: “Tips for Discussing Section 503 with Federal Contractors” </a:t>
            </a:r>
          </a:p>
          <a:p>
            <a:pPr lvl="1">
              <a:defRPr/>
            </a:pPr>
            <a:r>
              <a:rPr lang="en-US" sz="3400" dirty="0" smtClean="0"/>
              <a:t>Visit </a:t>
            </a:r>
            <a:r>
              <a:rPr lang="en-US" sz="3400" dirty="0" smtClean="0">
                <a:hlinkClick r:id="rId3"/>
              </a:rPr>
              <a:t>https://yourtickettowork.com</a:t>
            </a:r>
            <a:r>
              <a:rPr lang="en-US" sz="3400" dirty="0" smtClean="0"/>
              <a:t>  and click on “Section 503” in the left navigation</a:t>
            </a:r>
          </a:p>
          <a:p>
            <a:pPr lvl="1">
              <a:defRPr/>
            </a:pPr>
            <a:r>
              <a:rPr lang="en-US" sz="3400" dirty="0" smtClean="0"/>
              <a:t>Look for the “Tips” under “Finding Federal Contractors”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Initiating Contact with Selected </a:t>
            </a:r>
            <a:br>
              <a:rPr lang="en-US" altLang="en-US" dirty="0" smtClean="0"/>
            </a:br>
            <a:r>
              <a:rPr lang="en-US" altLang="en-US" dirty="0" smtClean="0"/>
              <a:t>Federal Contractors</a:t>
            </a:r>
          </a:p>
        </p:txBody>
      </p:sp>
      <p:sp>
        <p:nvSpPr>
          <p:cNvPr id="3" name="Content Placeholder 2"/>
          <p:cNvSpPr>
            <a:spLocks noGrp="1"/>
          </p:cNvSpPr>
          <p:nvPr>
            <p:ph idx="1"/>
          </p:nvPr>
        </p:nvSpPr>
        <p:spPr/>
        <p:txBody>
          <a:bodyPr/>
          <a:lstStyle/>
          <a:p>
            <a:r>
              <a:rPr lang="en-US" dirty="0" smtClean="0"/>
              <a:t>Contact the Affirmative Action Officer or Human Resources Director/Manager for the employers identified for your targeted marketing</a:t>
            </a:r>
          </a:p>
          <a:p>
            <a:r>
              <a:rPr lang="en-US" dirty="0" smtClean="0"/>
              <a:t>Briefly explain who you are and request a date and time for a meeting (in person or by phone)</a:t>
            </a:r>
          </a:p>
          <a:p>
            <a:r>
              <a:rPr lang="en-US" dirty="0" smtClean="0"/>
              <a:t>Offer to send marketing materials prior to the meeting</a:t>
            </a:r>
          </a:p>
        </p:txBody>
      </p:sp>
      <p:sp>
        <p:nvSpPr>
          <p:cNvPr id="22532" name="Slide Number Placeholder 3"/>
          <p:cNvSpPr>
            <a:spLocks noGrp="1"/>
          </p:cNvSpPr>
          <p:nvPr>
            <p:ph type="sldNum" sz="quarter" idx="10"/>
          </p:nvPr>
        </p:nvSpPr>
        <p:spPr/>
        <p:txBody>
          <a:bodyPr/>
          <a:lstStyle/>
          <a:p>
            <a:fld id="{C558F481-1DC2-4F6A-8B01-57D4F3F33A5D}" type="slidenum">
              <a:rPr lang="en-US" altLang="en-US" smtClean="0"/>
              <a:pPr/>
              <a:t>27</a:t>
            </a:fld>
            <a:endParaRPr lang="en-US" alt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Prepare for the Meeting</a:t>
            </a:r>
            <a:endParaRPr lang="en-US" dirty="0"/>
          </a:p>
        </p:txBody>
      </p:sp>
      <p:sp>
        <p:nvSpPr>
          <p:cNvPr id="3" name="Content Placeholder 2"/>
          <p:cNvSpPr>
            <a:spLocks noGrp="1"/>
          </p:cNvSpPr>
          <p:nvPr>
            <p:ph idx="1"/>
          </p:nvPr>
        </p:nvSpPr>
        <p:spPr/>
        <p:txBody>
          <a:bodyPr/>
          <a:lstStyle/>
          <a:p>
            <a:pPr lvl="0"/>
            <a:r>
              <a:rPr lang="en-US" dirty="0" smtClean="0"/>
              <a:t>Review the contractor’s file before the meeting</a:t>
            </a:r>
          </a:p>
          <a:p>
            <a:pPr lvl="0"/>
            <a:endParaRPr lang="en-US" sz="800" dirty="0" smtClean="0"/>
          </a:p>
          <a:p>
            <a:pPr lvl="0"/>
            <a:r>
              <a:rPr lang="en-US" dirty="0" smtClean="0"/>
              <a:t>Prepare a list of questions (e.g., special requirements – skills testing, medical exams, security clearance, skills testing, drug testing, etc.</a:t>
            </a:r>
          </a:p>
          <a:p>
            <a:pPr lvl="0"/>
            <a:endParaRPr lang="en-US" sz="800" dirty="0" smtClean="0"/>
          </a:p>
          <a:p>
            <a:pPr lvl="0"/>
            <a:r>
              <a:rPr lang="en-US" dirty="0" smtClean="0"/>
              <a:t>Be prepared to discuss Section 503 and how your organization can assist this particular Federal contractor to meet its 503 obligations. </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44562"/>
          </a:xfrm>
        </p:spPr>
        <p:txBody>
          <a:bodyPr>
            <a:normAutofit/>
          </a:bodyPr>
          <a:lstStyle/>
          <a:p>
            <a:r>
              <a:rPr lang="en-US" altLang="en-US" sz="3600" dirty="0" smtClean="0">
                <a:ea typeface="ＭＳ Ｐゴシック" pitchFamily="34" charset="-128"/>
              </a:rPr>
              <a:t>During the Meeting</a:t>
            </a:r>
            <a:endParaRPr lang="en-US" sz="3600" dirty="0"/>
          </a:p>
        </p:txBody>
      </p:sp>
      <p:sp>
        <p:nvSpPr>
          <p:cNvPr id="3" name="Content Placeholder 2"/>
          <p:cNvSpPr>
            <a:spLocks noGrp="1"/>
          </p:cNvSpPr>
          <p:nvPr>
            <p:ph idx="1"/>
          </p:nvPr>
        </p:nvSpPr>
        <p:spPr>
          <a:xfrm>
            <a:off x="457200" y="1295400"/>
            <a:ext cx="8229600" cy="5257800"/>
          </a:xfrm>
        </p:spPr>
        <p:txBody>
          <a:bodyPr>
            <a:noAutofit/>
          </a:bodyPr>
          <a:lstStyle/>
          <a:p>
            <a:pPr>
              <a:buFont typeface="Arial" charset="0"/>
              <a:buChar char="•"/>
            </a:pPr>
            <a:r>
              <a:rPr lang="en-US" sz="2800" dirty="0" smtClean="0"/>
              <a:t>Briefly explain what you do and</a:t>
            </a:r>
            <a:r>
              <a:rPr lang="en-US" sz="2800" dirty="0" smtClean="0">
                <a:solidFill>
                  <a:srgbClr val="FF0000"/>
                </a:solidFill>
              </a:rPr>
              <a:t> </a:t>
            </a:r>
            <a:r>
              <a:rPr lang="en-US" sz="2800" dirty="0" smtClean="0"/>
              <a:t>the population your EN serves</a:t>
            </a:r>
          </a:p>
          <a:p>
            <a:pPr>
              <a:buFont typeface="Arial" charset="0"/>
              <a:buChar char="•"/>
            </a:pPr>
            <a:r>
              <a:rPr lang="en-US" sz="2800" dirty="0" smtClean="0"/>
              <a:t>Describe the mutual benefit of a partnership</a:t>
            </a:r>
          </a:p>
          <a:p>
            <a:pPr lvl="1"/>
            <a:r>
              <a:rPr lang="en-US" sz="2400" dirty="0" smtClean="0"/>
              <a:t>Social Security disability beneficiaries represent an untapped pool of qualified job-seekers </a:t>
            </a:r>
          </a:p>
          <a:p>
            <a:pPr lvl="1"/>
            <a:r>
              <a:rPr lang="en-US" sz="2400" dirty="0" smtClean="0"/>
              <a:t>EN prescreens job-seekers to refer those most qualified</a:t>
            </a:r>
          </a:p>
          <a:p>
            <a:pPr lvl="1"/>
            <a:r>
              <a:rPr lang="en-US" sz="2400" dirty="0" smtClean="0"/>
              <a:t>EN stays involved to ensure long-term employment success (ongoing support services)</a:t>
            </a:r>
          </a:p>
          <a:p>
            <a:r>
              <a:rPr lang="en-US" sz="2800" dirty="0" smtClean="0"/>
              <a:t>Offer suggestions on how the Federal contractor can work with your EN to meet its Section 503 Affirmative Action obligations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sz="2000" dirty="0" smtClean="0"/>
              <a:t>Introduce three websites where organizations awarded funding by the Federal government are catalogued for specific business or administrative purposes</a:t>
            </a:r>
          </a:p>
          <a:p>
            <a:r>
              <a:rPr lang="en-US" sz="2000" dirty="0" smtClean="0"/>
              <a:t>Explain how these websites can be used to locate and learn about the work of Federal contractors and subcontractors</a:t>
            </a:r>
          </a:p>
          <a:p>
            <a:r>
              <a:rPr lang="en-US" sz="2000" dirty="0" smtClean="0"/>
              <a:t>Conduct sample searches on each website</a:t>
            </a:r>
          </a:p>
          <a:p>
            <a:r>
              <a:rPr lang="en-US" sz="2000" dirty="0" smtClean="0"/>
              <a:t>Explain that identifying Federal contractors is only the first step in helping Social Security disability beneficiaries to access employment opportunities with Federal contractors</a:t>
            </a:r>
          </a:p>
          <a:p>
            <a:r>
              <a:rPr lang="en-US" sz="2000" dirty="0" smtClean="0"/>
              <a:t>Provide tips on what to do after identifying a few Federal contractors for targeted outreach efforts for Section 503 employment purposes</a:t>
            </a:r>
            <a:endParaRPr lang="en-US"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Topics for Partnering Strategies</a:t>
            </a:r>
            <a:endParaRPr lang="en-US" dirty="0"/>
          </a:p>
        </p:txBody>
      </p:sp>
      <p:sp>
        <p:nvSpPr>
          <p:cNvPr id="3" name="Content Placeholder 2"/>
          <p:cNvSpPr>
            <a:spLocks noGrp="1"/>
          </p:cNvSpPr>
          <p:nvPr>
            <p:ph idx="1"/>
          </p:nvPr>
        </p:nvSpPr>
        <p:spPr/>
        <p:txBody>
          <a:bodyPr/>
          <a:lstStyle/>
          <a:p>
            <a:pPr>
              <a:buNone/>
            </a:pPr>
            <a:r>
              <a:rPr lang="en-US" altLang="en-US" dirty="0" smtClean="0">
                <a:ea typeface="ＭＳ Ｐゴシック" pitchFamily="34" charset="-128"/>
              </a:rPr>
              <a:t>ENs active in Section 503 recruitment activities have identified the following ideas for partnering with Federal contractors </a:t>
            </a:r>
          </a:p>
          <a:p>
            <a:pPr>
              <a:buFont typeface="Arial" charset="0"/>
              <a:buChar char="•"/>
              <a:defRPr/>
            </a:pPr>
            <a:r>
              <a:rPr lang="en-US" altLang="en-US" sz="2000" dirty="0" smtClean="0">
                <a:ea typeface="ＭＳ Ｐゴシック" pitchFamily="34" charset="-128"/>
              </a:rPr>
              <a:t>Establish an agreed upon process for sending/receiving information on job openings</a:t>
            </a:r>
          </a:p>
          <a:p>
            <a:pPr>
              <a:buFont typeface="Arial" charset="0"/>
              <a:buChar char="•"/>
              <a:defRPr/>
            </a:pPr>
            <a:r>
              <a:rPr lang="en-US" altLang="en-US" sz="2000" dirty="0" smtClean="0">
                <a:ea typeface="ＭＳ Ｐゴシック" pitchFamily="34" charset="-128"/>
              </a:rPr>
              <a:t>Agree on a process for referring candidates who may or may not choose to disclose a disability prior to hire</a:t>
            </a:r>
          </a:p>
          <a:p>
            <a:pPr>
              <a:buFont typeface="Arial" charset="0"/>
              <a:buChar char="•"/>
              <a:defRPr/>
            </a:pPr>
            <a:r>
              <a:rPr lang="en-US" altLang="en-US" sz="2000" dirty="0" smtClean="0">
                <a:ea typeface="ＭＳ Ｐゴシック" pitchFamily="34" charset="-128"/>
              </a:rPr>
              <a:t>Determine if and how you will post job opportunities or share information on job opportunities with your Ticket customers</a:t>
            </a:r>
          </a:p>
          <a:p>
            <a:pPr>
              <a:buFont typeface="Arial" charset="0"/>
              <a:buChar char="•"/>
              <a:defRPr/>
            </a:pPr>
            <a:r>
              <a:rPr lang="en-US" altLang="en-US" sz="2000" dirty="0" smtClean="0">
                <a:ea typeface="ＭＳ Ｐゴシック" pitchFamily="34" charset="-128"/>
              </a:rPr>
              <a:t>Plan methods for recruiting beneficiaries to fill open positions when no one on your caseload is qualified for a position</a:t>
            </a:r>
          </a:p>
          <a:p>
            <a:endParaRPr lang="en-US" dirty="0"/>
          </a:p>
        </p:txBody>
      </p:sp>
      <p:sp>
        <p:nvSpPr>
          <p:cNvPr id="4" name="Slide Number Placeholder 3"/>
          <p:cNvSpPr>
            <a:spLocks noGrp="1"/>
          </p:cNvSpPr>
          <p:nvPr>
            <p:ph type="sldNum" sz="quarter" idx="10"/>
          </p:nvPr>
        </p:nvSpPr>
        <p:spPr/>
        <p:txBody>
          <a:bodyPr/>
          <a:lstStyle/>
          <a:p>
            <a:fld id="{DEC1D5CF-4907-4232-85F0-417D1035837D}" type="slidenum">
              <a:rPr lang="en-US" smtClean="0"/>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304800"/>
            <a:ext cx="8229600" cy="914400"/>
          </a:xfrm>
        </p:spPr>
        <p:txBody>
          <a:bodyPr>
            <a:normAutofit/>
          </a:bodyPr>
          <a:lstStyle/>
          <a:p>
            <a:r>
              <a:rPr lang="en-US" altLang="en-US" sz="3600" dirty="0" smtClean="0">
                <a:ea typeface="ＭＳ Ｐゴシック" pitchFamily="34" charset="-128"/>
              </a:rPr>
              <a:t>Ideas for Placement Success </a:t>
            </a:r>
          </a:p>
        </p:txBody>
      </p:sp>
      <p:sp>
        <p:nvSpPr>
          <p:cNvPr id="3" name="Content Placeholder 2"/>
          <p:cNvSpPr>
            <a:spLocks noGrp="1"/>
          </p:cNvSpPr>
          <p:nvPr>
            <p:ph idx="1"/>
          </p:nvPr>
        </p:nvSpPr>
        <p:spPr>
          <a:xfrm>
            <a:off x="457200" y="1371600"/>
            <a:ext cx="8229600" cy="5029200"/>
          </a:xfrm>
        </p:spPr>
        <p:txBody>
          <a:bodyPr>
            <a:normAutofit fontScale="77500" lnSpcReduction="20000"/>
          </a:bodyPr>
          <a:lstStyle/>
          <a:p>
            <a:pPr marL="0" indent="0">
              <a:buFont typeface="Arial" charset="0"/>
              <a:buNone/>
              <a:defRPr/>
            </a:pPr>
            <a:r>
              <a:rPr lang="en-US" altLang="en-US" sz="3000" dirty="0" smtClean="0">
                <a:ea typeface="ＭＳ Ｐゴシック" pitchFamily="34" charset="-128"/>
              </a:rPr>
              <a:t>Methods used to </a:t>
            </a:r>
            <a:r>
              <a:rPr lang="en-US" altLang="en-US" sz="3000" dirty="0">
                <a:ea typeface="ＭＳ Ｐゴシック" pitchFamily="34" charset="-128"/>
              </a:rPr>
              <a:t>match Federal Contractors’ open positions with qualified </a:t>
            </a:r>
            <a:r>
              <a:rPr lang="en-US" altLang="en-US" sz="3000" dirty="0" smtClean="0">
                <a:ea typeface="ＭＳ Ｐゴシック" pitchFamily="34" charset="-128"/>
              </a:rPr>
              <a:t>Social Security beneficiaries</a:t>
            </a:r>
          </a:p>
          <a:p>
            <a:pPr>
              <a:buFont typeface="Arial" charset="0"/>
              <a:buChar char="•"/>
              <a:defRPr/>
            </a:pPr>
            <a:r>
              <a:rPr lang="en-US" sz="2800" dirty="0" smtClean="0"/>
              <a:t>Website opportunities, e.g., announcements about the availability of certain types of job openings, interest forms to screen job-seekers</a:t>
            </a:r>
          </a:p>
          <a:p>
            <a:pPr>
              <a:buFont typeface="Arial" charset="0"/>
              <a:buChar char="•"/>
              <a:defRPr/>
            </a:pPr>
            <a:r>
              <a:rPr lang="en-US" sz="2800" dirty="0" smtClean="0"/>
              <a:t>Marketing efforts, e.g., mailings, </a:t>
            </a:r>
            <a:r>
              <a:rPr lang="en-US" sz="2800" dirty="0"/>
              <a:t>r</a:t>
            </a:r>
            <a:r>
              <a:rPr lang="en-US" sz="2800" dirty="0" smtClean="0"/>
              <a:t>obo-calls, community bulletin boards, geographically targeted mailings using the Beneficiary Referral CD </a:t>
            </a:r>
          </a:p>
          <a:p>
            <a:pPr>
              <a:buFont typeface="Arial" charset="0"/>
              <a:buChar char="•"/>
              <a:defRPr/>
            </a:pPr>
            <a:r>
              <a:rPr lang="en-US" sz="2800" dirty="0" smtClean="0"/>
              <a:t>Resources for information sharing, e.g., the National Employment Network Association (NENA), blogs, groups, emails, websites</a:t>
            </a:r>
          </a:p>
          <a:p>
            <a:pPr>
              <a:buFont typeface="Arial" charset="0"/>
              <a:buChar char="•"/>
              <a:defRPr/>
            </a:pPr>
            <a:r>
              <a:rPr lang="en-US" altLang="en-US" sz="2800" dirty="0" smtClean="0">
                <a:ea typeface="ＭＳ Ｐゴシック" pitchFamily="34" charset="-128"/>
              </a:rPr>
              <a:t>Consider developing tools, best practices, processes and partnerships that allow your EN to coordinate its efforts with other service providers (State VR agencies, American Job Centers, other ENs</a:t>
            </a:r>
          </a:p>
          <a:p>
            <a:pPr lvl="1">
              <a:buFont typeface="Wingdings" pitchFamily="2" charset="2"/>
              <a:buChar char="Ø"/>
              <a:defRPr/>
            </a:pPr>
            <a:r>
              <a:rPr lang="en-US" altLang="en-US" sz="2600" dirty="0" smtClean="0">
                <a:ea typeface="ＭＳ Ｐゴシック" pitchFamily="34" charset="-128"/>
              </a:rPr>
              <a:t>Expand the  pool of qualified Ticket Holder job applicants</a:t>
            </a:r>
          </a:p>
          <a:p>
            <a:pPr lvl="1">
              <a:buFont typeface="Wingdings" pitchFamily="2" charset="2"/>
              <a:buChar char="Ø"/>
              <a:defRPr/>
            </a:pPr>
            <a:r>
              <a:rPr lang="en-US" altLang="en-US" sz="2600" dirty="0" smtClean="0">
                <a:ea typeface="ＭＳ Ｐゴシック" pitchFamily="34" charset="-128"/>
              </a:rPr>
              <a:t>Share job leads</a:t>
            </a:r>
            <a:endParaRPr lang="en-US" sz="2600" dirty="0"/>
          </a:p>
        </p:txBody>
      </p:sp>
      <p:sp>
        <p:nvSpPr>
          <p:cNvPr id="24580" name="Slide Number Placeholder 3"/>
          <p:cNvSpPr>
            <a:spLocks noGrp="1"/>
          </p:cNvSpPr>
          <p:nvPr>
            <p:ph type="sldNum" sz="quarter" idx="10"/>
          </p:nvPr>
        </p:nvSpPr>
        <p:spPr bwMode="auto">
          <a:noFill/>
          <a:ln>
            <a:miter lim="800000"/>
            <a:headEnd/>
            <a:tailEnd/>
          </a:ln>
        </p:spPr>
        <p:txBody>
          <a:bodyPr/>
          <a:lstStyle/>
          <a:p>
            <a:fld id="{3619AF9A-8A62-4A2E-B8EE-341863EF14A1}" type="slidenum">
              <a:rPr lang="en-US" altLang="en-US" smtClean="0"/>
              <a:pPr/>
              <a:t>31</a:t>
            </a:fld>
            <a:endParaRPr lang="en-US" alt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dirty="0" smtClean="0"/>
              <a:t>Other Ideas ENs Use to Support </a:t>
            </a:r>
            <a:br>
              <a:rPr lang="en-US" altLang="en-US" dirty="0" smtClean="0"/>
            </a:br>
            <a:r>
              <a:rPr lang="en-US" altLang="en-US" dirty="0" smtClean="0"/>
              <a:t>Their 503 Efforts</a:t>
            </a:r>
          </a:p>
        </p:txBody>
      </p:sp>
      <p:sp>
        <p:nvSpPr>
          <p:cNvPr id="21507" name="Content Placeholder 2"/>
          <p:cNvSpPr>
            <a:spLocks noGrp="1"/>
          </p:cNvSpPr>
          <p:nvPr>
            <p:ph idx="1"/>
          </p:nvPr>
        </p:nvSpPr>
        <p:spPr/>
        <p:txBody>
          <a:bodyPr/>
          <a:lstStyle/>
          <a:p>
            <a:r>
              <a:rPr lang="en-US" altLang="en-US" sz="2400" dirty="0" smtClean="0"/>
              <a:t>Include the organization’s name, primary contact’s name, title, address, phone number and email address on all marketing materials</a:t>
            </a:r>
          </a:p>
          <a:p>
            <a:r>
              <a:rPr lang="en-US" altLang="en-US" sz="2400" dirty="0" smtClean="0"/>
              <a:t>Develop targeted marketing materials, e.g., targeted flyers or brochures developed specifically for Section 503 recruitment</a:t>
            </a:r>
          </a:p>
          <a:p>
            <a:r>
              <a:rPr lang="en-US" altLang="en-US" sz="2400" dirty="0" smtClean="0"/>
              <a:t>Include marketing information for employers on your organization’s website</a:t>
            </a:r>
          </a:p>
          <a:p>
            <a:r>
              <a:rPr lang="en-US" altLang="en-US" sz="2400" dirty="0" smtClean="0"/>
              <a:t>Consider providing an employer interest form on your website</a:t>
            </a:r>
          </a:p>
        </p:txBody>
      </p:sp>
      <p:sp>
        <p:nvSpPr>
          <p:cNvPr id="21508" name="Slide Number Placeholder 3"/>
          <p:cNvSpPr>
            <a:spLocks noGrp="1"/>
          </p:cNvSpPr>
          <p:nvPr>
            <p:ph type="sldNum" sz="quarter" idx="10"/>
          </p:nvPr>
        </p:nvSpPr>
        <p:spPr/>
        <p:txBody>
          <a:bodyPr/>
          <a:lstStyle/>
          <a:p>
            <a:fld id="{39834B73-72E8-48BF-898A-089595E2BC76}" type="slidenum">
              <a:rPr lang="en-US" altLang="en-US" smtClean="0"/>
              <a:pPr/>
              <a:t>32</a:t>
            </a:fld>
            <a:endParaRPr lang="en-US" altLang="en-US"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228600"/>
            <a:ext cx="8229600" cy="990600"/>
          </a:xfrm>
        </p:spPr>
        <p:txBody>
          <a:bodyPr>
            <a:normAutofit/>
          </a:bodyPr>
          <a:lstStyle/>
          <a:p>
            <a:r>
              <a:rPr lang="en-US" altLang="en-US" sz="3600" dirty="0" smtClean="0">
                <a:ea typeface="ＭＳ Ｐゴシック" pitchFamily="34" charset="-128"/>
              </a:rPr>
              <a:t>Before Referring an Applicant</a:t>
            </a:r>
          </a:p>
        </p:txBody>
      </p:sp>
      <p:sp>
        <p:nvSpPr>
          <p:cNvPr id="26627" name="Content Placeholder 2"/>
          <p:cNvSpPr>
            <a:spLocks noGrp="1"/>
          </p:cNvSpPr>
          <p:nvPr>
            <p:ph idx="1"/>
          </p:nvPr>
        </p:nvSpPr>
        <p:spPr>
          <a:xfrm>
            <a:off x="457200" y="1524000"/>
            <a:ext cx="8229600" cy="4953000"/>
          </a:xfrm>
        </p:spPr>
        <p:txBody>
          <a:bodyPr>
            <a:normAutofit fontScale="92500" lnSpcReduction="10000"/>
          </a:bodyPr>
          <a:lstStyle/>
          <a:p>
            <a:pPr marL="0" indent="0">
              <a:buFont typeface="Arial" charset="0"/>
              <a:buNone/>
              <a:defRPr/>
            </a:pPr>
            <a:r>
              <a:rPr lang="en-US" altLang="en-US" dirty="0" smtClean="0">
                <a:ea typeface="ＭＳ Ｐゴシック" pitchFamily="34" charset="-128"/>
              </a:rPr>
              <a:t>Prepare Ticket Holders for Section 503 participation</a:t>
            </a:r>
          </a:p>
          <a:p>
            <a:pPr marL="0" indent="0">
              <a:buFont typeface="Arial" charset="0"/>
              <a:buNone/>
              <a:defRPr/>
            </a:pPr>
            <a:endParaRPr lang="en-US" altLang="en-US" sz="800" dirty="0" smtClean="0">
              <a:ea typeface="ＭＳ Ｐゴシック" pitchFamily="34" charset="-128"/>
            </a:endParaRPr>
          </a:p>
          <a:p>
            <a:pPr>
              <a:buFont typeface="Arial" charset="0"/>
              <a:buChar char="•"/>
              <a:defRPr/>
            </a:pPr>
            <a:r>
              <a:rPr lang="en-US" altLang="en-US" sz="3000" dirty="0" smtClean="0">
                <a:ea typeface="ＭＳ Ｐゴシック" pitchFamily="34" charset="-128"/>
              </a:rPr>
              <a:t>Identify key areas of interest and skill sets</a:t>
            </a:r>
          </a:p>
          <a:p>
            <a:pPr>
              <a:buFont typeface="Arial" charset="0"/>
              <a:buChar char="•"/>
              <a:defRPr/>
            </a:pPr>
            <a:r>
              <a:rPr lang="en-US" altLang="en-US" sz="3000" dirty="0" smtClean="0">
                <a:ea typeface="ＭＳ Ｐゴシック" pitchFamily="34" charset="-128"/>
              </a:rPr>
              <a:t>Provide information about Section 503 and standard Section 503 forms employers use</a:t>
            </a:r>
          </a:p>
          <a:p>
            <a:pPr>
              <a:buFont typeface="Arial" charset="0"/>
              <a:buChar char="•"/>
              <a:defRPr/>
            </a:pPr>
            <a:r>
              <a:rPr lang="en-US" altLang="en-US" sz="3000" dirty="0" smtClean="0">
                <a:ea typeface="ＭＳ Ｐゴシック" pitchFamily="34" charset="-128"/>
              </a:rPr>
              <a:t>Share the importance of work-related soft skills</a:t>
            </a:r>
          </a:p>
          <a:p>
            <a:pPr>
              <a:buFont typeface="Arial" charset="0"/>
              <a:buChar char="•"/>
              <a:defRPr/>
            </a:pPr>
            <a:r>
              <a:rPr lang="en-US" altLang="en-US" sz="3000" dirty="0" smtClean="0">
                <a:ea typeface="ＭＳ Ｐゴシック" pitchFamily="34" charset="-128"/>
              </a:rPr>
              <a:t>Prepare for interviews - Discuss voluntary self-disclosure vs. nondisclosure</a:t>
            </a:r>
          </a:p>
          <a:p>
            <a:pPr lvl="1">
              <a:defRPr/>
            </a:pPr>
            <a:r>
              <a:rPr lang="en-US" altLang="en-US" sz="2600" dirty="0" smtClean="0">
                <a:ea typeface="ＭＳ Ｐゴシック" pitchFamily="34" charset="-128"/>
              </a:rPr>
              <a:t>Check out the April 2</a:t>
            </a:r>
            <a:r>
              <a:rPr lang="en-US" altLang="en-US" sz="2600" baseline="30000" dirty="0" smtClean="0">
                <a:ea typeface="ＭＳ Ｐゴシック" pitchFamily="34" charset="-128"/>
              </a:rPr>
              <a:t>nd</a:t>
            </a:r>
            <a:r>
              <a:rPr lang="en-US" altLang="en-US" sz="2600" dirty="0" smtClean="0">
                <a:ea typeface="ＭＳ Ｐゴシック" pitchFamily="34" charset="-128"/>
              </a:rPr>
              <a:t> and July 9</a:t>
            </a:r>
            <a:r>
              <a:rPr lang="en-US" altLang="en-US" sz="2600" baseline="30000" dirty="0" smtClean="0">
                <a:ea typeface="ＭＳ Ｐゴシック" pitchFamily="34" charset="-128"/>
              </a:rPr>
              <a:t>th</a:t>
            </a:r>
            <a:r>
              <a:rPr lang="en-US" altLang="en-US" sz="2600" dirty="0" smtClean="0">
                <a:ea typeface="ＭＳ Ｐゴシック" pitchFamily="34" charset="-128"/>
              </a:rPr>
              <a:t> Section 503 CoP forums that dealt with self-disclosure (Go to the “Information Center” on </a:t>
            </a:r>
            <a:r>
              <a:rPr lang="en-US" altLang="en-US" sz="2600" dirty="0" smtClean="0">
                <a:ea typeface="ＭＳ Ｐゴシック" pitchFamily="34" charset="-128"/>
                <a:hlinkClick r:id="rId3"/>
              </a:rPr>
              <a:t>www.yourtickettowork.com</a:t>
            </a:r>
            <a:r>
              <a:rPr lang="en-US" altLang="en-US" sz="2600" dirty="0" smtClean="0">
                <a:ea typeface="ＭＳ Ｐゴシック" pitchFamily="34" charset="-128"/>
              </a:rPr>
              <a:t> and look for “Events Archive”)</a:t>
            </a:r>
            <a:endParaRPr lang="en-US" altLang="en-US" dirty="0" smtClean="0">
              <a:ea typeface="ＭＳ Ｐゴシック" pitchFamily="34" charset="-128"/>
            </a:endParaRPr>
          </a:p>
        </p:txBody>
      </p:sp>
      <p:sp>
        <p:nvSpPr>
          <p:cNvPr id="25604" name="Slide Number Placeholder 3"/>
          <p:cNvSpPr>
            <a:spLocks noGrp="1"/>
          </p:cNvSpPr>
          <p:nvPr>
            <p:ph type="sldNum" sz="quarter" idx="10"/>
          </p:nvPr>
        </p:nvSpPr>
        <p:spPr bwMode="auto">
          <a:noFill/>
          <a:ln>
            <a:miter lim="800000"/>
            <a:headEnd/>
            <a:tailEnd/>
          </a:ln>
        </p:spPr>
        <p:txBody>
          <a:bodyPr/>
          <a:lstStyle/>
          <a:p>
            <a:fld id="{8C9D12CB-9268-44F9-94F3-56F4648C3354}" type="slidenum">
              <a:rPr lang="en-US" altLang="en-US" smtClean="0"/>
              <a:pPr/>
              <a:t>33</a:t>
            </a:fld>
            <a:endParaRPr lang="en-US" alt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381000"/>
            <a:ext cx="8229600" cy="1143000"/>
          </a:xfrm>
        </p:spPr>
        <p:txBody>
          <a:bodyPr>
            <a:normAutofit/>
          </a:bodyPr>
          <a:lstStyle/>
          <a:p>
            <a:r>
              <a:rPr lang="en-US" altLang="en-US" sz="3600" dirty="0" smtClean="0">
                <a:ea typeface="ＭＳ Ｐゴシック" pitchFamily="34" charset="-128"/>
              </a:rPr>
              <a:t>Tracking Referrals and Applicants</a:t>
            </a:r>
          </a:p>
        </p:txBody>
      </p:sp>
      <p:sp>
        <p:nvSpPr>
          <p:cNvPr id="28675" name="Content Placeholder 2"/>
          <p:cNvSpPr>
            <a:spLocks noGrp="1"/>
          </p:cNvSpPr>
          <p:nvPr>
            <p:ph idx="1"/>
          </p:nvPr>
        </p:nvSpPr>
        <p:spPr>
          <a:xfrm>
            <a:off x="457200" y="1752600"/>
            <a:ext cx="8229600" cy="4319588"/>
          </a:xfrm>
        </p:spPr>
        <p:txBody>
          <a:bodyPr>
            <a:normAutofit/>
          </a:bodyPr>
          <a:lstStyle/>
          <a:p>
            <a:pPr marL="0" indent="0">
              <a:buFont typeface="Arial" charset="0"/>
              <a:buNone/>
              <a:defRPr/>
            </a:pPr>
            <a:r>
              <a:rPr lang="en-US" altLang="en-US" sz="2800" dirty="0" smtClean="0">
                <a:ea typeface="ＭＳ Ｐゴシック" pitchFamily="34" charset="-128"/>
              </a:rPr>
              <a:t>Create a standard process for making and tracking referrals and applicants</a:t>
            </a:r>
          </a:p>
          <a:p>
            <a:pPr>
              <a:buFont typeface="Arial" charset="0"/>
              <a:buChar char="•"/>
              <a:defRPr/>
            </a:pPr>
            <a:r>
              <a:rPr lang="en-US" altLang="en-US" sz="2600" dirty="0" smtClean="0">
                <a:ea typeface="ＭＳ Ｐゴシック" pitchFamily="34" charset="-128"/>
              </a:rPr>
              <a:t>Maintain an ongoing list to reflect</a:t>
            </a:r>
          </a:p>
          <a:p>
            <a:pPr lvl="1">
              <a:defRPr/>
            </a:pPr>
            <a:r>
              <a:rPr lang="en-US" altLang="en-US" sz="2400" dirty="0" smtClean="0">
                <a:ea typeface="ＭＳ Ｐゴシック" pitchFamily="34" charset="-128"/>
              </a:rPr>
              <a:t>Each beneficiary and the applications that person submitted</a:t>
            </a:r>
          </a:p>
          <a:p>
            <a:pPr lvl="1">
              <a:defRPr/>
            </a:pPr>
            <a:r>
              <a:rPr lang="en-US" altLang="en-US" sz="2400" dirty="0" smtClean="0">
                <a:ea typeface="ＭＳ Ｐゴシック" pitchFamily="34" charset="-128"/>
              </a:rPr>
              <a:t>The date and outcome of each application submitted</a:t>
            </a:r>
          </a:p>
          <a:p>
            <a:pPr lvl="1">
              <a:defRPr/>
            </a:pPr>
            <a:r>
              <a:rPr lang="en-US" altLang="en-US" sz="2400" dirty="0" smtClean="0">
                <a:ea typeface="ＭＳ Ｐゴシック" pitchFamily="34" charset="-128"/>
              </a:rPr>
              <a:t>Date hired, if applicable</a:t>
            </a:r>
          </a:p>
          <a:p>
            <a:pPr lvl="1">
              <a:defRPr/>
            </a:pPr>
            <a:r>
              <a:rPr lang="en-US" altLang="en-US" sz="2400" dirty="0" smtClean="0">
                <a:ea typeface="ＭＳ Ｐゴシック" pitchFamily="34" charset="-128"/>
              </a:rPr>
              <a:t>If not hired, feedback obtained from the potential employer</a:t>
            </a:r>
          </a:p>
        </p:txBody>
      </p:sp>
      <p:sp>
        <p:nvSpPr>
          <p:cNvPr id="29700" name="Slide Number Placeholder 3"/>
          <p:cNvSpPr>
            <a:spLocks noGrp="1"/>
          </p:cNvSpPr>
          <p:nvPr>
            <p:ph type="sldNum" sz="quarter" idx="10"/>
          </p:nvPr>
        </p:nvSpPr>
        <p:spPr bwMode="auto">
          <a:noFill/>
          <a:ln>
            <a:miter lim="800000"/>
            <a:headEnd/>
            <a:tailEnd/>
          </a:ln>
        </p:spPr>
        <p:txBody>
          <a:bodyPr/>
          <a:lstStyle/>
          <a:p>
            <a:fld id="{8C9BCB27-AC86-444A-AFCB-A3E4AEF778E6}" type="slidenum">
              <a:rPr lang="en-US" altLang="en-US" smtClean="0"/>
              <a:pPr/>
              <a:t>34</a:t>
            </a:fld>
            <a:endParaRPr lang="en-US" alt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Join Us for the October Section 503 CoP</a:t>
            </a:r>
            <a:endParaRPr lang="en-US" dirty="0"/>
          </a:p>
        </p:txBody>
      </p:sp>
      <p:sp>
        <p:nvSpPr>
          <p:cNvPr id="3" name="Content Placeholder 2"/>
          <p:cNvSpPr>
            <a:spLocks noGrp="1"/>
          </p:cNvSpPr>
          <p:nvPr>
            <p:ph idx="1"/>
          </p:nvPr>
        </p:nvSpPr>
        <p:spPr/>
        <p:txBody>
          <a:bodyPr/>
          <a:lstStyle/>
          <a:p>
            <a:r>
              <a:rPr lang="en-US" sz="2000" dirty="0" smtClean="0"/>
              <a:t>Next month’s CoP will be an overview of key websites that have been identified as good places to search for jobs and to post resumes</a:t>
            </a:r>
          </a:p>
          <a:p>
            <a:endParaRPr lang="en-US" sz="800" dirty="0" smtClean="0"/>
          </a:p>
          <a:p>
            <a:r>
              <a:rPr lang="en-US" sz="2000" dirty="0" smtClean="0"/>
              <a:t>Will highlight the National Labor Exchange’s website (</a:t>
            </a:r>
            <a:r>
              <a:rPr lang="en-US" sz="2000" dirty="0" smtClean="0">
                <a:hlinkClick r:id="rId3"/>
              </a:rPr>
              <a:t>http://us.jobs/</a:t>
            </a:r>
            <a:r>
              <a:rPr lang="en-US" sz="2000" dirty="0" smtClean="0"/>
              <a:t>) and State workforce job banks as tools for both finding Federal contractors and locating job openings </a:t>
            </a:r>
          </a:p>
          <a:p>
            <a:endParaRPr lang="en-US" sz="800" dirty="0" smtClean="0"/>
          </a:p>
          <a:p>
            <a:r>
              <a:rPr lang="en-US" sz="2000" dirty="0" smtClean="0"/>
              <a:t>Will also highlight a few websites listed on the OSM resource, Job Banks and Job Posting Services: Resources for Service Providers and Employments (updated July 28, 2014)</a:t>
            </a:r>
          </a:p>
          <a:p>
            <a:pPr lvl="1"/>
            <a:r>
              <a:rPr lang="en-US" sz="1800" dirty="0" smtClean="0"/>
              <a:t>Visit </a:t>
            </a:r>
            <a:r>
              <a:rPr lang="en-US" sz="1800" dirty="0" smtClean="0">
                <a:hlinkClick r:id="rId4"/>
              </a:rPr>
              <a:t>www.yourtickettowork.com</a:t>
            </a:r>
            <a:r>
              <a:rPr lang="en-US" sz="1800" dirty="0" smtClean="0"/>
              <a:t>, look for the Section 503 page in the “Information Center” and then click on “503 Resources”</a:t>
            </a:r>
          </a:p>
          <a:p>
            <a:endParaRPr lang="en-US" sz="20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Information/Resources</a:t>
            </a:r>
            <a:endParaRPr lang="en-US" dirty="0"/>
          </a:p>
        </p:txBody>
      </p:sp>
      <p:sp>
        <p:nvSpPr>
          <p:cNvPr id="3" name="Content Placeholder 2"/>
          <p:cNvSpPr>
            <a:spLocks noGrp="1"/>
          </p:cNvSpPr>
          <p:nvPr>
            <p:ph idx="1"/>
          </p:nvPr>
        </p:nvSpPr>
        <p:spPr/>
        <p:txBody>
          <a:bodyPr/>
          <a:lstStyle/>
          <a:p>
            <a:pPr>
              <a:buNone/>
              <a:defRPr/>
            </a:pPr>
            <a:r>
              <a:rPr lang="en-US" altLang="en-US" sz="2400" dirty="0" smtClean="0">
                <a:ea typeface="ＭＳ Ｐゴシック" pitchFamily="34" charset="-128"/>
              </a:rPr>
              <a:t>For additional information on how to take advantage of the new Section 503 rules to find employment opportunities for Social Security disability beneficiaries, visit the Your Ticket to Work website: </a:t>
            </a:r>
            <a:endParaRPr lang="en-US" altLang="en-US" sz="2400" dirty="0" smtClean="0">
              <a:solidFill>
                <a:srgbClr val="FF0000"/>
              </a:solidFill>
              <a:ea typeface="ＭＳ Ｐゴシック" pitchFamily="34" charset="-128"/>
            </a:endParaRPr>
          </a:p>
          <a:p>
            <a:pPr>
              <a:buNone/>
              <a:defRPr/>
            </a:pPr>
            <a:r>
              <a:rPr lang="en-US" altLang="en-US" sz="2400" dirty="0" smtClean="0">
                <a:solidFill>
                  <a:srgbClr val="FF0000"/>
                </a:solidFill>
                <a:ea typeface="ＭＳ Ｐゴシック" pitchFamily="34" charset="-128"/>
              </a:rPr>
              <a:t>	</a:t>
            </a:r>
            <a:r>
              <a:rPr lang="en-US" altLang="en-US" sz="2400" dirty="0" smtClean="0">
                <a:solidFill>
                  <a:srgbClr val="FF0000"/>
                </a:solidFill>
                <a:ea typeface="ＭＳ Ｐゴシック" pitchFamily="34" charset="-128"/>
                <a:hlinkClick r:id="rId3"/>
              </a:rPr>
              <a:t>https://yourtickettowork.com/</a:t>
            </a:r>
            <a:endParaRPr lang="en-US" altLang="en-US" sz="2400" dirty="0" smtClean="0">
              <a:solidFill>
                <a:srgbClr val="FF0000"/>
              </a:solidFill>
              <a:ea typeface="ＭＳ Ｐゴシック" pitchFamily="34" charset="-128"/>
            </a:endParaRPr>
          </a:p>
          <a:p>
            <a:pPr>
              <a:buFont typeface="Wingdings" pitchFamily="2" charset="2"/>
              <a:buChar char="Ø"/>
              <a:defRPr/>
            </a:pPr>
            <a:r>
              <a:rPr lang="en-US" altLang="en-US" sz="2400" dirty="0" smtClean="0">
                <a:ea typeface="ＭＳ Ｐゴシック" pitchFamily="34" charset="-128"/>
              </a:rPr>
              <a:t>Click on the “Information Center” and then on “Events Archive”</a:t>
            </a:r>
          </a:p>
          <a:p>
            <a:pPr>
              <a:buFont typeface="Wingdings" pitchFamily="2" charset="2"/>
              <a:buChar char="Ø"/>
              <a:defRPr/>
            </a:pPr>
            <a:r>
              <a:rPr lang="en-US" altLang="en-US" sz="2400" dirty="0" smtClean="0">
                <a:ea typeface="ＭＳ Ｐゴシック" pitchFamily="34" charset="-128"/>
              </a:rPr>
              <a:t>Look for archives of the “503 Readiness Training” series and the “503 Community of Practice” series</a:t>
            </a:r>
          </a:p>
          <a:p>
            <a:pPr>
              <a:buNone/>
              <a:defRPr/>
            </a:pPr>
            <a:endParaRPr lang="en-US" altLang="en-US" dirty="0" smtClean="0">
              <a:solidFill>
                <a:srgbClr val="FF0000"/>
              </a:solidFill>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DEC1D5CF-4907-4232-85F0-417D1035837D}" type="slidenum">
              <a:rPr lang="en-US" smtClean="0"/>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457200" y="682625"/>
            <a:ext cx="8229600" cy="1143000"/>
          </a:xfrm>
        </p:spPr>
        <p:txBody>
          <a:bodyPr>
            <a:normAutofit fontScale="90000"/>
          </a:bodyPr>
          <a:lstStyle/>
          <a:p>
            <a:r>
              <a:rPr lang="en-US" sz="3600" b="1" dirty="0" smtClean="0">
                <a:ea typeface="ＭＳ Ｐゴシック" charset="-128"/>
              </a:rPr>
              <a:t>Questions and Ideas from the Audience</a:t>
            </a:r>
          </a:p>
        </p:txBody>
      </p:sp>
      <p:sp>
        <p:nvSpPr>
          <p:cNvPr id="51202" name="Content Placeholder 2"/>
          <p:cNvSpPr>
            <a:spLocks noGrp="1"/>
          </p:cNvSpPr>
          <p:nvPr>
            <p:ph idx="1"/>
          </p:nvPr>
        </p:nvSpPr>
        <p:spPr>
          <a:xfrm>
            <a:off x="457200" y="1957388"/>
            <a:ext cx="8229600" cy="4114800"/>
          </a:xfrm>
        </p:spPr>
        <p:txBody>
          <a:bodyPr/>
          <a:lstStyle/>
          <a:p>
            <a:endParaRPr lang="en-US" dirty="0" smtClean="0">
              <a:ea typeface="ＭＳ Ｐゴシック" charset="-128"/>
            </a:endParaRPr>
          </a:p>
          <a:p>
            <a:pPr>
              <a:buFont typeface="Arial" pitchFamily="34" charset="0"/>
              <a:buNone/>
            </a:pPr>
            <a:endParaRPr lang="en-US" dirty="0" smtClean="0">
              <a:ea typeface="ＭＳ Ｐゴシック" charset="-128"/>
            </a:endParaRPr>
          </a:p>
          <a:p>
            <a:endParaRPr lang="en-US" dirty="0" smtClean="0">
              <a:ea typeface="ＭＳ Ｐゴシック" charset="-128"/>
            </a:endParaRPr>
          </a:p>
          <a:p>
            <a:pPr>
              <a:buFont typeface="Arial" pitchFamily="34" charset="0"/>
              <a:buNone/>
            </a:pPr>
            <a:endParaRPr lang="en-US" dirty="0" smtClean="0">
              <a:ea typeface="ＭＳ Ｐゴシック" charset="-128"/>
            </a:endParaRPr>
          </a:p>
        </p:txBody>
      </p:sp>
      <p:sp>
        <p:nvSpPr>
          <p:cNvPr id="51203" name="Slide Number Placeholder 3"/>
          <p:cNvSpPr>
            <a:spLocks noGrp="1"/>
          </p:cNvSpPr>
          <p:nvPr>
            <p:ph type="sldNum" sz="quarter" idx="10"/>
          </p:nvPr>
        </p:nvSpPr>
        <p:spPr bwMode="auto">
          <a:noFill/>
          <a:ln>
            <a:miter lim="800000"/>
            <a:headEnd/>
            <a:tailEnd/>
          </a:ln>
        </p:spPr>
        <p:txBody>
          <a:bodyPr/>
          <a:lstStyle/>
          <a:p>
            <a:fld id="{AA2CCE99-6762-4B3D-BF18-4A546CEE373B}" type="slidenum">
              <a:rPr lang="en-US"/>
              <a:pPr/>
              <a:t>37</a:t>
            </a:fld>
            <a:endParaRPr lang="en-US" dirty="0"/>
          </a:p>
        </p:txBody>
      </p:sp>
      <p:pic>
        <p:nvPicPr>
          <p:cNvPr id="51204" name="Picture 3" descr="punctuationChatbubble.png"/>
          <p:cNvPicPr>
            <a:picLocks noChangeAspect="1"/>
          </p:cNvPicPr>
          <p:nvPr/>
        </p:nvPicPr>
        <p:blipFill>
          <a:blip r:embed="rId3" cstate="print"/>
          <a:srcRect/>
          <a:stretch>
            <a:fillRect/>
          </a:stretch>
        </p:blipFill>
        <p:spPr bwMode="auto">
          <a:xfrm>
            <a:off x="2667000" y="2209800"/>
            <a:ext cx="3648075" cy="29622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Reminder</a:t>
            </a:r>
            <a:endParaRPr lang="en-US" dirty="0"/>
          </a:p>
        </p:txBody>
      </p:sp>
      <p:sp>
        <p:nvSpPr>
          <p:cNvPr id="3" name="Content Placeholder 2"/>
          <p:cNvSpPr>
            <a:spLocks noGrp="1"/>
          </p:cNvSpPr>
          <p:nvPr>
            <p:ph idx="1"/>
          </p:nvPr>
        </p:nvSpPr>
        <p:spPr/>
        <p:txBody>
          <a:bodyPr/>
          <a:lstStyle/>
          <a:p>
            <a:r>
              <a:rPr lang="en-US" dirty="0" smtClean="0"/>
              <a:t>Each website has a specific purpose</a:t>
            </a:r>
          </a:p>
          <a:p>
            <a:endParaRPr lang="en-US" sz="800" dirty="0" smtClean="0"/>
          </a:p>
          <a:p>
            <a:r>
              <a:rPr lang="en-US" dirty="0" smtClean="0"/>
              <a:t>Although not created to locate Federal contractors for Section 503 employment purposes, each can be used for this purpose</a:t>
            </a:r>
          </a:p>
          <a:p>
            <a:endParaRPr lang="en-US" sz="800" dirty="0" smtClean="0"/>
          </a:p>
          <a:p>
            <a:r>
              <a:rPr lang="en-US" dirty="0" smtClean="0"/>
              <a:t>Locating Federal contractors is just the first step in helping your Ticket customers take advantage of the changes to Section 503 of the Rehabilitation Act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
          <p:cNvSpPr>
            <a:spLocks noGrp="1"/>
          </p:cNvSpPr>
          <p:nvPr>
            <p:ph type="title"/>
          </p:nvPr>
        </p:nvSpPr>
        <p:spPr>
          <a:xfrm>
            <a:off x="457200" y="304800"/>
            <a:ext cx="8229600" cy="609600"/>
          </a:xfrm>
        </p:spPr>
        <p:txBody>
          <a:bodyPr/>
          <a:lstStyle/>
          <a:p>
            <a:pPr algn="r" eaLnBrk="1" hangingPunct="1"/>
            <a:r>
              <a:rPr lang="en-US" sz="2800" dirty="0" smtClean="0">
                <a:ea typeface="ＭＳ Ｐゴシック" pitchFamily="34" charset="-128"/>
              </a:rPr>
              <a:t>Federal Contractor Employment Opportunities</a:t>
            </a:r>
          </a:p>
        </p:txBody>
      </p:sp>
      <p:sp>
        <p:nvSpPr>
          <p:cNvPr id="13315" name="Content Placeholder 1"/>
          <p:cNvSpPr>
            <a:spLocks noGrp="1"/>
          </p:cNvSpPr>
          <p:nvPr>
            <p:ph idx="1"/>
          </p:nvPr>
        </p:nvSpPr>
        <p:spPr>
          <a:xfrm>
            <a:off x="533400" y="1143000"/>
            <a:ext cx="8229600" cy="5410200"/>
          </a:xfrm>
        </p:spPr>
        <p:txBody>
          <a:bodyPr>
            <a:noAutofit/>
          </a:bodyPr>
          <a:lstStyle/>
          <a:p>
            <a:pPr eaLnBrk="1" hangingPunct="1"/>
            <a:r>
              <a:rPr lang="en-US" sz="2200" dirty="0" smtClean="0">
                <a:ea typeface="ＭＳ Ｐゴシック" pitchFamily="34" charset="-128"/>
              </a:rPr>
              <a:t>In August 2013, approximately 22%, or an estimated 34 million workers, were employed by over 200,000 Federal contractors and subcontractor companies</a:t>
            </a:r>
          </a:p>
          <a:p>
            <a:r>
              <a:rPr lang="en-US" sz="2200" dirty="0" smtClean="0"/>
              <a:t>Overall, it is estimated that 2.7 percent of all private sector jobs are directly funded by Federal contracts</a:t>
            </a:r>
            <a:endParaRPr lang="en-US" sz="2200" dirty="0" smtClean="0">
              <a:ea typeface="ＭＳ Ｐゴシック" pitchFamily="34" charset="-128"/>
            </a:endParaRPr>
          </a:p>
          <a:p>
            <a:r>
              <a:rPr lang="en-US" sz="2200" dirty="0" smtClean="0">
                <a:ea typeface="ＭＳ Ｐゴシック" pitchFamily="34" charset="-128"/>
              </a:rPr>
              <a:t>When the Department of Labor (DOL) published the revised 503 regulations, it estimated that Federal contractors would need to hire close to 600,000 individuals with disabilities to meet the new 7% utilization goal established in the new regulations		</a:t>
            </a:r>
            <a:endParaRPr lang="en-US" sz="2400" dirty="0" smtClean="0">
              <a:ea typeface="ＭＳ Ｐゴシック" pitchFamily="34" charset="-128"/>
            </a:endParaRPr>
          </a:p>
          <a:p>
            <a:pPr>
              <a:buNone/>
            </a:pPr>
            <a:endParaRPr lang="en-US" sz="1400" dirty="0" smtClean="0">
              <a:solidFill>
                <a:srgbClr val="000100"/>
              </a:solidFill>
              <a:ea typeface="ＭＳ Ｐゴシック" pitchFamily="34" charset="-128"/>
            </a:endParaRPr>
          </a:p>
          <a:p>
            <a:pPr>
              <a:buNone/>
            </a:pPr>
            <a:r>
              <a:rPr lang="en-US" sz="1400" dirty="0" smtClean="0">
                <a:solidFill>
                  <a:srgbClr val="000100"/>
                </a:solidFill>
                <a:ea typeface="ＭＳ Ｐゴシック" pitchFamily="34" charset="-128"/>
              </a:rPr>
              <a:t>Sources: </a:t>
            </a:r>
          </a:p>
          <a:p>
            <a:pPr>
              <a:buNone/>
            </a:pPr>
            <a:r>
              <a:rPr lang="en-US" sz="1400" dirty="0" smtClean="0">
                <a:solidFill>
                  <a:srgbClr val="000100"/>
                </a:solidFill>
                <a:ea typeface="ＭＳ Ｐゴシック" pitchFamily="34" charset="-128"/>
              </a:rPr>
              <a:t>Bureau of Labor Statistics on line report at: </a:t>
            </a:r>
            <a:r>
              <a:rPr lang="en-US" sz="1400" dirty="0" smtClean="0">
                <a:solidFill>
                  <a:srgbClr val="000100"/>
                </a:solidFill>
                <a:ea typeface="ＭＳ Ｐゴシック" pitchFamily="34" charset="-128"/>
                <a:hlinkClick r:id="rId3"/>
              </a:rPr>
              <a:t>http://www.bls.gov/news.release/pdf/empsit.pdf</a:t>
            </a:r>
            <a:r>
              <a:rPr lang="en-US" sz="1400" dirty="0" smtClean="0">
                <a:solidFill>
                  <a:srgbClr val="000100"/>
                </a:solidFill>
                <a:ea typeface="ＭＳ Ｐゴシック" pitchFamily="34" charset="-128"/>
              </a:rPr>
              <a:t> </a:t>
            </a:r>
          </a:p>
          <a:p>
            <a:pPr>
              <a:buNone/>
            </a:pPr>
            <a:r>
              <a:rPr lang="en-US" sz="1400" dirty="0" smtClean="0">
                <a:solidFill>
                  <a:srgbClr val="000100"/>
                </a:solidFill>
                <a:ea typeface="ＭＳ Ｐゴシック" pitchFamily="34" charset="-128"/>
              </a:rPr>
              <a:t>Office of Federal Contract Compliance Programs, U. S. Department of Labor at: </a:t>
            </a:r>
            <a:r>
              <a:rPr lang="en-US" sz="1400" dirty="0" smtClean="0">
                <a:solidFill>
                  <a:srgbClr val="000100"/>
                </a:solidFill>
                <a:ea typeface="ＭＳ Ｐゴシック" pitchFamily="34" charset="-128"/>
                <a:hlinkClick r:id="rId4"/>
              </a:rPr>
              <a:t>www.dol.gov/ofccp/</a:t>
            </a:r>
            <a:endParaRPr lang="en-US" sz="1400" dirty="0" smtClean="0">
              <a:solidFill>
                <a:srgbClr val="000100"/>
              </a:solidFill>
              <a:ea typeface="ＭＳ Ｐゴシック" pitchFamily="34" charset="-128"/>
            </a:endParaRPr>
          </a:p>
          <a:p>
            <a:pPr>
              <a:buNone/>
            </a:pPr>
            <a:r>
              <a:rPr lang="en-US" sz="1400" dirty="0" smtClean="0">
                <a:solidFill>
                  <a:srgbClr val="000100"/>
                </a:solidFill>
                <a:ea typeface="ＭＳ Ｐゴシック" pitchFamily="34" charset="-128"/>
              </a:rPr>
              <a:t>Federal Register at: </a:t>
            </a:r>
            <a:r>
              <a:rPr lang="en-US" sz="1400" dirty="0" smtClean="0">
                <a:solidFill>
                  <a:srgbClr val="000100"/>
                </a:solidFill>
                <a:ea typeface="ＭＳ Ｐゴシック" pitchFamily="34" charset="-128"/>
                <a:hlinkClick r:id="rId5"/>
              </a:rPr>
              <a:t>https://www.federalregister.gov/articles/2013/09/24/2013-21228/affirmative-action-and-nondiscrimination-obligations-of-contractors-and-subcontractors-regarding</a:t>
            </a:r>
            <a:endParaRPr lang="en-US" sz="1400" dirty="0" smtClean="0">
              <a:solidFill>
                <a:srgbClr val="000100"/>
              </a:solidFill>
              <a:ea typeface="ＭＳ Ｐゴシック" pitchFamily="34" charset="-128"/>
            </a:endParaRPr>
          </a:p>
          <a:p>
            <a:pPr>
              <a:buNone/>
            </a:pPr>
            <a:endParaRPr lang="en-US" sz="1600"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03358"/>
            <a:ext cx="7772400" cy="1387642"/>
          </a:xfrm>
        </p:spPr>
        <p:txBody>
          <a:bodyPr>
            <a:normAutofit/>
          </a:bodyPr>
          <a:lstStyle/>
          <a:p>
            <a:r>
              <a:rPr lang="en-US" sz="3600" dirty="0" smtClean="0">
                <a:ea typeface="ＭＳ Ｐゴシック" pitchFamily="34" charset="-128"/>
              </a:rPr>
              <a:t>Using Federal Data Banks </a:t>
            </a:r>
            <a:br>
              <a:rPr lang="en-US" sz="3600" dirty="0" smtClean="0">
                <a:ea typeface="ＭＳ Ｐゴシック" pitchFamily="34" charset="-128"/>
              </a:rPr>
            </a:br>
            <a:r>
              <a:rPr lang="en-US" sz="3600" dirty="0" smtClean="0">
                <a:ea typeface="ＭＳ Ｐゴシック" pitchFamily="34" charset="-128"/>
              </a:rPr>
              <a:t>and Resources</a:t>
            </a:r>
            <a:endParaRPr 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Federal Websites</a:t>
            </a:r>
            <a:endParaRPr lang="en-US" dirty="0"/>
          </a:p>
        </p:txBody>
      </p:sp>
      <p:sp>
        <p:nvSpPr>
          <p:cNvPr id="3" name="Content Placeholder 2"/>
          <p:cNvSpPr>
            <a:spLocks noGrp="1"/>
          </p:cNvSpPr>
          <p:nvPr>
            <p:ph idx="1"/>
          </p:nvPr>
        </p:nvSpPr>
        <p:spPr/>
        <p:txBody>
          <a:bodyPr/>
          <a:lstStyle/>
          <a:p>
            <a:r>
              <a:rPr lang="en-US" dirty="0" smtClean="0"/>
              <a:t>Federal Procurement Data System - </a:t>
            </a:r>
            <a:r>
              <a:rPr lang="en-US" dirty="0" smtClean="0">
                <a:hlinkClick r:id="rId3"/>
              </a:rPr>
              <a:t>https://www.fpds.gov/fpdsng_cms/index.php/en/</a:t>
            </a:r>
            <a:endParaRPr lang="en-US" dirty="0" smtClean="0"/>
          </a:p>
          <a:p>
            <a:r>
              <a:rPr lang="en-US" dirty="0" smtClean="0"/>
              <a:t>System for Awards Management  - </a:t>
            </a:r>
            <a:r>
              <a:rPr lang="en-US" dirty="0" smtClean="0">
                <a:hlinkClick r:id="rId4"/>
              </a:rPr>
              <a:t>https://www.sam.gov</a:t>
            </a:r>
            <a:endParaRPr lang="en-US" dirty="0" smtClean="0"/>
          </a:p>
          <a:p>
            <a:r>
              <a:rPr lang="en-US" dirty="0" smtClean="0"/>
              <a:t>USA Spending  -  </a:t>
            </a:r>
            <a:r>
              <a:rPr lang="en-US" dirty="0" smtClean="0">
                <a:hlinkClick r:id="rId5"/>
              </a:rPr>
              <a:t>www.usaspending.gov/</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t>The Federal Procurement Data System</a:t>
            </a:r>
          </a:p>
        </p:txBody>
      </p:sp>
      <p:sp>
        <p:nvSpPr>
          <p:cNvPr id="17411" name="Content Placeholder 2"/>
          <p:cNvSpPr>
            <a:spLocks noGrp="1"/>
          </p:cNvSpPr>
          <p:nvPr>
            <p:ph idx="1"/>
          </p:nvPr>
        </p:nvSpPr>
        <p:spPr/>
        <p:txBody>
          <a:bodyPr/>
          <a:lstStyle/>
          <a:p>
            <a:r>
              <a:rPr lang="en-US" sz="2000" dirty="0" smtClean="0"/>
              <a:t>The Federal Procurement Data System – Next Generation (FPDS-NG) - A government website that provides Federal procurement reports on contracting in all Federal agencies. Houses information on the procurement activities of more than 60 Federal departments</a:t>
            </a:r>
          </a:p>
          <a:p>
            <a:r>
              <a:rPr lang="en-US" sz="2000" dirty="0" smtClean="0"/>
              <a:t>Includes information on Federal contracts with an estimated value is $3,000 or more</a:t>
            </a:r>
          </a:p>
          <a:p>
            <a:pPr lvl="1"/>
            <a:r>
              <a:rPr lang="en-US" sz="2000" dirty="0" smtClean="0"/>
              <a:t>Every modification to a contract, regardless of dollar value, must be reported to FPDS-NG. </a:t>
            </a:r>
          </a:p>
          <a:p>
            <a:pPr lvl="1"/>
            <a:r>
              <a:rPr lang="en-US" sz="2000" dirty="0" smtClean="0"/>
              <a:t>Grants and cooperative agreements are not reported to FPDS-NG</a:t>
            </a:r>
          </a:p>
          <a:p>
            <a:r>
              <a:rPr lang="en-US" sz="2000" dirty="0" smtClean="0"/>
              <a:t>	Visit: </a:t>
            </a:r>
            <a:r>
              <a:rPr lang="en-US" sz="2000" dirty="0" smtClean="0">
                <a:hlinkClick r:id="rId3"/>
              </a:rPr>
              <a:t>https://www.fpds.gov/fpdsng_cms/</a:t>
            </a:r>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FPDS-NG (continued)</a:t>
            </a:r>
            <a:endParaRPr lang="en-US" dirty="0"/>
          </a:p>
        </p:txBody>
      </p:sp>
      <p:sp>
        <p:nvSpPr>
          <p:cNvPr id="3" name="Content Placeholder 2"/>
          <p:cNvSpPr>
            <a:spLocks noGrp="1"/>
          </p:cNvSpPr>
          <p:nvPr>
            <p:ph idx="1"/>
          </p:nvPr>
        </p:nvSpPr>
        <p:spPr/>
        <p:txBody>
          <a:bodyPr/>
          <a:lstStyle/>
          <a:p>
            <a:r>
              <a:rPr lang="en-US" sz="2400" dirty="0" smtClean="0"/>
              <a:t>Probably the most highly searchable data base for basic information on all Federal contractors, current and in progress.</a:t>
            </a:r>
          </a:p>
          <a:p>
            <a:endParaRPr lang="en-US" sz="2400" dirty="0" smtClean="0"/>
          </a:p>
          <a:p>
            <a:r>
              <a:rPr lang="en-US" sz="2400" dirty="0" smtClean="0"/>
              <a:t>Can be used to identify employers that have Federal contracts – Once identified, need to visit the company’s website to find information on job openings</a:t>
            </a:r>
          </a:p>
          <a:p>
            <a:endParaRPr lang="en-US" sz="2400" dirty="0" smtClean="0"/>
          </a:p>
          <a:p>
            <a:r>
              <a:rPr lang="en-US" sz="2400" dirty="0" smtClean="0"/>
              <a:t>Review the Successful Search Techniques section prior to using the system</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TWP colors">
      <a:dk1>
        <a:srgbClr val="000100"/>
      </a:dk1>
      <a:lt1>
        <a:sysClr val="window" lastClr="FFFFFF"/>
      </a:lt1>
      <a:dk2>
        <a:srgbClr val="000100"/>
      </a:dk2>
      <a:lt2>
        <a:srgbClr val="BFCADD"/>
      </a:lt2>
      <a:accent1>
        <a:srgbClr val="6D8BA2"/>
      </a:accent1>
      <a:accent2>
        <a:srgbClr val="BA2700"/>
      </a:accent2>
      <a:accent3>
        <a:srgbClr val="7C7C7C"/>
      </a:accent3>
      <a:accent4>
        <a:srgbClr val="5892AF"/>
      </a:accent4>
      <a:accent5>
        <a:srgbClr val="B0B0B0"/>
      </a:accent5>
      <a:accent6>
        <a:srgbClr val="3C6986"/>
      </a:accent6>
      <a:hlink>
        <a:srgbClr val="0090C8"/>
      </a:hlink>
      <a:folHlink>
        <a:srgbClr val="9F1F2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661</TotalTime>
  <Words>8014</Words>
  <Application>Microsoft Office PowerPoint</Application>
  <PresentationFormat>On-screen Show (4:3)</PresentationFormat>
  <Paragraphs>487</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Locating and Engaging Federal Contractors/Subcontractors</vt:lpstr>
      <vt:lpstr>Federal Contractor 503 Obligations</vt:lpstr>
      <vt:lpstr>Objectives</vt:lpstr>
      <vt:lpstr>Important Reminder</vt:lpstr>
      <vt:lpstr>Federal Contractor Employment Opportunities</vt:lpstr>
      <vt:lpstr>Using Federal Data Banks  and Resources</vt:lpstr>
      <vt:lpstr>Three Federal Websites</vt:lpstr>
      <vt:lpstr>The Federal Procurement Data System</vt:lpstr>
      <vt:lpstr>FPDS-NG (continued)</vt:lpstr>
      <vt:lpstr>Live Searches - FPDS</vt:lpstr>
      <vt:lpstr>FPDS – Search by Service/Product</vt:lpstr>
      <vt:lpstr>System for Award Management (SAM)</vt:lpstr>
      <vt:lpstr>SAM and Employment Networks (ENs) </vt:lpstr>
      <vt:lpstr>Using SAM to Locate Federal Contractors</vt:lpstr>
      <vt:lpstr>Conducting SAM Searches</vt:lpstr>
      <vt:lpstr>Live Search on SAM.gov</vt:lpstr>
      <vt:lpstr>Live Search on SAM.gov</vt:lpstr>
      <vt:lpstr>USASpending.gov</vt:lpstr>
      <vt:lpstr>Using USA Spending to Locate Federal Contractors</vt:lpstr>
      <vt:lpstr>USA Spending Search Options</vt:lpstr>
      <vt:lpstr>USA Spending (continued)</vt:lpstr>
      <vt:lpstr>USA Spending (continued)</vt:lpstr>
      <vt:lpstr>Conducting Searches on USA Spending</vt:lpstr>
      <vt:lpstr>Next Steps</vt:lpstr>
      <vt:lpstr>Conduct Research on Identified Contractors </vt:lpstr>
      <vt:lpstr>Create Your Marketing Pitch/Strategy</vt:lpstr>
      <vt:lpstr>Initiating Contact with Selected  Federal Contractors</vt:lpstr>
      <vt:lpstr>Prepare for the Meeting</vt:lpstr>
      <vt:lpstr>During the Meeting</vt:lpstr>
      <vt:lpstr>Possible Topics for Partnering Strategies</vt:lpstr>
      <vt:lpstr>Ideas for Placement Success </vt:lpstr>
      <vt:lpstr>Other Ideas ENs Use to Support  Their 503 Efforts</vt:lpstr>
      <vt:lpstr>Before Referring an Applicant</vt:lpstr>
      <vt:lpstr>Tracking Referrals and Applicants</vt:lpstr>
      <vt:lpstr>Join Us for the October Section 503 CoP</vt:lpstr>
      <vt:lpstr>Additional Information/Resources</vt:lpstr>
      <vt:lpstr>Questions and Ideas from the Audience</vt:lpstr>
    </vt:vector>
  </TitlesOfParts>
  <Company>Maximus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Maximus  Inc</dc:creator>
  <cp:lastModifiedBy>ld53094</cp:lastModifiedBy>
  <cp:revision>66</cp:revision>
  <dcterms:created xsi:type="dcterms:W3CDTF">2011-06-21T14:30:16Z</dcterms:created>
  <dcterms:modified xsi:type="dcterms:W3CDTF">2014-09-08T21:37:33Z</dcterms:modified>
</cp:coreProperties>
</file>