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66" r:id="rId2"/>
    <p:sldId id="264" r:id="rId3"/>
    <p:sldId id="265" r:id="rId4"/>
    <p:sldId id="267" r:id="rId5"/>
    <p:sldId id="272" r:id="rId6"/>
    <p:sldId id="274" r:id="rId7"/>
    <p:sldId id="268" r:id="rId8"/>
    <p:sldId id="270" r:id="rId9"/>
    <p:sldId id="275" r:id="rId10"/>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snapToGrid="0" snapToObjects="1">
      <p:cViewPr>
        <p:scale>
          <a:sx n="100" d="100"/>
          <a:sy n="100" d="100"/>
        </p:scale>
        <p:origin x="-1872" y="-30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5AD5153E-E2DD-4340-A817-E047D743AD76}" type="datetimeFigureOut">
              <a:rPr lang="en-US"/>
              <a:pPr>
                <a:defRPr/>
              </a:pPr>
              <a:t>4/2/2014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2C2B1699-4391-4570-8309-324B5BD43600}" type="slidenum">
              <a:rPr lang="en-US"/>
              <a:pPr>
                <a:defRPr/>
              </a:pPr>
              <a:t>‹#›</a:t>
            </a:fld>
            <a:endParaRPr lang="en-US" dirty="0"/>
          </a:p>
        </p:txBody>
      </p:sp>
    </p:spTree>
    <p:extLst>
      <p:ext uri="{BB962C8B-B14F-4D97-AF65-F5344CB8AC3E}">
        <p14:creationId xmlns:p14="http://schemas.microsoft.com/office/powerpoint/2010/main" xmlns="" val="33954627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15D893C6-F070-4EDD-B526-74386892130C}" type="datetimeFigureOut">
              <a:rPr lang="en-US"/>
              <a:pPr>
                <a:defRPr/>
              </a:pPr>
              <a:t>4/2/2014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47C03E6-6233-4920-8A69-01CF9703C2B5}" type="slidenum">
              <a:rPr lang="en-US"/>
              <a:pPr>
                <a:defRPr/>
              </a:pPr>
              <a:t>‹#›</a:t>
            </a:fld>
            <a:endParaRPr lang="en-US" dirty="0"/>
          </a:p>
        </p:txBody>
      </p:sp>
    </p:spTree>
    <p:extLst>
      <p:ext uri="{BB962C8B-B14F-4D97-AF65-F5344CB8AC3E}">
        <p14:creationId xmlns:p14="http://schemas.microsoft.com/office/powerpoint/2010/main" xmlns="" val="258886005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dirty="0" smtClean="0">
              <a:ea typeface="ＭＳ Ｐゴシック" pitchFamily="34" charset="-128"/>
            </a:endParaRPr>
          </a:p>
        </p:txBody>
      </p:sp>
      <p:sp>
        <p:nvSpPr>
          <p:cNvPr id="21508" name="Slide Number Placeholder 3"/>
          <p:cNvSpPr>
            <a:spLocks noGrp="1"/>
          </p:cNvSpPr>
          <p:nvPr>
            <p:ph type="sldNum" sz="quarter" idx="5"/>
          </p:nvPr>
        </p:nvSpPr>
        <p:spPr bwMode="auto">
          <a:noFill/>
          <a:ln>
            <a:miter lim="800000"/>
            <a:headEnd/>
            <a:tailEnd/>
          </a:ln>
        </p:spPr>
        <p:txBody>
          <a:bodyPr/>
          <a:lstStyle/>
          <a:p>
            <a:fld id="{26A287D1-08A8-4F01-B367-514A4CCC5C5D}" type="slidenum">
              <a:rPr lang="en-US" altLang="en-US" smtClean="0"/>
              <a:pPr/>
              <a:t>1</a:t>
            </a:fld>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smtClean="0">
                <a:ea typeface="ＭＳ Ｐゴシック" pitchFamily="34" charset="-128"/>
              </a:rPr>
              <a:t>The title should be 32 point font Arial. Do NOT make the font larger. All bullets should be 24 point font Arial. Sub-bullets should be 20 point font Arial. Do NOT use any other font but Arial. </a:t>
            </a:r>
          </a:p>
          <a:p>
            <a:endParaRPr lang="en-US" altLang="en-US" dirty="0" smtClean="0">
              <a:ea typeface="ＭＳ Ｐゴシック" pitchFamily="34" charset="-128"/>
            </a:endParaRPr>
          </a:p>
        </p:txBody>
      </p:sp>
      <p:sp>
        <p:nvSpPr>
          <p:cNvPr id="22532" name="Slide Number Placeholder 3"/>
          <p:cNvSpPr>
            <a:spLocks noGrp="1"/>
          </p:cNvSpPr>
          <p:nvPr>
            <p:ph type="sldNum" sz="quarter" idx="5"/>
          </p:nvPr>
        </p:nvSpPr>
        <p:spPr bwMode="auto">
          <a:noFill/>
          <a:ln>
            <a:miter lim="800000"/>
            <a:headEnd/>
            <a:tailEnd/>
          </a:ln>
        </p:spPr>
        <p:txBody>
          <a:bodyPr/>
          <a:lstStyle/>
          <a:p>
            <a:fld id="{DC4337B9-779B-4696-A828-3B5D06A65C9E}" type="slidenum">
              <a:rPr lang="en-US" altLang="en-US" smtClean="0"/>
              <a:pPr/>
              <a:t>3</a:t>
            </a:fld>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smtClean="0">
                <a:ea typeface="ＭＳ Ｐゴシック" pitchFamily="34" charset="-128"/>
              </a:rPr>
              <a:t>Use APA style when formatting documents and slide presentations for the Ticket to Work program. Use Associated Press (AP) style when you have questions about the grammar and common rules for writing.</a:t>
            </a:r>
          </a:p>
        </p:txBody>
      </p:sp>
      <p:sp>
        <p:nvSpPr>
          <p:cNvPr id="23556" name="Slide Number Placeholder 3"/>
          <p:cNvSpPr>
            <a:spLocks noGrp="1"/>
          </p:cNvSpPr>
          <p:nvPr>
            <p:ph type="sldNum" sz="quarter" idx="5"/>
          </p:nvPr>
        </p:nvSpPr>
        <p:spPr bwMode="auto">
          <a:noFill/>
          <a:ln>
            <a:miter lim="800000"/>
            <a:headEnd/>
            <a:tailEnd/>
          </a:ln>
        </p:spPr>
        <p:txBody>
          <a:bodyPr/>
          <a:lstStyle/>
          <a:p>
            <a:fld id="{B5EFBEC8-1C4C-42DC-A998-8DF5231FB695}" type="slidenum">
              <a:rPr lang="en-US" altLang="en-US" smtClean="0"/>
              <a:pPr/>
              <a:t>7</a:t>
            </a:fld>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3"/>
          <a:srcRect/>
          <a:stretch>
            <a:fillRect/>
          </a:stretch>
        </p:blipFill>
        <p:spPr bwMode="auto">
          <a:xfrm>
            <a:off x="122238" y="0"/>
            <a:ext cx="1300162" cy="592138"/>
          </a:xfrm>
          <a:prstGeom prst="rect">
            <a:avLst/>
          </a:prstGeom>
          <a:noFill/>
          <a:ln w="9525">
            <a:noFill/>
            <a:miter lim="800000"/>
            <a:headEnd/>
            <a:tailEnd/>
          </a:ln>
        </p:spPr>
      </p:pic>
      <p:sp>
        <p:nvSpPr>
          <p:cNvPr id="5" name="Title 1"/>
          <p:cNvSpPr>
            <a:spLocks noGrp="1"/>
          </p:cNvSpPr>
          <p:nvPr>
            <p:ph type="ctrTitle"/>
          </p:nvPr>
        </p:nvSpPr>
        <p:spPr>
          <a:xfrm>
            <a:off x="336408" y="1955308"/>
            <a:ext cx="8384979" cy="1127128"/>
          </a:xfrm>
        </p:spPr>
        <p:txBody>
          <a:bodyPr/>
          <a:lstStyle>
            <a:lvl1pPr>
              <a:defRPr sz="2800" b="1" cap="none"/>
            </a:lvl1pPr>
          </a:lstStyle>
          <a:p>
            <a:r>
              <a:rPr lang="en-US" dirty="0" smtClean="0"/>
              <a:t>Click to edit Master title style</a:t>
            </a:r>
            <a:endParaRPr lang="en-US" dirty="0"/>
          </a:p>
        </p:txBody>
      </p:sp>
      <p:sp>
        <p:nvSpPr>
          <p:cNvPr id="6" name="Subtitle 2"/>
          <p:cNvSpPr>
            <a:spLocks noGrp="1"/>
          </p:cNvSpPr>
          <p:nvPr>
            <p:ph type="subTitle" idx="1"/>
          </p:nvPr>
        </p:nvSpPr>
        <p:spPr>
          <a:xfrm>
            <a:off x="614791" y="3227963"/>
            <a:ext cx="7895206" cy="1585378"/>
          </a:xfrm>
        </p:spPr>
        <p:txBody>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pPr>
              <a:defRPr/>
            </a:pPr>
            <a:fld id="{9336FFD6-3343-4796-B162-621EA67930B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682193"/>
            <a:ext cx="82296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957678"/>
            <a:ext cx="8229600" cy="41145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1FB28992-7A3A-4BBB-A95D-E45BB4985AA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06261"/>
            <a:ext cx="8229600" cy="1143000"/>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831823"/>
            <a:ext cx="4038600" cy="4525963"/>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31823"/>
            <a:ext cx="4038600" cy="4525963"/>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0"/>
          </p:nvPr>
        </p:nvSpPr>
        <p:spPr/>
        <p:txBody>
          <a:bodyPr/>
          <a:lstStyle>
            <a:lvl1pPr>
              <a:defRPr/>
            </a:lvl1pPr>
          </a:lstStyle>
          <a:p>
            <a:pPr>
              <a:defRPr/>
            </a:pPr>
            <a:fld id="{0A3C3831-5E43-42EF-A75D-5BC43FF3FE7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4118"/>
            <a:ext cx="82296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870567"/>
            <a:ext cx="4040188" cy="639762"/>
          </a:xfrm>
        </p:spPr>
        <p:txBody>
          <a:bodyPr anchor="b"/>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649998"/>
            <a:ext cx="4040188"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870567"/>
            <a:ext cx="4041775" cy="639762"/>
          </a:xfrm>
        </p:spPr>
        <p:txBody>
          <a:bodyPr anchor="b"/>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649998"/>
            <a:ext cx="4041775"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0"/>
          </p:nvPr>
        </p:nvSpPr>
        <p:spPr/>
        <p:txBody>
          <a:bodyPr/>
          <a:lstStyle>
            <a:lvl1pPr>
              <a:defRPr/>
            </a:lvl1pPr>
          </a:lstStyle>
          <a:p>
            <a:pPr>
              <a:defRPr/>
            </a:pPr>
            <a:fld id="{B6C0C4D1-E5EB-4A67-8123-B5C91407D55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2691"/>
            <a:ext cx="8229600" cy="1143000"/>
          </a:xfrm>
        </p:spPr>
        <p:txBody>
          <a:bodyPr/>
          <a:lstStyle/>
          <a:p>
            <a:r>
              <a:rPr lang="en-US" dirty="0" smtClean="0"/>
              <a:t>Click to edit Master title style</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442D4A2A-57D3-48B7-BBAF-2B9F10F0B8C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3" name="Slide Number Placeholder 5"/>
          <p:cNvSpPr>
            <a:spLocks noGrp="1"/>
          </p:cNvSpPr>
          <p:nvPr>
            <p:ph type="sldNum" sz="quarter" idx="10"/>
          </p:nvPr>
        </p:nvSpPr>
        <p:spPr/>
        <p:txBody>
          <a:bodyPr/>
          <a:lstStyle>
            <a:lvl1pPr>
              <a:defRPr/>
            </a:lvl1pPr>
          </a:lstStyle>
          <a:p>
            <a:pPr>
              <a:defRPr/>
            </a:pPr>
            <a:fld id="{2C5D4316-9897-40DF-8527-1C1A91EC23A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0"/>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pPr>
              <a:defRPr/>
            </a:pPr>
            <a:fld id="{293FBE12-8501-4B65-B333-26A9C587BBC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pPr>
              <a:defRPr/>
            </a:pPr>
            <a:fld id="{2F1CAA92-6694-431C-97C4-A2F63FACE19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pPr>
              <a:defRPr/>
            </a:pPr>
            <a:fld id="{AC9736E9-0A8C-4DC4-9C5A-ABB9E91F964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Arial Narrow" pitchFamily="34" charset="0"/>
              </a:defRPr>
            </a:lvl1pPr>
          </a:lstStyle>
          <a:p>
            <a:pPr>
              <a:defRPr/>
            </a:pPr>
            <a:fld id="{C13A622D-E36E-41A0-B95C-DD8B5D2E169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38" r:id="rId1"/>
    <p:sldLayoutId id="2147484039" r:id="rId2"/>
    <p:sldLayoutId id="2147484040" r:id="rId3"/>
    <p:sldLayoutId id="2147484041" r:id="rId4"/>
    <p:sldLayoutId id="2147484042" r:id="rId5"/>
    <p:sldLayoutId id="2147484043" r:id="rId6"/>
    <p:sldLayoutId id="2147484044" r:id="rId7"/>
    <p:sldLayoutId id="2147484045" r:id="rId8"/>
    <p:sldLayoutId id="2147484046" r:id="rId9"/>
    <p:sldLayoutId id="2147484047" r:id="rId10"/>
  </p:sldLayoutIdLst>
  <p:hf hdr="0" ftr="0" dt="0"/>
  <p:txStyles>
    <p:titleStyle>
      <a:lvl1pPr algn="ctr" defTabSz="457200" rtl="0" eaLnBrk="0" fontAlgn="base" hangingPunct="0">
        <a:spcBef>
          <a:spcPct val="0"/>
        </a:spcBef>
        <a:spcAft>
          <a:spcPct val="0"/>
        </a:spcAft>
        <a:defRPr sz="32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3200">
          <a:solidFill>
            <a:schemeClr val="tx1"/>
          </a:solidFill>
          <a:latin typeface="Arial" charset="0"/>
          <a:ea typeface="ＭＳ Ｐゴシック" charset="0"/>
          <a:cs typeface="ＭＳ Ｐゴシック" charset="0"/>
        </a:defRPr>
      </a:lvl2pPr>
      <a:lvl3pPr algn="ctr" defTabSz="457200" rtl="0" eaLnBrk="0" fontAlgn="base" hangingPunct="0">
        <a:spcBef>
          <a:spcPct val="0"/>
        </a:spcBef>
        <a:spcAft>
          <a:spcPct val="0"/>
        </a:spcAft>
        <a:defRPr sz="3200">
          <a:solidFill>
            <a:schemeClr val="tx1"/>
          </a:solidFill>
          <a:latin typeface="Arial" charset="0"/>
          <a:ea typeface="ＭＳ Ｐゴシック" charset="0"/>
          <a:cs typeface="ＭＳ Ｐゴシック" charset="0"/>
        </a:defRPr>
      </a:lvl3pPr>
      <a:lvl4pPr algn="ctr" defTabSz="457200" rtl="0" eaLnBrk="0" fontAlgn="base" hangingPunct="0">
        <a:spcBef>
          <a:spcPct val="0"/>
        </a:spcBef>
        <a:spcAft>
          <a:spcPct val="0"/>
        </a:spcAft>
        <a:defRPr sz="3200">
          <a:solidFill>
            <a:schemeClr val="tx1"/>
          </a:solidFill>
          <a:latin typeface="Arial" charset="0"/>
          <a:ea typeface="ＭＳ Ｐゴシック" charset="0"/>
          <a:cs typeface="ＭＳ Ｐゴシック" charset="0"/>
        </a:defRPr>
      </a:lvl4pPr>
      <a:lvl5pPr algn="ctr" defTabSz="457200" rtl="0" eaLnBrk="0" fontAlgn="base" hangingPunct="0">
        <a:spcBef>
          <a:spcPct val="0"/>
        </a:spcBef>
        <a:spcAft>
          <a:spcPct val="0"/>
        </a:spcAft>
        <a:defRPr sz="32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Clr>
          <a:srgbClr val="3C6986"/>
        </a:buClr>
        <a:buFont typeface="Arial" charset="0"/>
        <a:buChar char="•"/>
        <a:defRPr sz="24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Clr>
          <a:srgbClr val="3C6986"/>
        </a:buClr>
        <a:buFont typeface="Courier New" pitchFamily="49" charset="0"/>
        <a:buChar char="o"/>
        <a:defRPr sz="20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Clr>
          <a:srgbClr val="3C6986"/>
        </a:buClr>
        <a:buFont typeface="Arial" charset="0"/>
        <a:buChar char="•"/>
        <a:defRPr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Clr>
          <a:srgbClr val="3C6986"/>
        </a:buClr>
        <a:buFont typeface="Courier New" pitchFamily="49" charset="0"/>
        <a:buChar char="o"/>
        <a:defRPr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Clr>
          <a:srgbClr val="3C6986"/>
        </a:buClr>
        <a:buFont typeface="Arial" charset="0"/>
        <a:buChar char="•"/>
        <a:defRPr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rtickettowork.com/web/ttw/503-readiness-train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pam@allianceprofessionalservices.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urveymonkey.com/s/503ReadinessAsses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336550" y="1955800"/>
            <a:ext cx="8385175" cy="1127125"/>
          </a:xfrm>
        </p:spPr>
        <p:txBody>
          <a:bodyPr/>
          <a:lstStyle/>
          <a:p>
            <a:r>
              <a:rPr lang="en-US" altLang="en-US" dirty="0" smtClean="0">
                <a:ea typeface="ＭＳ Ｐゴシック" pitchFamily="34" charset="-128"/>
              </a:rPr>
              <a:t>Section 503: </a:t>
            </a:r>
            <a:br>
              <a:rPr lang="en-US" altLang="en-US" dirty="0" smtClean="0">
                <a:ea typeface="ＭＳ Ｐゴシック" pitchFamily="34" charset="-128"/>
              </a:rPr>
            </a:br>
            <a:r>
              <a:rPr lang="en-US" altLang="en-US" dirty="0" smtClean="0">
                <a:ea typeface="ＭＳ Ｐゴシック" pitchFamily="34" charset="-128"/>
              </a:rPr>
              <a:t>Outreach - Capacity, Candidates &amp; Contractors</a:t>
            </a:r>
          </a:p>
        </p:txBody>
      </p:sp>
      <p:sp>
        <p:nvSpPr>
          <p:cNvPr id="12291" name="Subtitle 2"/>
          <p:cNvSpPr>
            <a:spLocks noGrp="1"/>
          </p:cNvSpPr>
          <p:nvPr>
            <p:ph type="subTitle" idx="1"/>
          </p:nvPr>
        </p:nvSpPr>
        <p:spPr>
          <a:xfrm>
            <a:off x="614363" y="3082925"/>
            <a:ext cx="7896225" cy="1905000"/>
          </a:xfrm>
        </p:spPr>
        <p:txBody>
          <a:bodyPr/>
          <a:lstStyle/>
          <a:p>
            <a:r>
              <a:rPr lang="en-US" altLang="en-US" sz="2400" dirty="0" smtClean="0">
                <a:ea typeface="ＭＳ Ｐゴシック" pitchFamily="34" charset="-128"/>
              </a:rPr>
              <a:t>Operations Support Manager</a:t>
            </a:r>
            <a:br>
              <a:rPr lang="en-US" altLang="en-US" sz="2400" dirty="0" smtClean="0">
                <a:ea typeface="ＭＳ Ｐゴシック" pitchFamily="34" charset="-128"/>
              </a:rPr>
            </a:br>
            <a:r>
              <a:rPr lang="en-US" altLang="en-US" sz="2400" dirty="0" smtClean="0">
                <a:ea typeface="ＭＳ Ｐゴシック" pitchFamily="34" charset="-128"/>
              </a:rPr>
              <a:t>Ticket to Work</a:t>
            </a:r>
          </a:p>
          <a:p>
            <a:r>
              <a:rPr lang="en-US" altLang="en-US" sz="2400" dirty="0" smtClean="0">
                <a:ea typeface="ＭＳ Ｐゴシック" pitchFamily="34" charset="-128"/>
              </a:rPr>
              <a:t>Pam Walker, CEO, Alliance Professional Services LLC</a:t>
            </a:r>
          </a:p>
          <a:p>
            <a:r>
              <a:rPr lang="en-US" altLang="en-US" sz="2400" dirty="0" smtClean="0">
                <a:ea typeface="ＭＳ Ｐゴシック" pitchFamily="34" charset="-128"/>
              </a:rPr>
              <a:t>March 6, 2014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smtClean="0"/>
              <a:t>Learning Objectives</a:t>
            </a:r>
          </a:p>
        </p:txBody>
      </p:sp>
      <p:sp>
        <p:nvSpPr>
          <p:cNvPr id="13315" name="Content Placeholder 2"/>
          <p:cNvSpPr>
            <a:spLocks noGrp="1"/>
          </p:cNvSpPr>
          <p:nvPr>
            <p:ph idx="1"/>
          </p:nvPr>
        </p:nvSpPr>
        <p:spPr/>
        <p:txBody>
          <a:bodyPr/>
          <a:lstStyle/>
          <a:p>
            <a:pPr>
              <a:buNone/>
            </a:pPr>
            <a:r>
              <a:rPr lang="en-US" altLang="en-US" dirty="0" smtClean="0"/>
              <a:t>Developing and implementing a successful Section 503 Outreach Plan that includes:</a:t>
            </a:r>
          </a:p>
          <a:p>
            <a:r>
              <a:rPr lang="en-US" altLang="en-US" dirty="0" smtClean="0"/>
              <a:t>Capacity – Preparing for Participation</a:t>
            </a:r>
          </a:p>
          <a:p>
            <a:pPr lvl="1"/>
            <a:r>
              <a:rPr lang="en-US" altLang="en-US" dirty="0" smtClean="0"/>
              <a:t>Ensure staff, tools, and processes are in place.</a:t>
            </a:r>
          </a:p>
          <a:p>
            <a:r>
              <a:rPr lang="en-US" altLang="en-US" dirty="0" smtClean="0"/>
              <a:t>Candidates – Prelude to Placement</a:t>
            </a:r>
          </a:p>
          <a:p>
            <a:pPr lvl="1"/>
            <a:r>
              <a:rPr lang="en-US" altLang="en-US" dirty="0"/>
              <a:t>Suggestions</a:t>
            </a:r>
            <a:r>
              <a:rPr lang="en-US" altLang="en-US" dirty="0" smtClean="0"/>
              <a:t> for recruitment and referrals.</a:t>
            </a:r>
          </a:p>
          <a:p>
            <a:r>
              <a:rPr lang="en-US" altLang="en-US" dirty="0" smtClean="0"/>
              <a:t>Contractors – Packaging your Product</a:t>
            </a:r>
          </a:p>
          <a:p>
            <a:pPr lvl="1"/>
            <a:r>
              <a:rPr lang="en-US" altLang="en-US" dirty="0" smtClean="0"/>
              <a:t>Painting the big picture about services.</a:t>
            </a:r>
          </a:p>
        </p:txBody>
      </p:sp>
      <p:sp>
        <p:nvSpPr>
          <p:cNvPr id="13316" name="Slide Number Placeholder 3"/>
          <p:cNvSpPr>
            <a:spLocks noGrp="1"/>
          </p:cNvSpPr>
          <p:nvPr>
            <p:ph type="sldNum" sz="quarter" idx="10"/>
          </p:nvPr>
        </p:nvSpPr>
        <p:spPr/>
        <p:txBody>
          <a:bodyPr/>
          <a:lstStyle/>
          <a:p>
            <a:fld id="{C048F2CE-5825-41D8-AC2E-6E050A8A0540}" type="slidenum">
              <a:rPr lang="en-US" altLang="en-US" smtClean="0"/>
              <a:pPr/>
              <a:t>2</a:t>
            </a:fld>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Capacity – Preparing for Participation</a:t>
            </a:r>
            <a:br>
              <a:rPr lang="en-US" altLang="en-US" dirty="0" smtClean="0"/>
            </a:br>
            <a:r>
              <a:rPr lang="en-US" altLang="en-US" dirty="0" smtClean="0"/>
              <a:t>	</a:t>
            </a:r>
            <a:endParaRPr lang="en-US" altLang="en-US" dirty="0" smtClean="0"/>
          </a:p>
        </p:txBody>
      </p:sp>
      <p:sp>
        <p:nvSpPr>
          <p:cNvPr id="14339" name="Content Placeholder 2"/>
          <p:cNvSpPr>
            <a:spLocks noGrp="1"/>
          </p:cNvSpPr>
          <p:nvPr>
            <p:ph idx="1"/>
          </p:nvPr>
        </p:nvSpPr>
        <p:spPr/>
        <p:txBody>
          <a:bodyPr/>
          <a:lstStyle/>
          <a:p>
            <a:r>
              <a:rPr lang="en-US" altLang="en-US" dirty="0" smtClean="0"/>
              <a:t>Ensure staff, tools, and processes are in place.</a:t>
            </a:r>
          </a:p>
          <a:p>
            <a:pPr lvl="1"/>
            <a:r>
              <a:rPr lang="en-US" altLang="en-US" dirty="0" smtClean="0"/>
              <a:t>Develop a written plan that includes processes and staff  responsibilities.</a:t>
            </a:r>
          </a:p>
          <a:p>
            <a:pPr lvl="1"/>
            <a:r>
              <a:rPr lang="en-US" altLang="en-US" dirty="0" smtClean="0"/>
              <a:t>Know your organization’s limitations and plan strategies to circumvent the limitations, if any. </a:t>
            </a:r>
          </a:p>
          <a:p>
            <a:pPr lvl="1"/>
            <a:r>
              <a:rPr lang="en-US" altLang="en-US" dirty="0" smtClean="0"/>
              <a:t>First impressions count – rehearsals allow kinks to be worked out  </a:t>
            </a:r>
          </a:p>
          <a:p>
            <a:pPr lvl="1"/>
            <a:r>
              <a:rPr lang="en-US" altLang="en-US" dirty="0" smtClean="0"/>
              <a:t>Examples and idea sharing  - Ideas successfully used by other Ticket service providers. </a:t>
            </a:r>
          </a:p>
          <a:p>
            <a:pPr lvl="1"/>
            <a:endParaRPr lang="en-US" altLang="en-US" dirty="0" smtClean="0"/>
          </a:p>
          <a:p>
            <a:pPr lvl="1"/>
            <a:endParaRPr lang="en-US" altLang="en-US" dirty="0" smtClean="0"/>
          </a:p>
        </p:txBody>
      </p:sp>
      <p:sp>
        <p:nvSpPr>
          <p:cNvPr id="14340" name="Slide Number Placeholder 3"/>
          <p:cNvSpPr>
            <a:spLocks noGrp="1"/>
          </p:cNvSpPr>
          <p:nvPr>
            <p:ph type="sldNum" sz="quarter" idx="10"/>
          </p:nvPr>
        </p:nvSpPr>
        <p:spPr/>
        <p:txBody>
          <a:bodyPr/>
          <a:lstStyle/>
          <a:p>
            <a:fld id="{ED3AEB8A-20BF-4A7E-80AD-2CEA5C48EE3E}" type="slidenum">
              <a:rPr lang="en-US" altLang="en-US" smtClean="0"/>
              <a:pPr/>
              <a:t>3</a:t>
            </a:fld>
            <a:endParaRPr lang="en-US" alt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Candidates – Prelude to Placement</a:t>
            </a:r>
            <a:br>
              <a:rPr lang="en-US" altLang="en-US" smtClean="0"/>
            </a:br>
            <a:r>
              <a:rPr lang="en-US" altLang="en-US" smtClean="0"/>
              <a:t>	</a:t>
            </a:r>
            <a:endParaRPr lang="en-US" altLang="en-US" dirty="0" smtClean="0"/>
          </a:p>
        </p:txBody>
      </p:sp>
      <p:sp>
        <p:nvSpPr>
          <p:cNvPr id="15363" name="Content Placeholder 2"/>
          <p:cNvSpPr>
            <a:spLocks noGrp="1"/>
          </p:cNvSpPr>
          <p:nvPr>
            <p:ph idx="1"/>
          </p:nvPr>
        </p:nvSpPr>
        <p:spPr/>
        <p:txBody>
          <a:bodyPr/>
          <a:lstStyle/>
          <a:p>
            <a:r>
              <a:rPr lang="en-US" altLang="en-US" dirty="0" smtClean="0"/>
              <a:t>Suggestions for recruitment and referrals:</a:t>
            </a:r>
          </a:p>
          <a:p>
            <a:pPr lvl="1"/>
            <a:r>
              <a:rPr lang="en-US" altLang="en-US" dirty="0" smtClean="0"/>
              <a:t>Consider partnering with VR and local One Stops.</a:t>
            </a:r>
          </a:p>
          <a:p>
            <a:pPr lvl="1"/>
            <a:r>
              <a:rPr lang="en-US" altLang="en-US" dirty="0" smtClean="0"/>
              <a:t>Get involved – meet other Ticket service providers .</a:t>
            </a:r>
          </a:p>
          <a:p>
            <a:pPr lvl="1"/>
            <a:r>
              <a:rPr lang="en-US" altLang="en-US" dirty="0" smtClean="0"/>
              <a:t>If the number of Tickets that can be served  is limited due to capacity, consider creating a Ticket wait list, but obtain basic information, such a the areas of expertise, for those Ticket Holders on the wait list.  </a:t>
            </a:r>
          </a:p>
          <a:p>
            <a:pPr lvl="1"/>
            <a:r>
              <a:rPr lang="en-US" altLang="en-US" dirty="0" smtClean="0"/>
              <a:t>Create a system to quickly “search” and find resumes on file that match specific job requirements.</a:t>
            </a:r>
          </a:p>
          <a:p>
            <a:pPr lvl="1"/>
            <a:r>
              <a:rPr lang="en-US" altLang="en-US" dirty="0" smtClean="0"/>
              <a:t>Examples and Idea Sharing - Alternative ways used by other Ticket service providers to recruit for specific job openings.  </a:t>
            </a:r>
          </a:p>
          <a:p>
            <a:pPr lvl="1"/>
            <a:endParaRPr lang="en-US" altLang="en-US" dirty="0" smtClean="0"/>
          </a:p>
          <a:p>
            <a:pPr lvl="1"/>
            <a:endParaRPr lang="en-US" altLang="en-US" dirty="0" smtClean="0"/>
          </a:p>
        </p:txBody>
      </p:sp>
      <p:sp>
        <p:nvSpPr>
          <p:cNvPr id="15364" name="Slide Number Placeholder 3"/>
          <p:cNvSpPr>
            <a:spLocks noGrp="1"/>
          </p:cNvSpPr>
          <p:nvPr>
            <p:ph type="sldNum" sz="quarter" idx="10"/>
          </p:nvPr>
        </p:nvSpPr>
        <p:spPr/>
        <p:txBody>
          <a:bodyPr/>
          <a:lstStyle/>
          <a:p>
            <a:fld id="{606EADE9-576B-43FB-8C32-800413AAB1CB}" type="slidenum">
              <a:rPr lang="en-US" altLang="en-US" smtClean="0"/>
              <a:pPr/>
              <a:t>4</a:t>
            </a:fld>
            <a:endParaRPr lang="en-US" alt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Contractors – Packaging your Product</a:t>
            </a:r>
            <a:br>
              <a:rPr lang="en-US" altLang="en-US" smtClean="0"/>
            </a:br>
            <a:r>
              <a:rPr lang="en-US" altLang="en-US" smtClean="0"/>
              <a:t>	</a:t>
            </a:r>
            <a:endParaRPr lang="en-US" altLang="en-US" dirty="0" smtClean="0"/>
          </a:p>
        </p:txBody>
      </p:sp>
      <p:sp>
        <p:nvSpPr>
          <p:cNvPr id="16387" name="Content Placeholder 2"/>
          <p:cNvSpPr>
            <a:spLocks noGrp="1"/>
          </p:cNvSpPr>
          <p:nvPr>
            <p:ph idx="1"/>
          </p:nvPr>
        </p:nvSpPr>
        <p:spPr/>
        <p:txBody>
          <a:bodyPr/>
          <a:lstStyle/>
          <a:p>
            <a:r>
              <a:rPr lang="en-US" altLang="en-US" dirty="0" smtClean="0"/>
              <a:t>Painting the big picture about your services: </a:t>
            </a:r>
          </a:p>
          <a:p>
            <a:pPr lvl="1"/>
            <a:r>
              <a:rPr lang="en-US" altLang="en-US" dirty="0" smtClean="0"/>
              <a:t>Know which services can be provided and be able to explain the benefits  of those services. </a:t>
            </a:r>
          </a:p>
          <a:p>
            <a:pPr lvl="1"/>
            <a:r>
              <a:rPr lang="en-US" altLang="en-US" dirty="0" smtClean="0"/>
              <a:t>Limit marketing efforts to only those Federal Contractor Employers you could reasonably serve, based on capacity.</a:t>
            </a:r>
          </a:p>
          <a:p>
            <a:pPr lvl="1"/>
            <a:r>
              <a:rPr lang="en-US" altLang="en-US" dirty="0" smtClean="0"/>
              <a:t>Be selective with the size and number of Federal Contractors you offer to assist.  Start small, get feedback, and master the process before you take on a heavier load.</a:t>
            </a:r>
          </a:p>
          <a:p>
            <a:pPr lvl="1"/>
            <a:r>
              <a:rPr lang="en-US" altLang="en-US" dirty="0" smtClean="0"/>
              <a:t>Examples and Idea Sharing –Marketing ideas successfully used by other Ticket providers.  </a:t>
            </a:r>
          </a:p>
          <a:p>
            <a:pPr lvl="1"/>
            <a:endParaRPr lang="en-US" altLang="en-US" dirty="0" smtClean="0"/>
          </a:p>
        </p:txBody>
      </p:sp>
      <p:sp>
        <p:nvSpPr>
          <p:cNvPr id="16388" name="Slide Number Placeholder 3"/>
          <p:cNvSpPr>
            <a:spLocks noGrp="1"/>
          </p:cNvSpPr>
          <p:nvPr>
            <p:ph type="sldNum" sz="quarter" idx="10"/>
          </p:nvPr>
        </p:nvSpPr>
        <p:spPr/>
        <p:txBody>
          <a:bodyPr/>
          <a:lstStyle/>
          <a:p>
            <a:fld id="{B17E2A75-807F-404E-81F7-1311598D5308}" type="slidenum">
              <a:rPr lang="en-US" altLang="en-US" smtClean="0"/>
              <a:pPr/>
              <a:t>5</a:t>
            </a:fld>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682625"/>
            <a:ext cx="8229600" cy="1143000"/>
          </a:xfrm>
        </p:spPr>
        <p:txBody>
          <a:bodyPr/>
          <a:lstStyle/>
          <a:p>
            <a:r>
              <a:rPr lang="en-US" altLang="en-US" b="1" dirty="0" smtClean="0">
                <a:ea typeface="ＭＳ Ｐゴシック" pitchFamily="34" charset="-128"/>
              </a:rPr>
              <a:t>Quick Recap</a:t>
            </a:r>
            <a:r>
              <a:rPr lang="en-US" altLang="en-US" dirty="0" smtClean="0">
                <a:ea typeface="ＭＳ Ｐゴシック" pitchFamily="34" charset="-128"/>
              </a:rPr>
              <a:t/>
            </a:r>
            <a:br>
              <a:rPr lang="en-US" altLang="en-US" dirty="0" smtClean="0">
                <a:ea typeface="ＭＳ Ｐゴシック" pitchFamily="34" charset="-128"/>
              </a:rPr>
            </a:br>
            <a:r>
              <a:rPr lang="en-US" altLang="en-US" dirty="0" smtClean="0">
                <a:ea typeface="ＭＳ Ｐゴシック" pitchFamily="34" charset="-128"/>
              </a:rPr>
              <a:t>	</a:t>
            </a:r>
            <a:endParaRPr lang="en-US" altLang="en-US" i="1" dirty="0" smtClean="0">
              <a:ea typeface="ＭＳ Ｐゴシック" pitchFamily="34" charset="-128"/>
            </a:endParaRPr>
          </a:p>
        </p:txBody>
      </p:sp>
      <p:sp>
        <p:nvSpPr>
          <p:cNvPr id="17411" name="Content Placeholder 2"/>
          <p:cNvSpPr>
            <a:spLocks noGrp="1"/>
          </p:cNvSpPr>
          <p:nvPr>
            <p:ph idx="1"/>
          </p:nvPr>
        </p:nvSpPr>
        <p:spPr>
          <a:xfrm>
            <a:off x="457200" y="1957388"/>
            <a:ext cx="8229600" cy="4114800"/>
          </a:xfrm>
        </p:spPr>
        <p:txBody>
          <a:bodyPr/>
          <a:lstStyle/>
          <a:p>
            <a:pPr marL="0" indent="0">
              <a:buFont typeface="Arial" charset="0"/>
              <a:buNone/>
            </a:pPr>
            <a:r>
              <a:rPr lang="en-US" altLang="en-US" sz="2800" dirty="0" smtClean="0">
                <a:ea typeface="ＭＳ Ｐゴシック" pitchFamily="34" charset="-128"/>
              </a:rPr>
              <a:t>The opportunity to participate in recruitment and job placement for Federal Contractors is very exciting.</a:t>
            </a:r>
          </a:p>
          <a:p>
            <a:pPr marL="0" indent="0">
              <a:buFont typeface="Arial" charset="0"/>
              <a:buNone/>
            </a:pPr>
            <a:r>
              <a:rPr lang="en-US" altLang="en-US" sz="2800" dirty="0" smtClean="0">
                <a:ea typeface="ＭＳ Ｐゴシック" pitchFamily="34" charset="-128"/>
              </a:rPr>
              <a:t>We can shine a positive light on the Ticket Program if we plan for capacity, find innovative ways to recruit  qualified Ticket Holders, and do a great job of marketing our services.   </a:t>
            </a:r>
          </a:p>
          <a:p>
            <a:pPr marL="0" indent="0">
              <a:buFont typeface="Arial" charset="0"/>
              <a:buNone/>
            </a:pPr>
            <a:endParaRPr lang="en-US" altLang="en-US" sz="2800" dirty="0" smtClean="0">
              <a:ea typeface="ＭＳ Ｐゴシック" pitchFamily="34" charset="-128"/>
            </a:endParaRPr>
          </a:p>
          <a:p>
            <a:pPr marL="0" indent="0">
              <a:buFont typeface="Arial" charset="0"/>
              <a:buNone/>
            </a:pPr>
            <a:r>
              <a:rPr lang="en-US" altLang="en-US" sz="2800" dirty="0" smtClean="0">
                <a:ea typeface="ＭＳ Ｐゴシック" pitchFamily="34" charset="-128"/>
              </a:rPr>
              <a:t>Let’s exceed expectations!</a:t>
            </a:r>
          </a:p>
        </p:txBody>
      </p:sp>
      <p:sp>
        <p:nvSpPr>
          <p:cNvPr id="17412" name="Slide Number Placeholder 3"/>
          <p:cNvSpPr>
            <a:spLocks noGrp="1"/>
          </p:cNvSpPr>
          <p:nvPr>
            <p:ph type="sldNum" sz="quarter" idx="10"/>
          </p:nvPr>
        </p:nvSpPr>
        <p:spPr bwMode="auto">
          <a:noFill/>
          <a:ln>
            <a:miter lim="800000"/>
            <a:headEnd/>
            <a:tailEnd/>
          </a:ln>
        </p:spPr>
        <p:txBody>
          <a:bodyPr/>
          <a:lstStyle/>
          <a:p>
            <a:fld id="{B57C07F0-4478-4938-8C29-45A4CBB3C593}" type="slidenum">
              <a:rPr lang="en-US" altLang="en-US" smtClean="0"/>
              <a:pPr/>
              <a:t>6</a:t>
            </a:fld>
            <a:endParaRPr lang="en-US" alt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682625"/>
            <a:ext cx="8229600" cy="1143000"/>
          </a:xfrm>
        </p:spPr>
        <p:txBody>
          <a:bodyPr/>
          <a:lstStyle/>
          <a:p>
            <a:r>
              <a:rPr lang="en-US" altLang="en-US" dirty="0" smtClean="0">
                <a:ea typeface="ＭＳ Ｐゴシック" pitchFamily="34" charset="-128"/>
              </a:rPr>
              <a:t>Additional Resources: </a:t>
            </a:r>
            <a:br>
              <a:rPr lang="en-US" altLang="en-US" dirty="0" smtClean="0">
                <a:ea typeface="ＭＳ Ｐゴシック" pitchFamily="34" charset="-128"/>
              </a:rPr>
            </a:br>
            <a:r>
              <a:rPr lang="en-US" altLang="en-US" dirty="0" smtClean="0">
                <a:ea typeface="ＭＳ Ｐゴシック" pitchFamily="34" charset="-128"/>
              </a:rPr>
              <a:t>Have a question? </a:t>
            </a:r>
          </a:p>
        </p:txBody>
      </p:sp>
      <p:sp>
        <p:nvSpPr>
          <p:cNvPr id="18435" name="Content Placeholder 2"/>
          <p:cNvSpPr>
            <a:spLocks noGrp="1"/>
          </p:cNvSpPr>
          <p:nvPr>
            <p:ph idx="1"/>
          </p:nvPr>
        </p:nvSpPr>
        <p:spPr>
          <a:xfrm>
            <a:off x="457200" y="1957388"/>
            <a:ext cx="8229600" cy="4114800"/>
          </a:xfrm>
        </p:spPr>
        <p:txBody>
          <a:bodyPr/>
          <a:lstStyle/>
          <a:p>
            <a:pPr marL="0" indent="0">
              <a:buNone/>
              <a:defRPr/>
            </a:pPr>
            <a:r>
              <a:rPr lang="en-US" altLang="en-US" sz="2800" dirty="0" smtClean="0">
                <a:ea typeface="ＭＳ Ｐゴシック" pitchFamily="34" charset="-128"/>
              </a:rPr>
              <a:t>For additional information about participating in Section 503, including how to locate Federal Contractors, visit:</a:t>
            </a:r>
          </a:p>
          <a:p>
            <a:pPr marL="0" indent="0">
              <a:buFont typeface="Arial" charset="0"/>
              <a:buNone/>
              <a:defRPr/>
            </a:pPr>
            <a:r>
              <a:rPr lang="en-US" altLang="en-US" sz="2800" dirty="0" smtClean="0">
                <a:ea typeface="ＭＳ Ｐゴシック" pitchFamily="34" charset="-128"/>
                <a:hlinkClick r:id="rId3"/>
              </a:rPr>
              <a:t>https://yourtickettowork.com/web/ttw/503-readiness-training</a:t>
            </a:r>
            <a:endParaRPr lang="en-US" altLang="en-US" sz="2800" dirty="0" smtClean="0">
              <a:ea typeface="ＭＳ Ｐゴシック" pitchFamily="34" charset="-128"/>
            </a:endParaRPr>
          </a:p>
          <a:p>
            <a:pPr>
              <a:defRPr/>
            </a:pPr>
            <a:endParaRPr lang="en-US" altLang="en-US" dirty="0" smtClean="0">
              <a:ea typeface="ＭＳ Ｐゴシック" pitchFamily="34" charset="-128"/>
            </a:endParaRPr>
          </a:p>
        </p:txBody>
      </p:sp>
      <p:sp>
        <p:nvSpPr>
          <p:cNvPr id="18436" name="Slide Number Placeholder 3"/>
          <p:cNvSpPr>
            <a:spLocks noGrp="1"/>
          </p:cNvSpPr>
          <p:nvPr>
            <p:ph type="sldNum" sz="quarter" idx="10"/>
          </p:nvPr>
        </p:nvSpPr>
        <p:spPr bwMode="auto">
          <a:noFill/>
          <a:ln>
            <a:miter lim="800000"/>
            <a:headEnd/>
            <a:tailEnd/>
          </a:ln>
        </p:spPr>
        <p:txBody>
          <a:bodyPr/>
          <a:lstStyle/>
          <a:p>
            <a:fld id="{1B4CE856-5EA7-4337-81E5-65FFA90F3224}" type="slidenum">
              <a:rPr lang="en-US" altLang="en-US" smtClean="0"/>
              <a:pPr/>
              <a:t>7</a:t>
            </a:fld>
            <a:endParaRPr lang="en-US" alt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682625"/>
            <a:ext cx="8229600" cy="1143000"/>
          </a:xfrm>
        </p:spPr>
        <p:txBody>
          <a:bodyPr/>
          <a:lstStyle/>
          <a:p>
            <a:r>
              <a:rPr lang="en-US" altLang="en-US" dirty="0" smtClean="0">
                <a:ea typeface="ＭＳ Ｐゴシック" pitchFamily="34" charset="-128"/>
              </a:rPr>
              <a:t>Thank you!</a:t>
            </a:r>
          </a:p>
        </p:txBody>
      </p:sp>
      <p:sp>
        <p:nvSpPr>
          <p:cNvPr id="19459" name="Content Placeholder 2"/>
          <p:cNvSpPr>
            <a:spLocks noGrp="1"/>
          </p:cNvSpPr>
          <p:nvPr>
            <p:ph idx="1"/>
          </p:nvPr>
        </p:nvSpPr>
        <p:spPr>
          <a:xfrm>
            <a:off x="457200" y="1957388"/>
            <a:ext cx="8229600" cy="4114800"/>
          </a:xfrm>
        </p:spPr>
        <p:txBody>
          <a:bodyPr/>
          <a:lstStyle/>
          <a:p>
            <a:pPr marL="0" indent="0">
              <a:buFont typeface="Arial" charset="0"/>
              <a:buNone/>
            </a:pPr>
            <a:r>
              <a:rPr lang="en-US" altLang="en-US" sz="2800" dirty="0" smtClean="0">
                <a:ea typeface="ＭＳ Ｐゴシック" pitchFamily="34" charset="-128"/>
              </a:rPr>
              <a:t>Pam Walker</a:t>
            </a:r>
          </a:p>
          <a:p>
            <a:pPr marL="0" indent="0">
              <a:buFont typeface="Arial" charset="0"/>
              <a:buNone/>
            </a:pPr>
            <a:r>
              <a:rPr lang="en-US" altLang="en-US" sz="2800" dirty="0" smtClean="0">
                <a:ea typeface="ＭＳ Ｐゴシック" pitchFamily="34" charset="-128"/>
              </a:rPr>
              <a:t>Alliance Professional Services LLC</a:t>
            </a:r>
          </a:p>
          <a:p>
            <a:pPr marL="0" indent="0">
              <a:buFont typeface="Arial" charset="0"/>
              <a:buNone/>
            </a:pPr>
            <a:r>
              <a:rPr lang="en-US" altLang="en-US" sz="2800" dirty="0" smtClean="0">
                <a:ea typeface="ＭＳ Ｐゴシック" pitchFamily="34" charset="-128"/>
              </a:rPr>
              <a:t>P.O. Box 550</a:t>
            </a:r>
          </a:p>
          <a:p>
            <a:pPr marL="0" indent="0">
              <a:buFont typeface="Arial" charset="0"/>
              <a:buNone/>
            </a:pPr>
            <a:r>
              <a:rPr lang="en-US" altLang="en-US" sz="2800" dirty="0" smtClean="0">
                <a:ea typeface="ＭＳ Ｐゴシック" pitchFamily="34" charset="-128"/>
              </a:rPr>
              <a:t>Collierville, TN 38027-0550</a:t>
            </a:r>
          </a:p>
          <a:p>
            <a:pPr marL="0" indent="0">
              <a:buFont typeface="Arial" charset="0"/>
              <a:buNone/>
            </a:pPr>
            <a:r>
              <a:rPr lang="en-US" altLang="en-US" sz="2800" dirty="0" smtClean="0">
                <a:ea typeface="ＭＳ Ｐゴシック" pitchFamily="34" charset="-128"/>
              </a:rPr>
              <a:t>Email: </a:t>
            </a:r>
            <a:r>
              <a:rPr lang="en-US" altLang="en-US" sz="2800" dirty="0" smtClean="0">
                <a:ea typeface="ＭＳ Ｐゴシック" pitchFamily="34" charset="-128"/>
                <a:hlinkClick r:id="rId2"/>
              </a:rPr>
              <a:t>pam@allianceprofessionalservices.com</a:t>
            </a:r>
            <a:endParaRPr lang="en-US" altLang="en-US" sz="2800" dirty="0" smtClean="0">
              <a:ea typeface="ＭＳ Ｐゴシック" pitchFamily="34" charset="-128"/>
            </a:endParaRPr>
          </a:p>
          <a:p>
            <a:pPr marL="0" indent="0">
              <a:buFont typeface="Arial" charset="0"/>
              <a:buNone/>
            </a:pPr>
            <a:endParaRPr lang="en-US" altLang="en-US" dirty="0" smtClean="0">
              <a:ea typeface="ＭＳ Ｐゴシック" pitchFamily="34" charset="-128"/>
            </a:endParaRPr>
          </a:p>
        </p:txBody>
      </p:sp>
      <p:sp>
        <p:nvSpPr>
          <p:cNvPr id="19460" name="Slide Number Placeholder 3"/>
          <p:cNvSpPr>
            <a:spLocks noGrp="1"/>
          </p:cNvSpPr>
          <p:nvPr>
            <p:ph type="sldNum" sz="quarter" idx="10"/>
          </p:nvPr>
        </p:nvSpPr>
        <p:spPr bwMode="auto">
          <a:noFill/>
          <a:ln>
            <a:miter lim="800000"/>
            <a:headEnd/>
            <a:tailEnd/>
          </a:ln>
        </p:spPr>
        <p:txBody>
          <a:bodyPr/>
          <a:lstStyle/>
          <a:p>
            <a:fld id="{3E71DB70-80BE-4776-829A-B57C2481E733}" type="slidenum">
              <a:rPr lang="en-US" altLang="en-US" smtClean="0"/>
              <a:pPr/>
              <a:t>8</a:t>
            </a:fld>
            <a:endParaRPr lang="en-US" alt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Section 503 Readiness Wrap-Up</a:t>
            </a:r>
            <a:endParaRPr lang="en-US" dirty="0"/>
          </a:p>
        </p:txBody>
      </p:sp>
      <p:sp>
        <p:nvSpPr>
          <p:cNvPr id="3" name="Content Placeholder 2"/>
          <p:cNvSpPr>
            <a:spLocks noGrp="1"/>
          </p:cNvSpPr>
          <p:nvPr>
            <p:ph idx="1"/>
          </p:nvPr>
        </p:nvSpPr>
        <p:spPr/>
        <p:txBody>
          <a:bodyPr/>
          <a:lstStyle/>
          <a:p>
            <a:r>
              <a:rPr lang="en-US" dirty="0" smtClean="0"/>
              <a:t>The Section 503 Final Rule announced in August 2013 is effective March 24, 2014.</a:t>
            </a:r>
          </a:p>
          <a:p>
            <a:endParaRPr lang="en-US" sz="800" dirty="0" smtClean="0"/>
          </a:p>
          <a:p>
            <a:r>
              <a:rPr lang="en-US" dirty="0" smtClean="0"/>
              <a:t>Be on the lookout for information about a Community of Practice the OSM is sponsoring for Section 503.</a:t>
            </a:r>
          </a:p>
          <a:p>
            <a:endParaRPr lang="en-US" sz="800" dirty="0" smtClean="0"/>
          </a:p>
          <a:p>
            <a:r>
              <a:rPr lang="en-US" dirty="0" smtClean="0"/>
              <a:t>Complete the Section 503 Knowledge Assessment at the link below!</a:t>
            </a:r>
          </a:p>
          <a:p>
            <a:pPr lvl="1"/>
            <a:r>
              <a:rPr lang="en-US" dirty="0" smtClean="0">
                <a:hlinkClick r:id="rId2"/>
              </a:rPr>
              <a:t>https://www.surveymonkey.com/s/503ReadinessAssess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FB28992-7A3A-4BBB-A95D-E45BB4985AA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TTWP colors">
      <a:dk1>
        <a:srgbClr val="000100"/>
      </a:dk1>
      <a:lt1>
        <a:sysClr val="window" lastClr="FFFFFF"/>
      </a:lt1>
      <a:dk2>
        <a:srgbClr val="000100"/>
      </a:dk2>
      <a:lt2>
        <a:srgbClr val="BFCADD"/>
      </a:lt2>
      <a:accent1>
        <a:srgbClr val="6D8BA2"/>
      </a:accent1>
      <a:accent2>
        <a:srgbClr val="BA2700"/>
      </a:accent2>
      <a:accent3>
        <a:srgbClr val="7C7C7C"/>
      </a:accent3>
      <a:accent4>
        <a:srgbClr val="5892AF"/>
      </a:accent4>
      <a:accent5>
        <a:srgbClr val="B0B0B0"/>
      </a:accent5>
      <a:accent6>
        <a:srgbClr val="3C6986"/>
      </a:accent6>
      <a:hlink>
        <a:srgbClr val="0090C8"/>
      </a:hlink>
      <a:folHlink>
        <a:srgbClr val="9F1F2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884</TotalTime>
  <Words>575</Words>
  <Application>Microsoft Office PowerPoint</Application>
  <PresentationFormat>On-screen Show (4:3)</PresentationFormat>
  <Paragraphs>65</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Section 503:  Outreach - Capacity, Candidates &amp; Contractors</vt:lpstr>
      <vt:lpstr>Learning Objectives</vt:lpstr>
      <vt:lpstr>Capacity – Preparing for Participation  </vt:lpstr>
      <vt:lpstr>Candidates – Prelude to Placement  </vt:lpstr>
      <vt:lpstr>Contractors – Packaging your Product  </vt:lpstr>
      <vt:lpstr>Quick Recap  </vt:lpstr>
      <vt:lpstr>Additional Resources:  Have a question? </vt:lpstr>
      <vt:lpstr>Thank you!</vt:lpstr>
      <vt:lpstr>Section 503 Readiness Wrap-Up</vt:lpstr>
    </vt:vector>
  </TitlesOfParts>
  <Company>Maximus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Maximus  Inc</dc:creator>
  <cp:lastModifiedBy>ld53094</cp:lastModifiedBy>
  <cp:revision>90</cp:revision>
  <dcterms:created xsi:type="dcterms:W3CDTF">2011-06-21T14:30:16Z</dcterms:created>
  <dcterms:modified xsi:type="dcterms:W3CDTF">2014-04-02T14:30:38Z</dcterms:modified>
</cp:coreProperties>
</file>