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6" r:id="rId2"/>
    <p:sldId id="267" r:id="rId3"/>
    <p:sldId id="268" r:id="rId4"/>
    <p:sldId id="269" r:id="rId5"/>
    <p:sldId id="284" r:id="rId6"/>
    <p:sldId id="271" r:id="rId7"/>
    <p:sldId id="283" r:id="rId8"/>
    <p:sldId id="278" r:id="rId9"/>
    <p:sldId id="279" r:id="rId10"/>
    <p:sldId id="280" r:id="rId11"/>
    <p:sldId id="281" r:id="rId12"/>
    <p:sldId id="282" r:id="rId13"/>
    <p:sldId id="275" r:id="rId14"/>
    <p:sldId id="285" r:id="rId15"/>
    <p:sldId id="276" r:id="rId16"/>
  </p:sldIdLst>
  <p:sldSz cx="9144000" cy="6858000" type="screen4x3"/>
  <p:notesSz cx="6858000" cy="9144000"/>
  <p:custDataLst>
    <p:tags r:id="rId19"/>
  </p:custDataLst>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895" autoAdjust="0"/>
  </p:normalViewPr>
  <p:slideViewPr>
    <p:cSldViewPr snapToGrid="0" snapToObjects="1">
      <p:cViewPr>
        <p:scale>
          <a:sx n="87" d="100"/>
          <a:sy n="87" d="100"/>
        </p:scale>
        <p:origin x="-654" y="-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cs typeface="+mn-cs"/>
              </a:defRPr>
            </a:lvl1pPr>
          </a:lstStyle>
          <a:p>
            <a:pPr>
              <a:defRPr/>
            </a:pPr>
            <a:fld id="{DC8E9CF2-A938-42BD-8E3F-8F4B5CC205C5}" type="datetimeFigureOut">
              <a:rPr lang="en-US"/>
              <a:pPr>
                <a:defRPr/>
              </a:pPr>
              <a:t>1/26/2015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ＭＳ Ｐゴシック" pitchFamily="34" charset="-128"/>
                <a:cs typeface="+mn-cs"/>
              </a:defRPr>
            </a:lvl1pPr>
          </a:lstStyle>
          <a:p>
            <a:pPr>
              <a:defRPr/>
            </a:pPr>
            <a:fld id="{719B9AA9-4D9C-4757-83CD-FF35DC214F6A}"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cs typeface="+mn-cs"/>
              </a:defRPr>
            </a:lvl1pPr>
          </a:lstStyle>
          <a:p>
            <a:pPr>
              <a:defRPr/>
            </a:pPr>
            <a:fld id="{98C45DDA-2807-4C42-A48C-CBA6C1A4AC06}" type="datetimeFigureOut">
              <a:rPr lang="en-US"/>
              <a:pPr>
                <a:defRPr/>
              </a:pPr>
              <a:t>1/26/2015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itchFamily="34" charset="0"/>
                <a:ea typeface="ＭＳ Ｐゴシック" pitchFamily="34" charset="-128"/>
                <a:cs typeface="+mn-cs"/>
              </a:defRPr>
            </a:lvl1pPr>
          </a:lstStyle>
          <a:p>
            <a:pPr>
              <a:defRPr/>
            </a:pPr>
            <a:fld id="{D3A82845-228C-4DDD-8FA5-C6B27A9DE441}"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Hello and welcome to the Annual Performance Outcome Report webinar. During our time together today we will explore how to successfully complete the Annual Performance Outcome Report, also referred to as the APOR, for the period of January 1, 2014, through December 31, 2014.</a:t>
            </a:r>
          </a:p>
        </p:txBody>
      </p:sp>
      <p:sp>
        <p:nvSpPr>
          <p:cNvPr id="28676" name="Slide Number Placeholder 3"/>
          <p:cNvSpPr>
            <a:spLocks noGrp="1"/>
          </p:cNvSpPr>
          <p:nvPr>
            <p:ph type="sldNum" sz="quarter" idx="5"/>
          </p:nvPr>
        </p:nvSpPr>
        <p:spPr bwMode="auto">
          <a:noFill/>
          <a:ln>
            <a:miter lim="800000"/>
            <a:headEnd/>
            <a:tailEnd/>
          </a:ln>
        </p:spPr>
        <p:txBody>
          <a:bodyPr/>
          <a:lstStyle/>
          <a:p>
            <a:fld id="{CA85BF16-058E-4492-9C77-72C91198735E}" type="slidenum">
              <a:rPr lang="en-US" smtClean="0"/>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There are nine Staffing Questions. These questions seek information relating to the staffing at the EN.  Number of staff for Ticket and verification of SSA Security Awareness training.  </a:t>
            </a:r>
          </a:p>
          <a:p>
            <a:endParaRPr lang="en-US" smtClean="0">
              <a:ea typeface="ＭＳ Ｐゴシック" pitchFamily="34" charset="-128"/>
            </a:endParaRPr>
          </a:p>
          <a:p>
            <a:endParaRPr lang="en-US" smtClean="0">
              <a:ea typeface="ＭＳ Ｐゴシック" pitchFamily="34" charset="-128"/>
            </a:endParaRPr>
          </a:p>
          <a:p>
            <a:endParaRPr lang="en-US" smtClean="0">
              <a:ea typeface="ＭＳ Ｐゴシック" pitchFamily="34" charset="-128"/>
            </a:endParaRPr>
          </a:p>
        </p:txBody>
      </p:sp>
      <p:sp>
        <p:nvSpPr>
          <p:cNvPr id="37892" name="Slide Number Placeholder 3"/>
          <p:cNvSpPr>
            <a:spLocks noGrp="1"/>
          </p:cNvSpPr>
          <p:nvPr>
            <p:ph type="sldNum" sz="quarter" idx="5"/>
          </p:nvPr>
        </p:nvSpPr>
        <p:spPr bwMode="auto">
          <a:noFill/>
          <a:ln>
            <a:miter lim="800000"/>
            <a:headEnd/>
            <a:tailEnd/>
          </a:ln>
        </p:spPr>
        <p:txBody>
          <a:bodyPr/>
          <a:lstStyle/>
          <a:p>
            <a:fld id="{67B75E54-E98C-45DE-AAE1-B3A0D0A9B2BF}" type="slidenum">
              <a:rPr lang="en-US" smtClean="0"/>
              <a:pPr/>
              <a:t>10</a:t>
            </a:fld>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There are five Ticket Client-Related Questions which seek information regarding the Ticket clients that the EN serves.  For example: Information regarding the number of Ticket holders working full time, average wage and employment training are subjects of some of the questions. </a:t>
            </a:r>
          </a:p>
          <a:p>
            <a:endParaRPr lang="en-US" smtClean="0">
              <a:ea typeface="ＭＳ Ｐゴシック" pitchFamily="34" charset="-128"/>
            </a:endParaRPr>
          </a:p>
        </p:txBody>
      </p:sp>
      <p:sp>
        <p:nvSpPr>
          <p:cNvPr id="38916" name="Slide Number Placeholder 3"/>
          <p:cNvSpPr>
            <a:spLocks noGrp="1"/>
          </p:cNvSpPr>
          <p:nvPr>
            <p:ph type="sldNum" sz="quarter" idx="5"/>
          </p:nvPr>
        </p:nvSpPr>
        <p:spPr bwMode="auto">
          <a:noFill/>
          <a:ln>
            <a:miter lim="800000"/>
            <a:headEnd/>
            <a:tailEnd/>
          </a:ln>
        </p:spPr>
        <p:txBody>
          <a:bodyPr/>
          <a:lstStyle/>
          <a:p>
            <a:fld id="{C95DD729-C0DA-4DD8-851D-B4E5D3BCEB53}"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There are 10 EN Service-Related Questions. These questions seek information regarding services provided by the EN to the beneficiaries at all EN locations.</a:t>
            </a:r>
          </a:p>
          <a:p>
            <a:endParaRPr lang="en-US" smtClean="0">
              <a:ea typeface="ＭＳ Ｐゴシック" pitchFamily="34" charset="-128"/>
            </a:endParaRPr>
          </a:p>
        </p:txBody>
      </p:sp>
      <p:sp>
        <p:nvSpPr>
          <p:cNvPr id="39940" name="Slide Number Placeholder 3"/>
          <p:cNvSpPr>
            <a:spLocks noGrp="1"/>
          </p:cNvSpPr>
          <p:nvPr>
            <p:ph type="sldNum" sz="quarter" idx="5"/>
          </p:nvPr>
        </p:nvSpPr>
        <p:spPr bwMode="auto">
          <a:noFill/>
          <a:ln>
            <a:miter lim="800000"/>
            <a:headEnd/>
            <a:tailEnd/>
          </a:ln>
        </p:spPr>
        <p:txBody>
          <a:bodyPr/>
          <a:lstStyle/>
          <a:p>
            <a:fld id="{C64A4B8C-9574-4010-9D43-E4ED4B09F5BC}" type="slidenum">
              <a:rPr lang="en-US" smtClean="0"/>
              <a:pPr/>
              <a:t>12</a:t>
            </a:fld>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After answering question 34, click the ‘Done’ button to submit the survey to the OSM.  Remember, this needs to be completed by February 27</a:t>
            </a:r>
            <a:r>
              <a:rPr lang="en-US" baseline="30000" smtClean="0">
                <a:ea typeface="ＭＳ Ｐゴシック" pitchFamily="34" charset="-128"/>
              </a:rPr>
              <a:t>h</a:t>
            </a:r>
            <a:r>
              <a:rPr lang="en-US" smtClean="0">
                <a:ea typeface="ＭＳ Ｐゴシック" pitchFamily="34" charset="-128"/>
              </a:rPr>
              <a:t> to remain in compliance.</a:t>
            </a:r>
          </a:p>
        </p:txBody>
      </p:sp>
      <p:sp>
        <p:nvSpPr>
          <p:cNvPr id="40964" name="Slide Number Placeholder 3"/>
          <p:cNvSpPr>
            <a:spLocks noGrp="1"/>
          </p:cNvSpPr>
          <p:nvPr>
            <p:ph type="sldNum" sz="quarter" idx="5"/>
          </p:nvPr>
        </p:nvSpPr>
        <p:spPr bwMode="auto">
          <a:noFill/>
          <a:ln>
            <a:miter lim="800000"/>
            <a:headEnd/>
            <a:tailEnd/>
          </a:ln>
        </p:spPr>
        <p:txBody>
          <a:bodyPr/>
          <a:lstStyle/>
          <a:p>
            <a:fld id="{21B0E816-4379-4A4A-9F11-F349CAE2E22F}" type="slidenum">
              <a:rPr lang="en-US" smtClean="0"/>
              <a:pPr/>
              <a:t>13</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 OSM offers many resources to aid you in completing the APOR. Visit the APOR page in the Information Center to access: </a:t>
            </a:r>
          </a:p>
          <a:p>
            <a:endParaRPr lang="en-US" smtClean="0">
              <a:ea typeface="ＭＳ Ｐゴシック" pitchFamily="34" charset="-128"/>
            </a:endParaRPr>
          </a:p>
          <a:p>
            <a:pPr>
              <a:buFontTx/>
              <a:buChar char="•"/>
            </a:pPr>
            <a:r>
              <a:rPr lang="en-US" smtClean="0">
                <a:ea typeface="ＭＳ Ｐゴシック" pitchFamily="34" charset="-128"/>
              </a:rPr>
              <a:t> APOR questions</a:t>
            </a:r>
          </a:p>
          <a:p>
            <a:pPr>
              <a:buFontTx/>
              <a:buChar char="•"/>
            </a:pPr>
            <a:r>
              <a:rPr lang="en-US" smtClean="0">
                <a:ea typeface="ＭＳ Ｐゴシック" pitchFamily="34" charset="-128"/>
              </a:rPr>
              <a:t> FAQs</a:t>
            </a:r>
          </a:p>
          <a:p>
            <a:pPr>
              <a:buFontTx/>
              <a:buChar char="•"/>
            </a:pPr>
            <a:r>
              <a:rPr lang="en-US" smtClean="0">
                <a:ea typeface="ＭＳ Ｐゴシック" pitchFamily="34" charset="-128"/>
              </a:rPr>
              <a:t> Terms and Definitions</a:t>
            </a:r>
          </a:p>
        </p:txBody>
      </p:sp>
      <p:sp>
        <p:nvSpPr>
          <p:cNvPr id="41988" name="Slide Number Placeholder 3"/>
          <p:cNvSpPr>
            <a:spLocks noGrp="1"/>
          </p:cNvSpPr>
          <p:nvPr>
            <p:ph type="sldNum" sz="quarter" idx="5"/>
          </p:nvPr>
        </p:nvSpPr>
        <p:spPr bwMode="auto">
          <a:noFill/>
          <a:ln>
            <a:miter lim="800000"/>
            <a:headEnd/>
            <a:tailEnd/>
          </a:ln>
        </p:spPr>
        <p:txBody>
          <a:bodyPr/>
          <a:lstStyle/>
          <a:p>
            <a:fld id="{1E0ADCB1-39D4-484C-AE28-DCA75492993E}" type="slidenum">
              <a:rPr lang="en-US" smtClean="0"/>
              <a:pPr/>
              <a:t>14</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Now we will open the lines for any questions you may have.</a:t>
            </a:r>
          </a:p>
        </p:txBody>
      </p:sp>
      <p:sp>
        <p:nvSpPr>
          <p:cNvPr id="43012" name="Slide Number Placeholder 3"/>
          <p:cNvSpPr>
            <a:spLocks noGrp="1"/>
          </p:cNvSpPr>
          <p:nvPr>
            <p:ph type="sldNum" sz="quarter" idx="5"/>
          </p:nvPr>
        </p:nvSpPr>
        <p:spPr bwMode="auto">
          <a:noFill/>
          <a:ln>
            <a:miter lim="800000"/>
            <a:headEnd/>
            <a:tailEnd/>
          </a:ln>
        </p:spPr>
        <p:txBody>
          <a:bodyPr/>
          <a:lstStyle/>
          <a:p>
            <a:fld id="{0E8297DE-ECF5-4F6E-9426-41EB99AC6812}" type="slidenum">
              <a:rPr lang="en-US" smtClean="0"/>
              <a:pPr/>
              <a:t>15</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At the conclusion of this training you will be able to:</a:t>
            </a:r>
            <a:br>
              <a:rPr lang="en-US" smtClean="0">
                <a:ea typeface="ＭＳ Ｐゴシック" pitchFamily="34" charset="-128"/>
              </a:rPr>
            </a:br>
            <a:endParaRPr lang="en-US" smtClean="0">
              <a:ea typeface="ＭＳ Ｐゴシック" pitchFamily="34" charset="-128"/>
            </a:endParaRPr>
          </a:p>
          <a:p>
            <a:pPr>
              <a:buFontTx/>
              <a:buChar char="•"/>
            </a:pPr>
            <a:r>
              <a:rPr lang="en-US" smtClean="0">
                <a:ea typeface="ＭＳ Ｐゴシック" pitchFamily="34" charset="-128"/>
              </a:rPr>
              <a:t> Recognize your responsibilities regarding the APOR.  </a:t>
            </a:r>
          </a:p>
          <a:p>
            <a:pPr>
              <a:buFontTx/>
              <a:buChar char="•"/>
            </a:pPr>
            <a:r>
              <a:rPr lang="en-US" smtClean="0">
                <a:ea typeface="ＭＳ Ｐゴシック" pitchFamily="34" charset="-128"/>
              </a:rPr>
              <a:t> Complete the questionnaire using the SurveyMonkey link and interface.   </a:t>
            </a:r>
          </a:p>
          <a:p>
            <a:pPr>
              <a:buFontTx/>
              <a:buChar char="•"/>
            </a:pPr>
            <a:r>
              <a:rPr lang="en-US" smtClean="0">
                <a:ea typeface="ＭＳ Ｐゴシック" pitchFamily="34" charset="-128"/>
              </a:rPr>
              <a:t> Accurately and completely answer each question on the report before submitting. </a:t>
            </a:r>
          </a:p>
          <a:p>
            <a:endParaRPr lang="en-US" smtClean="0">
              <a:ea typeface="ＭＳ Ｐゴシック" pitchFamily="34" charset="-128"/>
            </a:endParaRPr>
          </a:p>
        </p:txBody>
      </p:sp>
      <p:sp>
        <p:nvSpPr>
          <p:cNvPr id="29700" name="Slide Number Placeholder 3"/>
          <p:cNvSpPr>
            <a:spLocks noGrp="1"/>
          </p:cNvSpPr>
          <p:nvPr>
            <p:ph type="sldNum" sz="quarter" idx="5"/>
          </p:nvPr>
        </p:nvSpPr>
        <p:spPr bwMode="auto">
          <a:noFill/>
          <a:ln>
            <a:miter lim="800000"/>
            <a:headEnd/>
            <a:tailEnd/>
          </a:ln>
        </p:spPr>
        <p:txBody>
          <a:bodyPr/>
          <a:lstStyle/>
          <a:p>
            <a:fld id="{C05D6F57-CD9B-4B00-9781-CF04D648B05C}" type="slidenum">
              <a:rPr lang="en-US" smtClean="0"/>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Every EN is required to provide information each year to the Operations Support Manager (OSM) on outcomes it achieved with respect to services it offered beneficiaries. Some information provided in the Annual Performance Outcome Report is used, along with beneficiary satisfaction data, to populate the EN Report Card. </a:t>
            </a:r>
          </a:p>
        </p:txBody>
      </p:sp>
      <p:sp>
        <p:nvSpPr>
          <p:cNvPr id="30724" name="Slide Number Placeholder 3"/>
          <p:cNvSpPr>
            <a:spLocks noGrp="1"/>
          </p:cNvSpPr>
          <p:nvPr>
            <p:ph type="sldNum" sz="quarter" idx="5"/>
          </p:nvPr>
        </p:nvSpPr>
        <p:spPr bwMode="auto">
          <a:noFill/>
          <a:ln>
            <a:miter lim="800000"/>
            <a:headEnd/>
            <a:tailEnd/>
          </a:ln>
        </p:spPr>
        <p:txBody>
          <a:bodyPr/>
          <a:lstStyle/>
          <a:p>
            <a:fld id="{A496CE55-D165-48C0-8C31-35F62B7D93DC}"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Completing and returning the APOR to the OSM is mandatory for every EN. As per the EN RFQ, part III, section 10(b), an EN shall provide to the OSM on no less than an annual basis, in a format prescribed the Social Security Administration, an APOR.  </a:t>
            </a:r>
          </a:p>
        </p:txBody>
      </p:sp>
      <p:sp>
        <p:nvSpPr>
          <p:cNvPr id="31748" name="Slide Number Placeholder 3"/>
          <p:cNvSpPr>
            <a:spLocks noGrp="1"/>
          </p:cNvSpPr>
          <p:nvPr>
            <p:ph type="sldNum" sz="quarter" idx="5"/>
          </p:nvPr>
        </p:nvSpPr>
        <p:spPr bwMode="auto">
          <a:noFill/>
          <a:ln>
            <a:miter lim="800000"/>
            <a:headEnd/>
            <a:tailEnd/>
          </a:ln>
        </p:spPr>
        <p:txBody>
          <a:bodyPr/>
          <a:lstStyle/>
          <a:p>
            <a:fld id="{9B7F5D9C-C48B-4D82-B037-8495151E6070}"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 APOR will be sent out to ENs immediately following this webinar. You will have 30 days to complete it and submit to the OSM by February 27. Your EN must only submit 1 APOR. The OSM will be sending out mass reminders each Monday until the submission deadline. These ARE NOT customized emails to tell you personally that you have not completed the APOR. If you know you have completed and submitted the report, disregard the weekly emails.</a:t>
            </a:r>
          </a:p>
          <a:p>
            <a:endParaRPr lang="en-US" smtClean="0">
              <a:ea typeface="ＭＳ Ｐゴシック" pitchFamily="34" charset="-128"/>
            </a:endParaRPr>
          </a:p>
          <a:p>
            <a:r>
              <a:rPr lang="en-US" smtClean="0">
                <a:ea typeface="ＭＳ Ｐゴシック" pitchFamily="34" charset="-128"/>
              </a:rPr>
              <a:t>It is imperative that your agency’s APOR is completed in a timely manner. Failure to do so will constitute a violation of your EN’s BPA and could result in the Social Security Administration limiting your agency’s ability to assign Tickets and receive payments.</a:t>
            </a:r>
          </a:p>
        </p:txBody>
      </p:sp>
      <p:sp>
        <p:nvSpPr>
          <p:cNvPr id="32772" name="Slide Number Placeholder 3"/>
          <p:cNvSpPr>
            <a:spLocks noGrp="1"/>
          </p:cNvSpPr>
          <p:nvPr>
            <p:ph type="sldNum" sz="quarter" idx="5"/>
          </p:nvPr>
        </p:nvSpPr>
        <p:spPr bwMode="auto">
          <a:noFill/>
          <a:ln>
            <a:miter lim="800000"/>
            <a:headEnd/>
            <a:tailEnd/>
          </a:ln>
        </p:spPr>
        <p:txBody>
          <a:bodyPr/>
          <a:lstStyle/>
          <a:p>
            <a:fld id="{A76466BA-BD15-47FC-8659-4D7ED7C43A71}"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Following this training, you will receive an email from the Social Security Administration. This email will include a link to the APOR that you must complete in one sitting.  The link will open in a new window using the default browser on your computer. You cannot partially complete the report, save it, and finish later. Before opening the link, review the questions included in the APOR. The questions will be available through an attachment to the email shown here as well as in the Information Center on yourtickettowork.com.</a:t>
            </a:r>
          </a:p>
        </p:txBody>
      </p:sp>
      <p:sp>
        <p:nvSpPr>
          <p:cNvPr id="33796" name="Slide Number Placeholder 3"/>
          <p:cNvSpPr>
            <a:spLocks noGrp="1"/>
          </p:cNvSpPr>
          <p:nvPr>
            <p:ph type="sldNum" sz="quarter" idx="5"/>
          </p:nvPr>
        </p:nvSpPr>
        <p:spPr bwMode="auto">
          <a:noFill/>
          <a:ln>
            <a:miter lim="800000"/>
            <a:headEnd/>
            <a:tailEnd/>
          </a:ln>
        </p:spPr>
        <p:txBody>
          <a:bodyPr/>
          <a:lstStyle/>
          <a:p>
            <a:fld id="{780BC32E-8E66-46AF-AD78-D3C0B65DF6C3}"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When you first open the APOR, this is the first page you will see. The intro page includes instructions for completing the APOR. We will review these instructions now:</a:t>
            </a:r>
          </a:p>
          <a:p>
            <a:endParaRPr lang="en-US" smtClean="0">
              <a:ea typeface="ＭＳ Ｐゴシック" pitchFamily="34" charset="-128"/>
            </a:endParaRPr>
          </a:p>
          <a:p>
            <a:pPr>
              <a:buFontTx/>
              <a:buChar char="•"/>
            </a:pPr>
            <a:r>
              <a:rPr lang="en-US" smtClean="0">
                <a:ea typeface="ＭＳ Ｐゴシック" pitchFamily="34" charset="-128"/>
              </a:rPr>
              <a:t> The APOR consists of 34 questions. It is recommended that you review the questions in advance and research and prepare draft responses as needed.</a:t>
            </a:r>
          </a:p>
          <a:p>
            <a:pPr>
              <a:buFontTx/>
              <a:buChar char="•"/>
            </a:pPr>
            <a:r>
              <a:rPr lang="en-US" smtClean="0">
                <a:ea typeface="ＭＳ Ｐゴシック" pitchFamily="34" charset="-128"/>
              </a:rPr>
              <a:t> Once you begin the APOR, you must complete all questions in one sitting. Your answers will not be saved if you do not complete the questionnaire in one sitting.</a:t>
            </a:r>
          </a:p>
          <a:p>
            <a:pPr>
              <a:buFontTx/>
              <a:buChar char="•"/>
            </a:pPr>
            <a:r>
              <a:rPr lang="en-US" smtClean="0">
                <a:ea typeface="ＭＳ Ｐゴシック" pitchFamily="34" charset="-128"/>
              </a:rPr>
              <a:t> Only one submission is allowed per EN. If multiple submissions are received, only the first submission will be recorded.</a:t>
            </a:r>
          </a:p>
          <a:p>
            <a:pPr>
              <a:buFontTx/>
              <a:buChar char="•"/>
            </a:pPr>
            <a:r>
              <a:rPr lang="en-US" smtClean="0">
                <a:ea typeface="ＭＳ Ｐゴシック" pitchFamily="34" charset="-128"/>
              </a:rPr>
              <a:t> Once the OSM receives your submission, you will receive a confirmation from ssaenapor@yourtickettowork.com confirming receipt within 24 hours.</a:t>
            </a:r>
          </a:p>
          <a:p>
            <a:pPr>
              <a:buFontTx/>
              <a:buChar char="•"/>
            </a:pPr>
            <a:r>
              <a:rPr lang="en-US" smtClean="0">
                <a:ea typeface="ＭＳ Ｐゴシック" pitchFamily="34" charset="-128"/>
              </a:rPr>
              <a:t> Questions regarding the APOR should be directed to ssaenapor@yourtickettowork.com.</a:t>
            </a:r>
          </a:p>
        </p:txBody>
      </p:sp>
      <p:sp>
        <p:nvSpPr>
          <p:cNvPr id="34820" name="Slide Number Placeholder 3"/>
          <p:cNvSpPr>
            <a:spLocks noGrp="1"/>
          </p:cNvSpPr>
          <p:nvPr>
            <p:ph type="sldNum" sz="quarter" idx="5"/>
          </p:nvPr>
        </p:nvSpPr>
        <p:spPr bwMode="auto">
          <a:noFill/>
          <a:ln>
            <a:miter lim="800000"/>
            <a:headEnd/>
            <a:tailEnd/>
          </a:ln>
        </p:spPr>
        <p:txBody>
          <a:bodyPr/>
          <a:lstStyle/>
          <a:p>
            <a:fld id="{16C6F617-ED8C-49CE-9FFA-1E8BD05D0C91}"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 34 questions included on the APOR are categorized into four sections – General Questions, Staffing Questions, Ticket Client-Related Questions and EN Service-Related Questions.</a:t>
            </a:r>
          </a:p>
        </p:txBody>
      </p:sp>
      <p:sp>
        <p:nvSpPr>
          <p:cNvPr id="35844" name="Slide Number Placeholder 3"/>
          <p:cNvSpPr>
            <a:spLocks noGrp="1"/>
          </p:cNvSpPr>
          <p:nvPr>
            <p:ph type="sldNum" sz="quarter" idx="5"/>
          </p:nvPr>
        </p:nvSpPr>
        <p:spPr bwMode="auto">
          <a:noFill/>
          <a:ln>
            <a:miter lim="800000"/>
            <a:headEnd/>
            <a:tailEnd/>
          </a:ln>
        </p:spPr>
        <p:txBody>
          <a:bodyPr/>
          <a:lstStyle/>
          <a:p>
            <a:fld id="{6E645A58-01FC-461F-B9E1-1AA7E607F86A}"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mtClean="0">
                <a:ea typeface="ＭＳ Ｐゴシック" pitchFamily="34" charset="-128"/>
              </a:rPr>
              <a:t>There are 10 General Questions. These questions seek information relating to Ticket requirements for an Employment Network.  In this section the EN business model is requested.  What we have found in the past from previous responses is some confusion by the Term Business Model and/or how to properly respond to the question.  ( Speak to the different models on the Terms sheet)</a:t>
            </a:r>
          </a:p>
          <a:p>
            <a:endParaRPr lang="en-US" smtClean="0">
              <a:ea typeface="ＭＳ Ｐゴシック" pitchFamily="34" charset="-128"/>
            </a:endParaRPr>
          </a:p>
          <a:p>
            <a:r>
              <a:rPr lang="en-US" smtClean="0">
                <a:ea typeface="ＭＳ Ｐゴシック" pitchFamily="34" charset="-128"/>
              </a:rPr>
              <a:t>In addition to the business model, there are also questions relating to liability insurance, Suitability and the System for Award Management (SAM) registration.</a:t>
            </a:r>
          </a:p>
          <a:p>
            <a:endParaRPr lang="en-US" smtClean="0">
              <a:ea typeface="ＭＳ Ｐゴシック" pitchFamily="34" charset="-128"/>
            </a:endParaRPr>
          </a:p>
        </p:txBody>
      </p:sp>
      <p:sp>
        <p:nvSpPr>
          <p:cNvPr id="36868" name="Slide Number Placeholder 3"/>
          <p:cNvSpPr>
            <a:spLocks noGrp="1"/>
          </p:cNvSpPr>
          <p:nvPr>
            <p:ph type="sldNum" sz="quarter" idx="5"/>
          </p:nvPr>
        </p:nvSpPr>
        <p:spPr bwMode="auto">
          <a:noFill/>
          <a:ln>
            <a:miter lim="800000"/>
            <a:headEnd/>
            <a:tailEnd/>
          </a:ln>
        </p:spPr>
        <p:txBody>
          <a:bodyPr/>
          <a:lstStyle/>
          <a:p>
            <a:fld id="{C74D89B4-B15C-4472-8E6B-067BE8E57454}" type="slidenum">
              <a:rPr lang="en-US" smtClean="0"/>
              <a:pPr/>
              <a:t>9</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3"/>
          <a:srcRect/>
          <a:stretch>
            <a:fillRect/>
          </a:stretch>
        </p:blipFill>
        <p:spPr bwMode="auto">
          <a:xfrm>
            <a:off x="122238" y="0"/>
            <a:ext cx="1300162" cy="592138"/>
          </a:xfrm>
          <a:prstGeom prst="rect">
            <a:avLst/>
          </a:prstGeom>
          <a:noFill/>
          <a:ln w="9525">
            <a:noFill/>
            <a:miter lim="800000"/>
            <a:headEnd/>
            <a:tailEnd/>
          </a:ln>
        </p:spPr>
      </p:pic>
      <p:sp>
        <p:nvSpPr>
          <p:cNvPr id="5" name="Title 1"/>
          <p:cNvSpPr>
            <a:spLocks noGrp="1"/>
          </p:cNvSpPr>
          <p:nvPr>
            <p:ph type="ctrTitle"/>
          </p:nvPr>
        </p:nvSpPr>
        <p:spPr>
          <a:xfrm>
            <a:off x="336408" y="1955308"/>
            <a:ext cx="8384979" cy="1127128"/>
          </a:xfrm>
        </p:spPr>
        <p:txBody>
          <a:bodyPr/>
          <a:lstStyle>
            <a:lvl1pPr>
              <a:defRPr sz="2800" b="1" cap="none"/>
            </a:lvl1pPr>
          </a:lstStyle>
          <a:p>
            <a:r>
              <a:rPr lang="en-US" dirty="0" smtClean="0"/>
              <a:t>Click to edit Master title style</a:t>
            </a:r>
            <a:endParaRPr lang="en-US" dirty="0"/>
          </a:p>
        </p:txBody>
      </p:sp>
      <p:sp>
        <p:nvSpPr>
          <p:cNvPr id="6" name="Subtitle 2"/>
          <p:cNvSpPr>
            <a:spLocks noGrp="1"/>
          </p:cNvSpPr>
          <p:nvPr>
            <p:ph type="subTitle" idx="1"/>
          </p:nvPr>
        </p:nvSpPr>
        <p:spPr>
          <a:xfrm>
            <a:off x="614791" y="3227963"/>
            <a:ext cx="7895206" cy="1585378"/>
          </a:xfrm>
        </p:spPr>
        <p:txBody>
          <a:bodyPr/>
          <a:lstStyle>
            <a:lvl1pPr marL="0" indent="0" algn="ctr">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33426328-C62F-456D-BC79-BA513C67E3F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682193"/>
            <a:ext cx="8229600"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957678"/>
            <a:ext cx="8229600" cy="41145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A2AD41E1-B596-4617-9CE1-9132CD19983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06261"/>
            <a:ext cx="8229600" cy="1143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831823"/>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31823"/>
            <a:ext cx="4038600" cy="4525963"/>
          </a:xfrm>
        </p:spPr>
        <p:txBody>
          <a:bodyPr/>
          <a:lstStyle>
            <a:lvl1pPr>
              <a:defRPr sz="24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p:txBody>
          <a:bodyPr/>
          <a:lstStyle>
            <a:lvl1pPr>
              <a:defRPr/>
            </a:lvl1pPr>
          </a:lstStyle>
          <a:p>
            <a:pPr>
              <a:defRPr/>
            </a:pPr>
            <a:fld id="{98B96705-9034-481B-87D6-3F9E08E132DF}"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9411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70567"/>
            <a:ext cx="4040188" cy="63976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649998"/>
            <a:ext cx="4040188"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870567"/>
            <a:ext cx="4041775" cy="639762"/>
          </a:xfrm>
        </p:spPr>
        <p:txBody>
          <a:bodyPr anchor="b"/>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649998"/>
            <a:ext cx="4041775" cy="35920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p:txBody>
          <a:bodyPr/>
          <a:lstStyle>
            <a:lvl1pPr>
              <a:defRPr/>
            </a:lvl1pPr>
          </a:lstStyle>
          <a:p>
            <a:pPr>
              <a:defRPr/>
            </a:pPr>
            <a:fld id="{DB9F0C36-DA7C-41F1-B45A-90F955C1069F}"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592691"/>
            <a:ext cx="8229600" cy="1143000"/>
          </a:xfrm>
        </p:spPr>
        <p:txBody>
          <a:bodyPr/>
          <a:lstStyle/>
          <a:p>
            <a:r>
              <a:rPr lang="en-US" dirty="0" smtClean="0"/>
              <a:t>Click to edit Master title style</a:t>
            </a:r>
            <a:endParaRPr lang="en-US" dirty="0"/>
          </a:p>
        </p:txBody>
      </p:sp>
      <p:sp>
        <p:nvSpPr>
          <p:cNvPr id="4" name="Slide Number Placeholder 5"/>
          <p:cNvSpPr>
            <a:spLocks noGrp="1"/>
          </p:cNvSpPr>
          <p:nvPr>
            <p:ph type="sldNum" sz="quarter" idx="10"/>
          </p:nvPr>
        </p:nvSpPr>
        <p:spPr/>
        <p:txBody>
          <a:bodyPr/>
          <a:lstStyle>
            <a:lvl1pPr>
              <a:defRPr/>
            </a:lvl1pPr>
          </a:lstStyle>
          <a:p>
            <a:pPr>
              <a:defRPr/>
            </a:pPr>
            <a:fld id="{CFC13286-1625-4E85-B01A-CA03B777E84A}"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3" name="Slide Number Placeholder 5"/>
          <p:cNvSpPr>
            <a:spLocks noGrp="1"/>
          </p:cNvSpPr>
          <p:nvPr>
            <p:ph type="sldNum" sz="quarter" idx="10"/>
          </p:nvPr>
        </p:nvSpPr>
        <p:spPr/>
        <p:txBody>
          <a:bodyPr/>
          <a:lstStyle>
            <a:lvl1pPr>
              <a:defRPr/>
            </a:lvl1pPr>
          </a:lstStyle>
          <a:p>
            <a:pPr>
              <a:defRPr/>
            </a:pPr>
            <a:fld id="{41283CFF-3BCE-41CC-8928-B40AF0BD8ED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457200" y="273050"/>
            <a:ext cx="3008313" cy="1162050"/>
          </a:xfrm>
        </p:spPr>
        <p:txBody>
          <a:bodyPr anchor="b"/>
          <a:lstStyle>
            <a:lvl1pPr algn="l">
              <a:defRPr sz="2000" b="0"/>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7A2DE823-0238-438F-A0D5-24E903899EBE}"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fld id="{1E5B64BD-20E9-4C1B-99FE-96279CC2F10C}"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4" name="Picture 4" descr="Ticket to Work Logo_solo[1].png"/>
          <p:cNvPicPr>
            <a:picLocks noChangeAspect="1"/>
          </p:cNvPicPr>
          <p:nvPr userDrawn="1"/>
        </p:nvPicPr>
        <p:blipFill>
          <a:blip r:embed="rId2"/>
          <a:srcRect/>
          <a:stretch>
            <a:fillRect/>
          </a:stretch>
        </p:blipFill>
        <p:spPr bwMode="auto">
          <a:xfrm>
            <a:off x="122238" y="0"/>
            <a:ext cx="1300162" cy="5921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10"/>
          </p:nvPr>
        </p:nvSpPr>
        <p:spPr/>
        <p:txBody>
          <a:bodyPr/>
          <a:lstStyle>
            <a:lvl1pPr>
              <a:defRPr/>
            </a:lvl1pPr>
          </a:lstStyle>
          <a:p>
            <a:pPr>
              <a:defRPr/>
            </a:pPr>
            <a:fld id="{554D18CF-60BB-4346-A5B6-36AEB8DD3F0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latin typeface="Arial Narrow" pitchFamily="34" charset="0"/>
                <a:ea typeface="ＭＳ Ｐゴシック" pitchFamily="34" charset="-128"/>
                <a:cs typeface="+mn-cs"/>
              </a:defRPr>
            </a:lvl1pPr>
          </a:lstStyle>
          <a:p>
            <a:pPr>
              <a:defRPr/>
            </a:pPr>
            <a:fld id="{2E55F0DD-04A4-4A6C-8668-7E5AD36F976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298" r:id="rId1"/>
    <p:sldLayoutId id="2147484299" r:id="rId2"/>
    <p:sldLayoutId id="2147484300" r:id="rId3"/>
    <p:sldLayoutId id="2147484301" r:id="rId4"/>
    <p:sldLayoutId id="2147484302" r:id="rId5"/>
    <p:sldLayoutId id="2147484303" r:id="rId6"/>
    <p:sldLayoutId id="2147484304" r:id="rId7"/>
    <p:sldLayoutId id="2147484305" r:id="rId8"/>
    <p:sldLayoutId id="2147484306" r:id="rId9"/>
    <p:sldLayoutId id="2147484307" r:id="rId10"/>
  </p:sldLayoutIdLst>
  <p:hf hdr="0" ftr="0" dt="0"/>
  <p:txStyles>
    <p:titleStyle>
      <a:lvl1pPr algn="ctr" defTabSz="457200" rtl="0" eaLnBrk="0" fontAlgn="base" hangingPunct="0">
        <a:spcBef>
          <a:spcPct val="0"/>
        </a:spcBef>
        <a:spcAft>
          <a:spcPct val="0"/>
        </a:spcAft>
        <a:defRPr sz="32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2pPr>
      <a:lvl3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3pPr>
      <a:lvl4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4pPr>
      <a:lvl5pPr algn="ctr" defTabSz="457200" rtl="0" eaLnBrk="0" fontAlgn="base" hangingPunct="0">
        <a:spcBef>
          <a:spcPct val="0"/>
        </a:spcBef>
        <a:spcAft>
          <a:spcPct val="0"/>
        </a:spcAft>
        <a:defRPr sz="3200">
          <a:solidFill>
            <a:schemeClr val="tx1"/>
          </a:solidFill>
          <a:latin typeface="Arial" charset="0"/>
          <a:ea typeface="ＭＳ Ｐゴシック" charset="0"/>
          <a:cs typeface="ＭＳ Ｐゴシック" charset="0"/>
        </a:defRPr>
      </a:lvl5pPr>
      <a:lvl6pPr marL="4572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3600" b="1">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rgbClr val="3C6986"/>
        </a:buClr>
        <a:buFont typeface="Arial" charset="0"/>
        <a:buChar char="•"/>
        <a:defRPr sz="24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rgbClr val="3C6986"/>
        </a:buClr>
        <a:buFont typeface="Courier New" pitchFamily="49" charset="0"/>
        <a:buChar char="o"/>
        <a:defRPr sz="2000" kern="1200">
          <a:solidFill>
            <a:schemeClr val="tx1"/>
          </a:solidFill>
          <a:latin typeface="+mn-lt"/>
          <a:ea typeface="ＭＳ Ｐゴシック" charset="0"/>
          <a:cs typeface="ＭＳ Ｐゴシック"/>
        </a:defRPr>
      </a:lvl2pPr>
      <a:lvl3pPr marL="1143000" indent="-228600" algn="l" defTabSz="457200" rtl="0" eaLnBrk="0" fontAlgn="base" hangingPunct="0">
        <a:spcBef>
          <a:spcPct val="20000"/>
        </a:spcBef>
        <a:spcAft>
          <a:spcPct val="0"/>
        </a:spcAft>
        <a:buClr>
          <a:srgbClr val="3C6986"/>
        </a:buClr>
        <a:buFont typeface="Arial" charset="0"/>
        <a:buChar char="•"/>
        <a:defRPr kern="1200">
          <a:solidFill>
            <a:schemeClr val="tx1"/>
          </a:solidFill>
          <a:latin typeface="+mn-lt"/>
          <a:ea typeface="ＭＳ Ｐゴシック" charset="0"/>
          <a:cs typeface="ＭＳ Ｐゴシック"/>
        </a:defRPr>
      </a:lvl3pPr>
      <a:lvl4pPr marL="1600200" indent="-228600" algn="l" defTabSz="457200" rtl="0" eaLnBrk="0" fontAlgn="base" hangingPunct="0">
        <a:spcBef>
          <a:spcPct val="20000"/>
        </a:spcBef>
        <a:spcAft>
          <a:spcPct val="0"/>
        </a:spcAft>
        <a:buClr>
          <a:srgbClr val="3C6986"/>
        </a:buClr>
        <a:buFont typeface="Courier New" pitchFamily="49" charset="0"/>
        <a:buChar char="o"/>
        <a:defRPr kern="1200">
          <a:solidFill>
            <a:schemeClr val="tx1"/>
          </a:solidFill>
          <a:latin typeface="+mn-lt"/>
          <a:ea typeface="ＭＳ Ｐゴシック" charset="0"/>
          <a:cs typeface="ＭＳ Ｐゴシック"/>
        </a:defRPr>
      </a:lvl4pPr>
      <a:lvl5pPr marL="2057400" indent="-228600" algn="l" defTabSz="457200" rtl="0" eaLnBrk="0" fontAlgn="base" hangingPunct="0">
        <a:spcBef>
          <a:spcPct val="20000"/>
        </a:spcBef>
        <a:spcAft>
          <a:spcPct val="0"/>
        </a:spcAft>
        <a:buClr>
          <a:srgbClr val="3C6986"/>
        </a:buClr>
        <a:buFont typeface="Arial" charset="0"/>
        <a:buChar char="•"/>
        <a:defRPr kern="1200">
          <a:solidFill>
            <a:schemeClr val="tx1"/>
          </a:solidFill>
          <a:latin typeface="+mn-lt"/>
          <a:ea typeface="ＭＳ Ｐゴシック" charset="0"/>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yourtickettowork-uat.maximus.com/web/ttw/apor"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ctrTitle"/>
          </p:nvPr>
        </p:nvSpPr>
        <p:spPr>
          <a:xfrm>
            <a:off x="336550" y="1955800"/>
            <a:ext cx="8385175" cy="1127125"/>
          </a:xfrm>
        </p:spPr>
        <p:txBody>
          <a:bodyPr/>
          <a:lstStyle/>
          <a:p>
            <a:r>
              <a:rPr lang="en-US" smtClean="0">
                <a:ea typeface="ＭＳ Ｐゴシック" pitchFamily="34" charset="-128"/>
              </a:rPr>
              <a:t>Annual Performance Outcome Report</a:t>
            </a:r>
          </a:p>
        </p:txBody>
      </p:sp>
      <p:sp>
        <p:nvSpPr>
          <p:cNvPr id="12291" name="Subtitle 2"/>
          <p:cNvSpPr>
            <a:spLocks noGrp="1"/>
          </p:cNvSpPr>
          <p:nvPr>
            <p:ph type="subTitle" idx="1"/>
          </p:nvPr>
        </p:nvSpPr>
        <p:spPr>
          <a:xfrm>
            <a:off x="614363" y="3082925"/>
            <a:ext cx="7896225" cy="1730375"/>
          </a:xfrm>
        </p:spPr>
        <p:txBody>
          <a:bodyPr/>
          <a:lstStyle/>
          <a:p>
            <a:r>
              <a:rPr lang="en-US" sz="2400" smtClean="0">
                <a:ea typeface="ＭＳ Ｐゴシック" pitchFamily="34" charset="-128"/>
              </a:rPr>
              <a:t>Operations Support Manager</a:t>
            </a:r>
            <a:br>
              <a:rPr lang="en-US" sz="2400" smtClean="0">
                <a:ea typeface="ＭＳ Ｐゴシック" pitchFamily="34" charset="-128"/>
              </a:rPr>
            </a:br>
            <a:r>
              <a:rPr lang="en-US" sz="2400" smtClean="0">
                <a:ea typeface="ＭＳ Ｐゴシック" pitchFamily="34" charset="-128"/>
              </a:rPr>
              <a:t>Social Security</a:t>
            </a:r>
            <a:r>
              <a:rPr lang="en-US" altLang="en-US" sz="2400" smtClean="0">
                <a:ea typeface="ＭＳ Ｐゴシック" pitchFamily="34" charset="-128"/>
              </a:rPr>
              <a:t>’</a:t>
            </a:r>
            <a:r>
              <a:rPr lang="en-US" sz="2400" smtClean="0">
                <a:ea typeface="ＭＳ Ｐゴシック" pitchFamily="34" charset="-128"/>
              </a:rPr>
              <a:t>s Ticket to Work program</a:t>
            </a:r>
          </a:p>
          <a:p>
            <a:r>
              <a:rPr lang="en-US" sz="2400" smtClean="0">
                <a:ea typeface="ＭＳ Ｐゴシック" pitchFamily="34" charset="-128"/>
              </a:rPr>
              <a:t>Lawanda Hawkins, Program Integrity Manager</a:t>
            </a:r>
          </a:p>
          <a:p>
            <a:r>
              <a:rPr lang="en-US" sz="2400" smtClean="0">
                <a:ea typeface="ＭＳ Ｐゴシック" pitchFamily="34" charset="-128"/>
              </a:rPr>
              <a:t>January 28, 2015</a:t>
            </a:r>
          </a:p>
          <a:p>
            <a:endParaRPr lang="en-US" sz="2400" smtClean="0">
              <a:ea typeface="ＭＳ Ｐゴシック" pitchFamily="34" charset="-128"/>
            </a:endParaRPr>
          </a:p>
          <a:p>
            <a:endParaRPr lang="en-US" sz="240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334963"/>
            <a:ext cx="8229600" cy="1143000"/>
          </a:xfrm>
        </p:spPr>
        <p:txBody>
          <a:bodyPr/>
          <a:lstStyle/>
          <a:p>
            <a:r>
              <a:rPr lang="en-US" smtClean="0">
                <a:ea typeface="ＭＳ Ｐゴシック" pitchFamily="34" charset="-128"/>
              </a:rPr>
              <a:t>Staffing Questions</a:t>
            </a:r>
          </a:p>
        </p:txBody>
      </p:sp>
      <p:sp>
        <p:nvSpPr>
          <p:cNvPr id="21507" name="Slide Number Placeholder 3"/>
          <p:cNvSpPr>
            <a:spLocks noGrp="1"/>
          </p:cNvSpPr>
          <p:nvPr>
            <p:ph type="sldNum" sz="quarter" idx="10"/>
          </p:nvPr>
        </p:nvSpPr>
        <p:spPr bwMode="auto">
          <a:noFill/>
          <a:ln>
            <a:miter lim="800000"/>
            <a:headEnd/>
            <a:tailEnd/>
          </a:ln>
        </p:spPr>
        <p:txBody>
          <a:bodyPr/>
          <a:lstStyle/>
          <a:p>
            <a:fld id="{331D2277-0D71-4EFF-9FDD-007A8358AB5C}" type="slidenum">
              <a:rPr lang="en-US" smtClean="0"/>
              <a:pPr/>
              <a:t>10</a:t>
            </a:fld>
            <a:endParaRPr lang="en-US" smtClean="0"/>
          </a:p>
        </p:txBody>
      </p:sp>
      <p:pic>
        <p:nvPicPr>
          <p:cNvPr id="21508" name="Content Placeholder 5" descr="ScreenHunter_07 Jan. 21 12.52.jpg"/>
          <p:cNvPicPr>
            <a:picLocks noGrp="1" noChangeAspect="1"/>
          </p:cNvPicPr>
          <p:nvPr>
            <p:ph idx="1"/>
          </p:nvPr>
        </p:nvPicPr>
        <p:blipFill>
          <a:blip r:embed="rId3"/>
          <a:srcRect/>
          <a:stretch>
            <a:fillRect/>
          </a:stretch>
        </p:blipFill>
        <p:spPr>
          <a:xfrm>
            <a:off x="280988" y="1673225"/>
            <a:ext cx="8582025" cy="4683125"/>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457200" y="682625"/>
            <a:ext cx="8229600" cy="1143000"/>
          </a:xfrm>
        </p:spPr>
        <p:txBody>
          <a:bodyPr/>
          <a:lstStyle/>
          <a:p>
            <a:r>
              <a:rPr lang="en-US" smtClean="0">
                <a:ea typeface="ＭＳ Ｐゴシック" pitchFamily="34" charset="-128"/>
              </a:rPr>
              <a:t>Ticket Client-Related Questions</a:t>
            </a:r>
          </a:p>
        </p:txBody>
      </p:sp>
      <p:sp>
        <p:nvSpPr>
          <p:cNvPr id="22531" name="Slide Number Placeholder 3"/>
          <p:cNvSpPr>
            <a:spLocks noGrp="1"/>
          </p:cNvSpPr>
          <p:nvPr>
            <p:ph type="sldNum" sz="quarter" idx="10"/>
          </p:nvPr>
        </p:nvSpPr>
        <p:spPr bwMode="auto">
          <a:noFill/>
          <a:ln>
            <a:miter lim="800000"/>
            <a:headEnd/>
            <a:tailEnd/>
          </a:ln>
        </p:spPr>
        <p:txBody>
          <a:bodyPr/>
          <a:lstStyle/>
          <a:p>
            <a:fld id="{175073B9-B586-4A34-9A47-30052774DDCF}" type="slidenum">
              <a:rPr lang="en-US" smtClean="0"/>
              <a:pPr/>
              <a:t>11</a:t>
            </a:fld>
            <a:endParaRPr lang="en-US" smtClean="0"/>
          </a:p>
        </p:txBody>
      </p:sp>
      <p:pic>
        <p:nvPicPr>
          <p:cNvPr id="7" name="Content Placeholder 6" descr="ScreenHunter_14 Jan. 26 12.09.jpg"/>
          <p:cNvPicPr>
            <a:picLocks noGrp="1" noChangeAspect="1"/>
          </p:cNvPicPr>
          <p:nvPr>
            <p:ph idx="1"/>
          </p:nvPr>
        </p:nvPicPr>
        <p:blipFill>
          <a:blip r:embed="rId3"/>
          <a:stretch>
            <a:fillRect/>
          </a:stretch>
        </p:blipFill>
        <p:spPr>
          <a:xfrm>
            <a:off x="92331" y="1857364"/>
            <a:ext cx="8959338" cy="3422196"/>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03200"/>
            <a:ext cx="8229600" cy="1143000"/>
          </a:xfrm>
        </p:spPr>
        <p:txBody>
          <a:bodyPr/>
          <a:lstStyle/>
          <a:p>
            <a:r>
              <a:rPr lang="en-US" smtClean="0">
                <a:ea typeface="ＭＳ Ｐゴシック" pitchFamily="34" charset="-128"/>
              </a:rPr>
              <a:t>EN Service-Related Questions</a:t>
            </a:r>
          </a:p>
        </p:txBody>
      </p:sp>
      <p:sp>
        <p:nvSpPr>
          <p:cNvPr id="23555" name="Slide Number Placeholder 3"/>
          <p:cNvSpPr>
            <a:spLocks noGrp="1"/>
          </p:cNvSpPr>
          <p:nvPr>
            <p:ph type="sldNum" sz="quarter" idx="10"/>
          </p:nvPr>
        </p:nvSpPr>
        <p:spPr bwMode="auto">
          <a:noFill/>
          <a:ln>
            <a:miter lim="800000"/>
            <a:headEnd/>
            <a:tailEnd/>
          </a:ln>
        </p:spPr>
        <p:txBody>
          <a:bodyPr/>
          <a:lstStyle/>
          <a:p>
            <a:fld id="{A85EAFEC-A2B4-4EEF-9BBF-BFCD422988B9}" type="slidenum">
              <a:rPr lang="en-US" smtClean="0"/>
              <a:pPr/>
              <a:t>12</a:t>
            </a:fld>
            <a:endParaRPr lang="en-US" smtClean="0"/>
          </a:p>
        </p:txBody>
      </p:sp>
      <p:pic>
        <p:nvPicPr>
          <p:cNvPr id="23556" name="Content Placeholder 5" descr="ScreenHunter_09 Jan. 21 13.01.jpg"/>
          <p:cNvPicPr>
            <a:picLocks noGrp="1" noChangeAspect="1"/>
          </p:cNvPicPr>
          <p:nvPr>
            <p:ph idx="1"/>
          </p:nvPr>
        </p:nvPicPr>
        <p:blipFill>
          <a:blip r:embed="rId3"/>
          <a:srcRect/>
          <a:stretch>
            <a:fillRect/>
          </a:stretch>
        </p:blipFill>
        <p:spPr>
          <a:xfrm>
            <a:off x="457200" y="1649413"/>
            <a:ext cx="8229600" cy="4730750"/>
          </a:xfrm>
        </p:spPr>
      </p:pic>
      <p:pic>
        <p:nvPicPr>
          <p:cNvPr id="23557" name="Content Placeholder 5" descr="ScreenHunter_09 Jan. 21 13.01.jpg"/>
          <p:cNvPicPr>
            <a:picLocks noChangeAspect="1"/>
          </p:cNvPicPr>
          <p:nvPr/>
        </p:nvPicPr>
        <p:blipFill>
          <a:blip r:embed="rId3"/>
          <a:srcRect/>
          <a:stretch>
            <a:fillRect/>
          </a:stretch>
        </p:blipFill>
        <p:spPr bwMode="auto">
          <a:xfrm>
            <a:off x="304800" y="1538288"/>
            <a:ext cx="8534400" cy="490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Content Placeholder 7" descr="ScreenHunter_10 Jan. 21 13.03.jpg"/>
          <p:cNvPicPr>
            <a:picLocks noGrp="1" noChangeAspect="1"/>
          </p:cNvPicPr>
          <p:nvPr>
            <p:ph idx="1"/>
          </p:nvPr>
        </p:nvPicPr>
        <p:blipFill>
          <a:blip r:embed="rId3"/>
          <a:srcRect/>
          <a:stretch>
            <a:fillRect/>
          </a:stretch>
        </p:blipFill>
        <p:spPr>
          <a:xfrm>
            <a:off x="457200" y="2600325"/>
            <a:ext cx="8229600" cy="1657350"/>
          </a:xfrm>
        </p:spPr>
      </p:pic>
      <p:sp>
        <p:nvSpPr>
          <p:cNvPr id="24579" name="Title 1"/>
          <p:cNvSpPr>
            <a:spLocks noGrp="1"/>
          </p:cNvSpPr>
          <p:nvPr>
            <p:ph type="title"/>
          </p:nvPr>
        </p:nvSpPr>
        <p:spPr>
          <a:xfrm>
            <a:off x="457200" y="682625"/>
            <a:ext cx="8229600" cy="1143000"/>
          </a:xfrm>
        </p:spPr>
        <p:txBody>
          <a:bodyPr/>
          <a:lstStyle/>
          <a:p>
            <a:r>
              <a:rPr lang="en-US" smtClean="0">
                <a:ea typeface="ＭＳ Ｐゴシック" pitchFamily="34" charset="-128"/>
              </a:rPr>
              <a:t>Completing the Survey</a:t>
            </a:r>
          </a:p>
        </p:txBody>
      </p:sp>
      <p:sp>
        <p:nvSpPr>
          <p:cNvPr id="24580" name="Slide Number Placeholder 3"/>
          <p:cNvSpPr>
            <a:spLocks noGrp="1"/>
          </p:cNvSpPr>
          <p:nvPr>
            <p:ph type="sldNum" sz="quarter" idx="10"/>
          </p:nvPr>
        </p:nvSpPr>
        <p:spPr bwMode="auto">
          <a:noFill/>
          <a:ln>
            <a:miter lim="800000"/>
            <a:headEnd/>
            <a:tailEnd/>
          </a:ln>
        </p:spPr>
        <p:txBody>
          <a:bodyPr/>
          <a:lstStyle/>
          <a:p>
            <a:fld id="{9F514B31-B93C-4F81-9EF9-4DD2C3A35938}" type="slidenum">
              <a:rPr lang="en-US" smtClean="0"/>
              <a:pPr/>
              <a:t>13</a:t>
            </a:fld>
            <a:endParaRPr lang="en-US" smtClean="0"/>
          </a:p>
        </p:txBody>
      </p:sp>
      <p:sp>
        <p:nvSpPr>
          <p:cNvPr id="6" name="Right Arrow 5"/>
          <p:cNvSpPr/>
          <p:nvPr/>
        </p:nvSpPr>
        <p:spPr>
          <a:xfrm rot="7351088">
            <a:off x="4410075" y="3208338"/>
            <a:ext cx="1385888" cy="373062"/>
          </a:xfrm>
          <a:prstGeom prst="rightArrow">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40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506413"/>
            <a:ext cx="8229600" cy="1143000"/>
          </a:xfrm>
        </p:spPr>
        <p:txBody>
          <a:bodyPr/>
          <a:lstStyle/>
          <a:p>
            <a:r>
              <a:rPr lang="en-US" smtClean="0">
                <a:ea typeface="ＭＳ Ｐゴシック" pitchFamily="34" charset="-128"/>
              </a:rPr>
              <a:t>APOR Resources Online</a:t>
            </a:r>
          </a:p>
        </p:txBody>
      </p:sp>
      <p:sp>
        <p:nvSpPr>
          <p:cNvPr id="25603" name="Content Placeholder 2"/>
          <p:cNvSpPr>
            <a:spLocks noGrp="1"/>
          </p:cNvSpPr>
          <p:nvPr>
            <p:ph sz="half" idx="1"/>
          </p:nvPr>
        </p:nvSpPr>
        <p:spPr>
          <a:xfrm>
            <a:off x="457200" y="1831975"/>
            <a:ext cx="4038600" cy="4525963"/>
          </a:xfrm>
        </p:spPr>
        <p:txBody>
          <a:bodyPr/>
          <a:lstStyle/>
          <a:p>
            <a:pPr marL="0" indent="0">
              <a:buFont typeface="Arial" charset="0"/>
              <a:buNone/>
            </a:pPr>
            <a:r>
              <a:rPr lang="en-US" smtClean="0">
                <a:ea typeface="ＭＳ Ｐゴシック" pitchFamily="34" charset="-128"/>
              </a:rPr>
              <a:t>Visit the APOR page in the Information Center to access:</a:t>
            </a:r>
          </a:p>
          <a:p>
            <a:pPr marL="0" indent="0">
              <a:buFont typeface="Arial" charset="0"/>
              <a:buNone/>
            </a:pPr>
            <a:endParaRPr lang="en-US" sz="900" smtClean="0">
              <a:ea typeface="ＭＳ Ｐゴシック" pitchFamily="34" charset="-128"/>
            </a:endParaRPr>
          </a:p>
          <a:p>
            <a:pPr marL="0" indent="0"/>
            <a:r>
              <a:rPr lang="en-US" smtClean="0">
                <a:ea typeface="ＭＳ Ｐゴシック" pitchFamily="34" charset="-128"/>
              </a:rPr>
              <a:t> APOR questions in a Word document</a:t>
            </a:r>
          </a:p>
          <a:p>
            <a:pPr marL="0" indent="0"/>
            <a:r>
              <a:rPr lang="en-US" smtClean="0">
                <a:ea typeface="ＭＳ Ｐゴシック" pitchFamily="34" charset="-128"/>
              </a:rPr>
              <a:t> Frequently Asked Questions (FAQ)</a:t>
            </a:r>
          </a:p>
          <a:p>
            <a:pPr marL="0" indent="0"/>
            <a:r>
              <a:rPr lang="en-US" smtClean="0">
                <a:ea typeface="ＭＳ Ｐゴシック" pitchFamily="34" charset="-128"/>
              </a:rPr>
              <a:t> APOR Terms and Definitions</a:t>
            </a:r>
          </a:p>
          <a:p>
            <a:pPr marL="0" indent="0">
              <a:buFont typeface="Arial" charset="0"/>
              <a:buNone/>
            </a:pPr>
            <a:r>
              <a:rPr lang="en-US" sz="1800" smtClean="0">
                <a:ea typeface="ＭＳ Ｐゴシック" pitchFamily="34" charset="-128"/>
                <a:hlinkClick r:id="rId3"/>
              </a:rPr>
              <a:t>https://yourtickettowork-uat.maximus.com/web/ttw/apor</a:t>
            </a:r>
            <a:endParaRPr lang="en-US" sz="1800" smtClean="0">
              <a:ea typeface="ＭＳ Ｐゴシック" pitchFamily="34" charset="-128"/>
            </a:endParaRPr>
          </a:p>
          <a:p>
            <a:pPr marL="0" indent="0">
              <a:buFont typeface="Arial" charset="0"/>
              <a:buNone/>
            </a:pPr>
            <a:endParaRPr lang="en-US" sz="1800" smtClean="0">
              <a:ea typeface="ＭＳ Ｐゴシック" pitchFamily="34" charset="-128"/>
            </a:endParaRPr>
          </a:p>
          <a:p>
            <a:pPr marL="0" indent="0">
              <a:buFont typeface="Arial" charset="0"/>
              <a:buNone/>
            </a:pPr>
            <a:endParaRPr lang="en-US" sz="1800" smtClean="0">
              <a:ea typeface="ＭＳ Ｐゴシック" pitchFamily="34" charset="-128"/>
            </a:endParaRPr>
          </a:p>
        </p:txBody>
      </p:sp>
      <p:pic>
        <p:nvPicPr>
          <p:cNvPr id="25604" name="Content Placeholder 5" descr="shutterstock_92400415.jpg"/>
          <p:cNvPicPr>
            <a:picLocks noGrp="1" noChangeAspect="1"/>
          </p:cNvPicPr>
          <p:nvPr>
            <p:ph sz="half" idx="2"/>
          </p:nvPr>
        </p:nvPicPr>
        <p:blipFill>
          <a:blip r:embed="rId4"/>
          <a:srcRect/>
          <a:stretch>
            <a:fillRect/>
          </a:stretch>
        </p:blipFill>
        <p:spPr>
          <a:xfrm>
            <a:off x="5322888" y="2079625"/>
            <a:ext cx="2360612" cy="3538538"/>
          </a:xfrm>
        </p:spPr>
      </p:pic>
      <p:sp>
        <p:nvSpPr>
          <p:cNvPr id="25605" name="Slide Number Placeholder 3"/>
          <p:cNvSpPr>
            <a:spLocks noGrp="1"/>
          </p:cNvSpPr>
          <p:nvPr>
            <p:ph type="sldNum" sz="quarter" idx="10"/>
          </p:nvPr>
        </p:nvSpPr>
        <p:spPr bwMode="auto">
          <a:noFill/>
          <a:ln>
            <a:miter lim="800000"/>
            <a:headEnd/>
            <a:tailEnd/>
          </a:ln>
        </p:spPr>
        <p:txBody>
          <a:bodyPr/>
          <a:lstStyle/>
          <a:p>
            <a:fld id="{A9772CC7-B66C-4A16-BE9E-AA4D9450A2DB}" type="slidenum">
              <a:rPr lang="en-US" smtClean="0"/>
              <a:pPr/>
              <a:t>14</a:t>
            </a:fld>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1"/>
          <p:cNvSpPr>
            <a:spLocks noGrp="1"/>
          </p:cNvSpPr>
          <p:nvPr>
            <p:ph type="sldNum" sz="quarter" idx="10"/>
          </p:nvPr>
        </p:nvSpPr>
        <p:spPr bwMode="auto">
          <a:noFill/>
          <a:ln>
            <a:miter lim="800000"/>
            <a:headEnd/>
            <a:tailEnd/>
          </a:ln>
        </p:spPr>
        <p:txBody>
          <a:bodyPr/>
          <a:lstStyle/>
          <a:p>
            <a:fld id="{55A55FFD-882C-426F-B134-666F63FACDFD}" type="slidenum">
              <a:rPr lang="en-US" smtClean="0"/>
              <a:pPr/>
              <a:t>15</a:t>
            </a:fld>
            <a:endParaRPr lang="en-US" smtClean="0"/>
          </a:p>
        </p:txBody>
      </p:sp>
      <p:pic>
        <p:nvPicPr>
          <p:cNvPr id="26627" name="Picture 1" descr="QuestionSign.jpg"/>
          <p:cNvPicPr>
            <a:picLocks noChangeAspect="1"/>
          </p:cNvPicPr>
          <p:nvPr/>
        </p:nvPicPr>
        <p:blipFill>
          <a:blip r:embed="rId3"/>
          <a:srcRect/>
          <a:stretch>
            <a:fillRect/>
          </a:stretch>
        </p:blipFill>
        <p:spPr bwMode="auto">
          <a:xfrm>
            <a:off x="2667000" y="1524000"/>
            <a:ext cx="3627438" cy="4837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682625"/>
            <a:ext cx="8229600" cy="1143000"/>
          </a:xfrm>
        </p:spPr>
        <p:txBody>
          <a:bodyPr/>
          <a:lstStyle/>
          <a:p>
            <a:r>
              <a:rPr lang="en-US" smtClean="0">
                <a:ea typeface="ＭＳ Ｐゴシック" pitchFamily="34" charset="-128"/>
              </a:rPr>
              <a:t>Goals and Objectives</a:t>
            </a:r>
          </a:p>
        </p:txBody>
      </p:sp>
      <p:sp>
        <p:nvSpPr>
          <p:cNvPr id="13315" name="Content Placeholder 2"/>
          <p:cNvSpPr>
            <a:spLocks noGrp="1"/>
          </p:cNvSpPr>
          <p:nvPr>
            <p:ph idx="1"/>
          </p:nvPr>
        </p:nvSpPr>
        <p:spPr>
          <a:xfrm>
            <a:off x="457200" y="1957388"/>
            <a:ext cx="8229600" cy="4114800"/>
          </a:xfrm>
        </p:spPr>
        <p:txBody>
          <a:bodyPr/>
          <a:lstStyle/>
          <a:p>
            <a:pPr>
              <a:buFont typeface="Arial" charset="0"/>
              <a:buNone/>
            </a:pPr>
            <a:r>
              <a:rPr lang="en-US" smtClean="0">
                <a:ea typeface="ＭＳ Ｐゴシック" pitchFamily="34" charset="-128"/>
              </a:rPr>
              <a:t>At the conclusion of this training you will be able to:</a:t>
            </a:r>
            <a:br>
              <a:rPr lang="en-US" smtClean="0">
                <a:ea typeface="ＭＳ Ｐゴシック" pitchFamily="34" charset="-128"/>
              </a:rPr>
            </a:br>
            <a:endParaRPr lang="en-US" smtClean="0">
              <a:ea typeface="ＭＳ Ｐゴシック" pitchFamily="34" charset="-128"/>
            </a:endParaRPr>
          </a:p>
          <a:p>
            <a:r>
              <a:rPr lang="en-US" smtClean="0">
                <a:ea typeface="ＭＳ Ｐゴシック" pitchFamily="34" charset="-128"/>
              </a:rPr>
              <a:t>Recognize your responsibilities regarding the APOR.  </a:t>
            </a:r>
          </a:p>
          <a:p>
            <a:r>
              <a:rPr lang="en-US" smtClean="0">
                <a:ea typeface="ＭＳ Ｐゴシック" pitchFamily="34" charset="-128"/>
              </a:rPr>
              <a:t>Complete the questionnaire using the SurveyMonkey link and interface.   </a:t>
            </a:r>
          </a:p>
          <a:p>
            <a:r>
              <a:rPr lang="en-US" smtClean="0">
                <a:ea typeface="ＭＳ Ｐゴシック" pitchFamily="34" charset="-128"/>
              </a:rPr>
              <a:t>Accurately and completely answer each question on the report before submitting. </a:t>
            </a:r>
          </a:p>
        </p:txBody>
      </p:sp>
      <p:sp>
        <p:nvSpPr>
          <p:cNvPr id="13316" name="Slide Number Placeholder 3"/>
          <p:cNvSpPr>
            <a:spLocks noGrp="1"/>
          </p:cNvSpPr>
          <p:nvPr>
            <p:ph type="sldNum" sz="quarter" idx="10"/>
          </p:nvPr>
        </p:nvSpPr>
        <p:spPr bwMode="auto">
          <a:noFill/>
          <a:ln>
            <a:miter lim="800000"/>
            <a:headEnd/>
            <a:tailEnd/>
          </a:ln>
        </p:spPr>
        <p:txBody>
          <a:bodyPr/>
          <a:lstStyle/>
          <a:p>
            <a:fld id="{5309F057-A8F9-4122-9D25-EE9B20B19891}" type="slidenum">
              <a:rPr lang="en-US" smtClean="0"/>
              <a:pPr/>
              <a:t>2</a:t>
            </a:fld>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82625"/>
            <a:ext cx="8229600" cy="1143000"/>
          </a:xfrm>
        </p:spPr>
        <p:txBody>
          <a:bodyPr/>
          <a:lstStyle/>
          <a:p>
            <a:r>
              <a:rPr lang="en-US" smtClean="0">
                <a:ea typeface="ＭＳ Ｐゴシック" pitchFamily="34" charset="-128"/>
              </a:rPr>
              <a:t>APOR Definition</a:t>
            </a:r>
          </a:p>
        </p:txBody>
      </p:sp>
      <p:sp>
        <p:nvSpPr>
          <p:cNvPr id="14339" name="Content Placeholder 2"/>
          <p:cNvSpPr>
            <a:spLocks noGrp="1"/>
          </p:cNvSpPr>
          <p:nvPr>
            <p:ph idx="1"/>
          </p:nvPr>
        </p:nvSpPr>
        <p:spPr>
          <a:xfrm>
            <a:off x="457200" y="1957388"/>
            <a:ext cx="8229600" cy="4114800"/>
          </a:xfrm>
        </p:spPr>
        <p:txBody>
          <a:bodyPr/>
          <a:lstStyle/>
          <a:p>
            <a:r>
              <a:rPr lang="en-US" b="1" smtClean="0">
                <a:ea typeface="ＭＳ Ｐゴシック" pitchFamily="34" charset="-128"/>
              </a:rPr>
              <a:t>Annual Performance Outcome Report (APOR): </a:t>
            </a:r>
            <a:r>
              <a:rPr lang="en-US" smtClean="0">
                <a:ea typeface="ＭＳ Ｐゴシック" pitchFamily="34" charset="-128"/>
              </a:rPr>
              <a:t>The APOR is a report that compiles, on an annual basis, information provided by Employment Networks (EN) on the outcomes achieved by the EN with respect to services the EN offers to Social Security beneficiaries under the Ticket program. </a:t>
            </a: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endParaRPr lang="en-US" sz="1200" smtClean="0">
              <a:ea typeface="ＭＳ Ｐゴシック" pitchFamily="34" charset="-128"/>
            </a:endParaRPr>
          </a:p>
          <a:p>
            <a:pPr>
              <a:buFont typeface="Arial" charset="0"/>
              <a:buNone/>
            </a:pPr>
            <a:endParaRPr lang="en-US" sz="1200" smtClean="0">
              <a:ea typeface="ＭＳ Ｐゴシック" pitchFamily="34" charset="-128"/>
            </a:endParaRPr>
          </a:p>
        </p:txBody>
      </p:sp>
      <p:sp>
        <p:nvSpPr>
          <p:cNvPr id="14340" name="Slide Number Placeholder 4"/>
          <p:cNvSpPr>
            <a:spLocks noGrp="1"/>
          </p:cNvSpPr>
          <p:nvPr>
            <p:ph type="sldNum" sz="quarter" idx="10"/>
          </p:nvPr>
        </p:nvSpPr>
        <p:spPr bwMode="auto">
          <a:noFill/>
          <a:ln>
            <a:miter lim="800000"/>
            <a:headEnd/>
            <a:tailEnd/>
          </a:ln>
        </p:spPr>
        <p:txBody>
          <a:bodyPr/>
          <a:lstStyle/>
          <a:p>
            <a:fld id="{938FA571-442E-4FE0-B05D-F6894C6E0995}" type="slidenum">
              <a:rPr lang="en-US" smtClean="0"/>
              <a:pPr/>
              <a:t>3</a:t>
            </a:fld>
            <a:endParaRPr lang="en-US"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5"/>
          <p:cNvSpPr>
            <a:spLocks noGrp="1"/>
          </p:cNvSpPr>
          <p:nvPr>
            <p:ph type="title"/>
          </p:nvPr>
        </p:nvSpPr>
        <p:spPr>
          <a:xfrm>
            <a:off x="457200" y="682625"/>
            <a:ext cx="8229600" cy="1143000"/>
          </a:xfrm>
        </p:spPr>
        <p:txBody>
          <a:bodyPr/>
          <a:lstStyle/>
          <a:p>
            <a:r>
              <a:rPr lang="en-US" smtClean="0">
                <a:ea typeface="ＭＳ Ｐゴシック" pitchFamily="34" charset="-128"/>
              </a:rPr>
              <a:t>APOR as a requirement</a:t>
            </a:r>
          </a:p>
        </p:txBody>
      </p:sp>
      <p:sp>
        <p:nvSpPr>
          <p:cNvPr id="15363" name="Content Placeholder 6"/>
          <p:cNvSpPr>
            <a:spLocks noGrp="1"/>
          </p:cNvSpPr>
          <p:nvPr>
            <p:ph idx="1"/>
          </p:nvPr>
        </p:nvSpPr>
        <p:spPr>
          <a:xfrm>
            <a:off x="457200" y="1957388"/>
            <a:ext cx="8229600" cy="4114800"/>
          </a:xfrm>
          <a:solidFill>
            <a:schemeClr val="bg1"/>
          </a:solidFill>
        </p:spPr>
        <p:txBody>
          <a:bodyPr/>
          <a:lstStyle/>
          <a:p>
            <a:endParaRPr lang="en-US" smtClean="0">
              <a:ea typeface="ＭＳ Ｐゴシック" pitchFamily="34" charset="-128"/>
            </a:endParaRPr>
          </a:p>
          <a:p>
            <a:r>
              <a:rPr lang="en-US" smtClean="0">
                <a:ea typeface="ＭＳ Ｐゴシック" pitchFamily="34" charset="-128"/>
              </a:rPr>
              <a:t> As per the RFQ; Part III; Section 10(b), an EN shall provide to the OSM on no less than an annual basis, in a format prescribed by the Social Security Administration, an APOR. The APOR is to provide information on outcomes ENs achieve with respect to services the EN offers to beneficiaries. </a:t>
            </a:r>
          </a:p>
        </p:txBody>
      </p:sp>
      <p:sp>
        <p:nvSpPr>
          <p:cNvPr id="15364" name="Slide Number Placeholder 4"/>
          <p:cNvSpPr>
            <a:spLocks noGrp="1"/>
          </p:cNvSpPr>
          <p:nvPr>
            <p:ph type="sldNum" sz="quarter" idx="10"/>
          </p:nvPr>
        </p:nvSpPr>
        <p:spPr bwMode="auto">
          <a:noFill/>
          <a:ln>
            <a:miter lim="800000"/>
            <a:headEnd/>
            <a:tailEnd/>
          </a:ln>
        </p:spPr>
        <p:txBody>
          <a:bodyPr/>
          <a:lstStyle/>
          <a:p>
            <a:fld id="{D839BA01-AF12-4D96-866A-EE6A6BECB72C}" type="slidenum">
              <a:rPr lang="en-US" smtClean="0"/>
              <a:pPr/>
              <a:t>4</a:t>
            </a:fld>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682625"/>
            <a:ext cx="8229600" cy="1143000"/>
          </a:xfrm>
        </p:spPr>
        <p:txBody>
          <a:bodyPr/>
          <a:lstStyle/>
          <a:p>
            <a:r>
              <a:rPr lang="en-US" smtClean="0">
                <a:ea typeface="ＭＳ Ｐゴシック" pitchFamily="34" charset="-128"/>
              </a:rPr>
              <a:t>APOR Framework </a:t>
            </a:r>
          </a:p>
        </p:txBody>
      </p:sp>
      <p:sp>
        <p:nvSpPr>
          <p:cNvPr id="16387" name="Content Placeholder 3"/>
          <p:cNvSpPr>
            <a:spLocks noGrp="1"/>
          </p:cNvSpPr>
          <p:nvPr>
            <p:ph idx="1"/>
          </p:nvPr>
        </p:nvSpPr>
        <p:spPr>
          <a:xfrm>
            <a:off x="457200" y="1957388"/>
            <a:ext cx="8229600" cy="4114800"/>
          </a:xfrm>
        </p:spPr>
        <p:txBody>
          <a:bodyPr/>
          <a:lstStyle/>
          <a:p>
            <a:r>
              <a:rPr lang="en-US" sz="2200" smtClean="0">
                <a:ea typeface="ＭＳ Ｐゴシック" pitchFamily="34" charset="-128"/>
              </a:rPr>
              <a:t>Timeframe for completion: January 28, 2015 - February 27, 2015 (30 days) </a:t>
            </a:r>
          </a:p>
          <a:p>
            <a:endParaRPr lang="en-US" sz="2200" smtClean="0">
              <a:ea typeface="ＭＳ Ｐゴシック" pitchFamily="34" charset="-128"/>
            </a:endParaRPr>
          </a:p>
          <a:p>
            <a:r>
              <a:rPr lang="en-US" sz="2200" smtClean="0">
                <a:ea typeface="ＭＳ Ｐゴシック" pitchFamily="34" charset="-128"/>
              </a:rPr>
              <a:t>1 submission per Employment Network (EN). You will receive multiple reminder emails for the APOR. Please disregard if you’ve already submitted your questionnaire. </a:t>
            </a:r>
          </a:p>
          <a:p>
            <a:endParaRPr lang="en-US" sz="2200" smtClean="0">
              <a:ea typeface="ＭＳ Ｐゴシック" pitchFamily="34" charset="-128"/>
            </a:endParaRPr>
          </a:p>
          <a:p>
            <a:r>
              <a:rPr lang="en-US" sz="2200" smtClean="0">
                <a:ea typeface="ＭＳ Ｐゴシック" pitchFamily="34" charset="-128"/>
              </a:rPr>
              <a:t>Failure to complete your agency’s APOR in a timely manner will constitute a violation of your EN's BPA and could result in SSA limiting your agency’s ability to assign Tickets and receive payments.</a:t>
            </a:r>
          </a:p>
          <a:p>
            <a:endParaRPr lang="en-US" smtClean="0">
              <a:ea typeface="ＭＳ Ｐゴシック" pitchFamily="34" charset="-128"/>
            </a:endParaRPr>
          </a:p>
        </p:txBody>
      </p:sp>
      <p:sp>
        <p:nvSpPr>
          <p:cNvPr id="16388" name="Slide Number Placeholder 2"/>
          <p:cNvSpPr>
            <a:spLocks noGrp="1"/>
          </p:cNvSpPr>
          <p:nvPr>
            <p:ph type="sldNum" sz="quarter" idx="10"/>
          </p:nvPr>
        </p:nvSpPr>
        <p:spPr bwMode="auto">
          <a:noFill/>
          <a:ln>
            <a:miter lim="800000"/>
            <a:headEnd/>
            <a:tailEnd/>
          </a:ln>
        </p:spPr>
        <p:txBody>
          <a:bodyPr/>
          <a:lstStyle/>
          <a:p>
            <a:fld id="{F6148266-5820-4FE6-9A55-B19A2E3D2A83}" type="slidenum">
              <a:rPr lang="en-US" smtClean="0"/>
              <a:pPr/>
              <a:t>5</a:t>
            </a:fld>
            <a:endParaRPr lang="en-US"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682625"/>
            <a:ext cx="8229600" cy="1143000"/>
          </a:xfrm>
        </p:spPr>
        <p:txBody>
          <a:bodyPr/>
          <a:lstStyle/>
          <a:p>
            <a:r>
              <a:rPr lang="en-US" smtClean="0">
                <a:ea typeface="ＭＳ Ｐゴシック" pitchFamily="34" charset="-128"/>
              </a:rPr>
              <a:t>Email with APOR Link</a:t>
            </a:r>
          </a:p>
        </p:txBody>
      </p:sp>
      <p:sp>
        <p:nvSpPr>
          <p:cNvPr id="17411" name="Slide Number Placeholder 3"/>
          <p:cNvSpPr>
            <a:spLocks noGrp="1"/>
          </p:cNvSpPr>
          <p:nvPr>
            <p:ph type="sldNum" sz="quarter" idx="10"/>
          </p:nvPr>
        </p:nvSpPr>
        <p:spPr bwMode="auto">
          <a:noFill/>
          <a:ln>
            <a:miter lim="800000"/>
            <a:headEnd/>
            <a:tailEnd/>
          </a:ln>
        </p:spPr>
        <p:txBody>
          <a:bodyPr/>
          <a:lstStyle/>
          <a:p>
            <a:fld id="{CA46886F-1884-4E0F-B738-D1DE3FFF3BB2}" type="slidenum">
              <a:rPr lang="en-US" smtClean="0"/>
              <a:pPr/>
              <a:t>6</a:t>
            </a:fld>
            <a:endParaRPr lang="en-US" smtClean="0"/>
          </a:p>
        </p:txBody>
      </p:sp>
      <p:pic>
        <p:nvPicPr>
          <p:cNvPr id="17412" name="Content Placeholder 5" descr="APOR Email.jpg"/>
          <p:cNvPicPr>
            <a:picLocks noGrp="1" noChangeAspect="1"/>
          </p:cNvPicPr>
          <p:nvPr>
            <p:ph idx="1"/>
          </p:nvPr>
        </p:nvPicPr>
        <p:blipFill>
          <a:blip r:embed="rId3">
            <a:lum contrast="-30000"/>
          </a:blip>
          <a:srcRect/>
          <a:stretch>
            <a:fillRect/>
          </a:stretch>
        </p:blipFill>
        <p:spPr>
          <a:xfrm>
            <a:off x="44450" y="2100263"/>
            <a:ext cx="9055100" cy="382905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530225"/>
            <a:ext cx="8229600" cy="1143000"/>
          </a:xfrm>
        </p:spPr>
        <p:txBody>
          <a:bodyPr/>
          <a:lstStyle/>
          <a:p>
            <a:r>
              <a:rPr lang="en-US" smtClean="0">
                <a:ea typeface="ＭＳ Ｐゴシック" pitchFamily="34" charset="-128"/>
              </a:rPr>
              <a:t>APOR Instructions</a:t>
            </a:r>
          </a:p>
        </p:txBody>
      </p:sp>
      <p:sp>
        <p:nvSpPr>
          <p:cNvPr id="18435" name="Slide Number Placeholder 3"/>
          <p:cNvSpPr>
            <a:spLocks noGrp="1"/>
          </p:cNvSpPr>
          <p:nvPr>
            <p:ph type="sldNum" sz="quarter" idx="10"/>
          </p:nvPr>
        </p:nvSpPr>
        <p:spPr bwMode="auto">
          <a:noFill/>
          <a:ln>
            <a:miter lim="800000"/>
            <a:headEnd/>
            <a:tailEnd/>
          </a:ln>
        </p:spPr>
        <p:txBody>
          <a:bodyPr/>
          <a:lstStyle/>
          <a:p>
            <a:fld id="{4ACAF7BB-A028-4E60-8B45-B8C03C42D63E}" type="slidenum">
              <a:rPr lang="en-US" smtClean="0"/>
              <a:pPr/>
              <a:t>7</a:t>
            </a:fld>
            <a:endParaRPr lang="en-US" smtClean="0"/>
          </a:p>
        </p:txBody>
      </p:sp>
      <p:pic>
        <p:nvPicPr>
          <p:cNvPr id="18436" name="Content Placeholder 10" descr="ScreenHunter_11 Jan. 21 13.10.jpg"/>
          <p:cNvPicPr>
            <a:picLocks noGrp="1" noChangeAspect="1"/>
          </p:cNvPicPr>
          <p:nvPr>
            <p:ph idx="1"/>
          </p:nvPr>
        </p:nvPicPr>
        <p:blipFill>
          <a:blip r:embed="rId3"/>
          <a:srcRect/>
          <a:stretch>
            <a:fillRect/>
          </a:stretch>
        </p:blipFill>
        <p:spPr>
          <a:xfrm>
            <a:off x="31750" y="1722438"/>
            <a:ext cx="9080500" cy="3413125"/>
          </a:xfrm>
          <a:ln>
            <a:solidFill>
              <a:schemeClr val="bg1"/>
            </a:solidFill>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457200" y="682625"/>
            <a:ext cx="8229600" cy="1143000"/>
          </a:xfrm>
        </p:spPr>
        <p:txBody>
          <a:bodyPr/>
          <a:lstStyle/>
          <a:p>
            <a:r>
              <a:rPr lang="en-US" smtClean="0">
                <a:ea typeface="ＭＳ Ｐゴシック" pitchFamily="34" charset="-128"/>
              </a:rPr>
              <a:t>APOR Questions</a:t>
            </a:r>
          </a:p>
        </p:txBody>
      </p:sp>
      <p:sp>
        <p:nvSpPr>
          <p:cNvPr id="19459" name="Content Placeholder 2"/>
          <p:cNvSpPr>
            <a:spLocks noGrp="1"/>
          </p:cNvSpPr>
          <p:nvPr>
            <p:ph idx="1"/>
          </p:nvPr>
        </p:nvSpPr>
        <p:spPr>
          <a:xfrm>
            <a:off x="457200" y="1957388"/>
            <a:ext cx="8229600" cy="4114800"/>
          </a:xfrm>
          <a:solidFill>
            <a:schemeClr val="bg1"/>
          </a:solidFill>
        </p:spPr>
        <p:txBody>
          <a:bodyPr/>
          <a:lstStyle/>
          <a:p>
            <a:r>
              <a:rPr lang="en-US" smtClean="0">
                <a:ea typeface="ＭＳ Ｐゴシック" pitchFamily="34" charset="-128"/>
              </a:rPr>
              <a:t>The APOR contains 34 questions.</a:t>
            </a:r>
          </a:p>
          <a:p>
            <a:r>
              <a:rPr lang="en-US" smtClean="0">
                <a:ea typeface="ＭＳ Ｐゴシック" pitchFamily="34" charset="-128"/>
              </a:rPr>
              <a:t>Questions fall under four categories:</a:t>
            </a:r>
          </a:p>
          <a:p>
            <a:pPr>
              <a:buFont typeface="Arial" charset="0"/>
              <a:buNone/>
            </a:pPr>
            <a:endParaRPr lang="en-US" smtClean="0">
              <a:ea typeface="ＭＳ Ｐゴシック" pitchFamily="34" charset="-128"/>
            </a:endParaRPr>
          </a:p>
          <a:p>
            <a:pPr lvl="3"/>
            <a:r>
              <a:rPr lang="en-US" smtClean="0">
                <a:ea typeface="ＭＳ Ｐゴシック" pitchFamily="34" charset="-128"/>
              </a:rPr>
              <a:t>General Questions</a:t>
            </a:r>
          </a:p>
          <a:p>
            <a:pPr lvl="3"/>
            <a:r>
              <a:rPr lang="en-US" smtClean="0">
                <a:ea typeface="ＭＳ Ｐゴシック" pitchFamily="34" charset="-128"/>
              </a:rPr>
              <a:t>Staffing Questions</a:t>
            </a:r>
          </a:p>
          <a:p>
            <a:pPr lvl="3"/>
            <a:r>
              <a:rPr lang="en-US" smtClean="0">
                <a:ea typeface="ＭＳ Ｐゴシック" pitchFamily="34" charset="-128"/>
              </a:rPr>
              <a:t>Ticket Client-Related Questions</a:t>
            </a:r>
          </a:p>
          <a:p>
            <a:pPr lvl="3"/>
            <a:r>
              <a:rPr lang="en-US" smtClean="0">
                <a:ea typeface="ＭＳ Ｐゴシック" pitchFamily="34" charset="-128"/>
              </a:rPr>
              <a:t>EN Service-Related Questions   </a:t>
            </a:r>
          </a:p>
        </p:txBody>
      </p:sp>
      <p:sp>
        <p:nvSpPr>
          <p:cNvPr id="19460" name="Slide Number Placeholder 3"/>
          <p:cNvSpPr>
            <a:spLocks noGrp="1"/>
          </p:cNvSpPr>
          <p:nvPr>
            <p:ph type="sldNum" sz="quarter" idx="10"/>
          </p:nvPr>
        </p:nvSpPr>
        <p:spPr bwMode="auto">
          <a:noFill/>
          <a:ln>
            <a:miter lim="800000"/>
            <a:headEnd/>
            <a:tailEnd/>
          </a:ln>
        </p:spPr>
        <p:txBody>
          <a:bodyPr/>
          <a:lstStyle/>
          <a:p>
            <a:fld id="{65455A1B-AA88-458F-A9A8-1BAE6C65815B}" type="slidenum">
              <a:rPr lang="en-US" smtClean="0"/>
              <a:pPr/>
              <a:t>8</a:t>
            </a:fld>
            <a:endParaRPr 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268288"/>
            <a:ext cx="8229600" cy="1143000"/>
          </a:xfrm>
        </p:spPr>
        <p:txBody>
          <a:bodyPr/>
          <a:lstStyle/>
          <a:p>
            <a:r>
              <a:rPr lang="en-US" smtClean="0">
                <a:ea typeface="ＭＳ Ｐゴシック" pitchFamily="34" charset="-128"/>
              </a:rPr>
              <a:t>General Questions </a:t>
            </a:r>
          </a:p>
        </p:txBody>
      </p:sp>
      <p:sp>
        <p:nvSpPr>
          <p:cNvPr id="20483" name="Slide Number Placeholder 3"/>
          <p:cNvSpPr>
            <a:spLocks noGrp="1"/>
          </p:cNvSpPr>
          <p:nvPr>
            <p:ph type="sldNum" sz="quarter" idx="10"/>
          </p:nvPr>
        </p:nvSpPr>
        <p:spPr bwMode="auto">
          <a:noFill/>
          <a:ln>
            <a:miter lim="800000"/>
            <a:headEnd/>
            <a:tailEnd/>
          </a:ln>
        </p:spPr>
        <p:txBody>
          <a:bodyPr/>
          <a:lstStyle/>
          <a:p>
            <a:fld id="{1227821F-C234-457C-AFA9-EBCB2E8EE2EF}" type="slidenum">
              <a:rPr lang="en-US" smtClean="0"/>
              <a:pPr/>
              <a:t>9</a:t>
            </a:fld>
            <a:endParaRPr lang="en-US" smtClean="0"/>
          </a:p>
        </p:txBody>
      </p:sp>
      <p:pic>
        <p:nvPicPr>
          <p:cNvPr id="20484" name="Content Placeholder 5" descr="ScreenHunter_06 Jan. 21 12.46.jpg"/>
          <p:cNvPicPr>
            <a:picLocks noGrp="1" noChangeAspect="1"/>
          </p:cNvPicPr>
          <p:nvPr>
            <p:ph idx="1"/>
          </p:nvPr>
        </p:nvPicPr>
        <p:blipFill>
          <a:blip r:embed="rId3"/>
          <a:srcRect/>
          <a:stretch>
            <a:fillRect/>
          </a:stretch>
        </p:blipFill>
        <p:spPr>
          <a:xfrm>
            <a:off x="304800" y="1490663"/>
            <a:ext cx="8534400" cy="4918075"/>
          </a:xfrm>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TTWP colors">
      <a:dk1>
        <a:srgbClr val="000100"/>
      </a:dk1>
      <a:lt1>
        <a:sysClr val="window" lastClr="FFFFFF"/>
      </a:lt1>
      <a:dk2>
        <a:srgbClr val="000100"/>
      </a:dk2>
      <a:lt2>
        <a:srgbClr val="BFCADD"/>
      </a:lt2>
      <a:accent1>
        <a:srgbClr val="6D8BA2"/>
      </a:accent1>
      <a:accent2>
        <a:srgbClr val="BA2700"/>
      </a:accent2>
      <a:accent3>
        <a:srgbClr val="7C7C7C"/>
      </a:accent3>
      <a:accent4>
        <a:srgbClr val="5892AF"/>
      </a:accent4>
      <a:accent5>
        <a:srgbClr val="B0B0B0"/>
      </a:accent5>
      <a:accent6>
        <a:srgbClr val="3C6986"/>
      </a:accent6>
      <a:hlink>
        <a:srgbClr val="0090C8"/>
      </a:hlink>
      <a:folHlink>
        <a:srgbClr val="9F1F2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2534</TotalTime>
  <Words>1177</Words>
  <Application>Microsoft Office PowerPoint</Application>
  <PresentationFormat>On-screen Show (4:3)</PresentationFormat>
  <Paragraphs>270</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Annual Performance Outcome Report</vt:lpstr>
      <vt:lpstr>Goals and Objectives</vt:lpstr>
      <vt:lpstr>APOR Definition</vt:lpstr>
      <vt:lpstr>APOR as a requirement</vt:lpstr>
      <vt:lpstr>APOR Framework </vt:lpstr>
      <vt:lpstr>Email with APOR Link</vt:lpstr>
      <vt:lpstr>APOR Instructions</vt:lpstr>
      <vt:lpstr>APOR Questions</vt:lpstr>
      <vt:lpstr>General Questions </vt:lpstr>
      <vt:lpstr>Staffing Questions</vt:lpstr>
      <vt:lpstr>Ticket Client-Related Questions</vt:lpstr>
      <vt:lpstr>EN Service-Related Questions</vt:lpstr>
      <vt:lpstr>Completing the Survey</vt:lpstr>
      <vt:lpstr>APOR Resources Online</vt:lpstr>
      <vt:lpstr>Slide 15</vt:lpstr>
    </vt:vector>
  </TitlesOfParts>
  <Company>Maximus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Maximus  Inc</dc:creator>
  <cp:lastModifiedBy>v58023</cp:lastModifiedBy>
  <cp:revision>149</cp:revision>
  <dcterms:created xsi:type="dcterms:W3CDTF">2011-06-21T14:30:16Z</dcterms:created>
  <dcterms:modified xsi:type="dcterms:W3CDTF">2015-01-26T17:29:25Z</dcterms:modified>
</cp:coreProperties>
</file>