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handoutMasterIdLst>
    <p:handoutMasterId r:id="rId39"/>
  </p:handoutMasterIdLst>
  <p:sldIdLst>
    <p:sldId id="266" r:id="rId2"/>
    <p:sldId id="267" r:id="rId3"/>
    <p:sldId id="268" r:id="rId4"/>
    <p:sldId id="269" r:id="rId5"/>
    <p:sldId id="270" r:id="rId6"/>
    <p:sldId id="311" r:id="rId7"/>
    <p:sldId id="291" r:id="rId8"/>
    <p:sldId id="292" r:id="rId9"/>
    <p:sldId id="305" r:id="rId10"/>
    <p:sldId id="293" r:id="rId11"/>
    <p:sldId id="295" r:id="rId12"/>
    <p:sldId id="297" r:id="rId13"/>
    <p:sldId id="298" r:id="rId14"/>
    <p:sldId id="299" r:id="rId15"/>
    <p:sldId id="312" r:id="rId16"/>
    <p:sldId id="273" r:id="rId17"/>
    <p:sldId id="309" r:id="rId18"/>
    <p:sldId id="274" r:id="rId19"/>
    <p:sldId id="275" r:id="rId20"/>
    <p:sldId id="276" r:id="rId21"/>
    <p:sldId id="304" r:id="rId22"/>
    <p:sldId id="313" r:id="rId23"/>
    <p:sldId id="286" r:id="rId24"/>
    <p:sldId id="287" r:id="rId25"/>
    <p:sldId id="288" r:id="rId26"/>
    <p:sldId id="289" r:id="rId27"/>
    <p:sldId id="314" r:id="rId28"/>
    <p:sldId id="280" r:id="rId29"/>
    <p:sldId id="301" r:id="rId30"/>
    <p:sldId id="302" r:id="rId31"/>
    <p:sldId id="281" r:id="rId32"/>
    <p:sldId id="303" r:id="rId33"/>
    <p:sldId id="283" r:id="rId34"/>
    <p:sldId id="315" r:id="rId35"/>
    <p:sldId id="284" r:id="rId36"/>
    <p:sldId id="285" r:id="rId37"/>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d53094" initials="LD"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75" autoAdjust="0"/>
    <p:restoredTop sz="83157" autoAdjust="0"/>
  </p:normalViewPr>
  <p:slideViewPr>
    <p:cSldViewPr snapToGrid="0" snapToObjects="1">
      <p:cViewPr varScale="1">
        <p:scale>
          <a:sx n="91" d="100"/>
          <a:sy n="91" d="100"/>
        </p:scale>
        <p:origin x="-59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4-07-15T11:07:08.415" idx="1">
    <p:pos x="5449" y="1262"/>
    <p:text>Please add content</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4-07-15T11:07:37.272" idx="2">
    <p:pos x="3639" y="2039"/>
    <p:text>Is there a reason this is bold and underlined? Please remove the bold and underline</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ea typeface="ＭＳ Ｐゴシック" charset="-128"/>
              </a:defRPr>
            </a:lvl1pPr>
          </a:lstStyle>
          <a:p>
            <a:pPr>
              <a:defRPr/>
            </a:pPr>
            <a:fld id="{4BE5CED7-2E06-498F-A8B1-C75572F8AFD7}" type="datetimeFigureOut">
              <a:rPr lang="en-US"/>
              <a:pPr>
                <a:defRPr/>
              </a:pPr>
              <a:t>8/11/2014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ea typeface="ＭＳ Ｐゴシック" charset="-128"/>
              </a:defRPr>
            </a:lvl1pPr>
          </a:lstStyle>
          <a:p>
            <a:pPr>
              <a:defRPr/>
            </a:pPr>
            <a:fld id="{47F7D05D-E7EE-462E-8DB5-B8268AF60D40}" type="slidenum">
              <a:rPr lang="en-US"/>
              <a:pPr>
                <a:defRPr/>
              </a:pPr>
              <a:t>‹#›</a:t>
            </a:fld>
            <a:endParaRPr lang="en-US" dirty="0"/>
          </a:p>
        </p:txBody>
      </p:sp>
    </p:spTree>
    <p:extLst>
      <p:ext uri="{BB962C8B-B14F-4D97-AF65-F5344CB8AC3E}">
        <p14:creationId xmlns:p14="http://schemas.microsoft.com/office/powerpoint/2010/main" xmlns="" val="157640570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ea typeface="ＭＳ Ｐゴシック" charset="-128"/>
              </a:defRPr>
            </a:lvl1pPr>
          </a:lstStyle>
          <a:p>
            <a:pPr>
              <a:defRPr/>
            </a:pPr>
            <a:fld id="{511F5C79-D2F4-404F-90EF-CE36BF10CCF7}" type="datetimeFigureOut">
              <a:rPr lang="en-US"/>
              <a:pPr>
                <a:defRPr/>
              </a:pPr>
              <a:t>8/11/2014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ea typeface="ＭＳ Ｐゴシック" charset="-128"/>
              </a:defRPr>
            </a:lvl1pPr>
          </a:lstStyle>
          <a:p>
            <a:pPr>
              <a:defRPr/>
            </a:pPr>
            <a:fld id="{E1E91425-70A3-4B85-950C-8A6F3047DBB9}" type="slidenum">
              <a:rPr lang="en-US"/>
              <a:pPr>
                <a:defRPr/>
              </a:pPr>
              <a:t>‹#›</a:t>
            </a:fld>
            <a:endParaRPr lang="en-US" dirty="0"/>
          </a:p>
        </p:txBody>
      </p:sp>
    </p:spTree>
    <p:extLst>
      <p:ext uri="{BB962C8B-B14F-4D97-AF65-F5344CB8AC3E}">
        <p14:creationId xmlns:p14="http://schemas.microsoft.com/office/powerpoint/2010/main" xmlns="" val="1368808372"/>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dirty="0" smtClean="0">
              <a:ea typeface="ＭＳ Ｐゴシック" pitchFamily="34" charset="-128"/>
            </a:endParaRPr>
          </a:p>
        </p:txBody>
      </p:sp>
      <p:sp>
        <p:nvSpPr>
          <p:cNvPr id="51204" name="Slide Number Placeholder 3"/>
          <p:cNvSpPr>
            <a:spLocks noGrp="1"/>
          </p:cNvSpPr>
          <p:nvPr>
            <p:ph type="sldNum" sz="quarter" idx="5"/>
          </p:nvPr>
        </p:nvSpPr>
        <p:spPr bwMode="auto">
          <a:noFill/>
          <a:ln>
            <a:miter lim="800000"/>
            <a:headEnd/>
            <a:tailEnd/>
          </a:ln>
        </p:spPr>
        <p:txBody>
          <a:bodyPr/>
          <a:lstStyle/>
          <a:p>
            <a:fld id="{A0043704-25BB-4AF2-A295-26DA2E321741}" type="slidenum">
              <a:rPr lang="en-US" altLang="en-US" smtClean="0">
                <a:ea typeface="ＭＳ Ｐゴシック" pitchFamily="34" charset="-128"/>
              </a:rPr>
              <a:pPr/>
              <a:t>1</a:t>
            </a:fld>
            <a:endParaRPr lang="en-US" altLang="en-US" dirty="0" smtClean="0">
              <a:ea typeface="ＭＳ Ｐゴシック" pitchFamily="34" charset="-128"/>
            </a:endParaRPr>
          </a:p>
        </p:txBody>
      </p:sp>
    </p:spTree>
    <p:extLst>
      <p:ext uri="{BB962C8B-B14F-4D97-AF65-F5344CB8AC3E}">
        <p14:creationId xmlns:p14="http://schemas.microsoft.com/office/powerpoint/2010/main" xmlns="" val="1695875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dirty="0" smtClean="0">
              <a:ea typeface="ＭＳ Ｐゴシック" pitchFamily="34" charset="-128"/>
            </a:endParaRPr>
          </a:p>
        </p:txBody>
      </p:sp>
      <p:sp>
        <p:nvSpPr>
          <p:cNvPr id="52228" name="Slide Number Placeholder 3"/>
          <p:cNvSpPr>
            <a:spLocks noGrp="1"/>
          </p:cNvSpPr>
          <p:nvPr>
            <p:ph type="sldNum" sz="quarter" idx="5"/>
          </p:nvPr>
        </p:nvSpPr>
        <p:spPr bwMode="auto">
          <a:noFill/>
          <a:ln>
            <a:miter lim="800000"/>
            <a:headEnd/>
            <a:tailEnd/>
          </a:ln>
        </p:spPr>
        <p:txBody>
          <a:bodyPr/>
          <a:lstStyle/>
          <a:p>
            <a:fld id="{CBD3CE14-A869-4C09-8755-F57FAD7DCA12}" type="slidenum">
              <a:rPr lang="en-US" altLang="en-US" smtClean="0">
                <a:ea typeface="ＭＳ Ｐゴシック" pitchFamily="34" charset="-128"/>
              </a:rPr>
              <a:pPr/>
              <a:t>8</a:t>
            </a:fld>
            <a:endParaRPr lang="en-US" altLang="en-US" dirty="0" smtClean="0">
              <a:ea typeface="ＭＳ Ｐゴシック" pitchFamily="34" charset="-128"/>
            </a:endParaRPr>
          </a:p>
        </p:txBody>
      </p:sp>
    </p:spTree>
    <p:extLst>
      <p:ext uri="{BB962C8B-B14F-4D97-AF65-F5344CB8AC3E}">
        <p14:creationId xmlns:p14="http://schemas.microsoft.com/office/powerpoint/2010/main" xmlns="" val="1993715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dirty="0" smtClean="0">
              <a:ea typeface="ＭＳ Ｐゴシック" pitchFamily="34" charset="-128"/>
            </a:endParaRPr>
          </a:p>
        </p:txBody>
      </p:sp>
      <p:sp>
        <p:nvSpPr>
          <p:cNvPr id="53252" name="Slide Number Placeholder 3"/>
          <p:cNvSpPr>
            <a:spLocks noGrp="1"/>
          </p:cNvSpPr>
          <p:nvPr>
            <p:ph type="sldNum" sz="quarter" idx="5"/>
          </p:nvPr>
        </p:nvSpPr>
        <p:spPr bwMode="auto">
          <a:noFill/>
          <a:ln>
            <a:miter lim="800000"/>
            <a:headEnd/>
            <a:tailEnd/>
          </a:ln>
        </p:spPr>
        <p:txBody>
          <a:bodyPr/>
          <a:lstStyle/>
          <a:p>
            <a:fld id="{CF440E36-3CCE-48CB-9AE7-A9B5C3A15BE6}" type="slidenum">
              <a:rPr lang="en-US" altLang="en-US" smtClean="0">
                <a:ea typeface="ＭＳ Ｐゴシック" pitchFamily="34" charset="-128"/>
              </a:rPr>
              <a:pPr/>
              <a:t>11</a:t>
            </a:fld>
            <a:endParaRPr lang="en-US" altLang="en-US" dirty="0" smtClean="0">
              <a:ea typeface="ＭＳ Ｐゴシック" pitchFamily="34" charset="-128"/>
            </a:endParaRPr>
          </a:p>
        </p:txBody>
      </p:sp>
    </p:spTree>
    <p:extLst>
      <p:ext uri="{BB962C8B-B14F-4D97-AF65-F5344CB8AC3E}">
        <p14:creationId xmlns:p14="http://schemas.microsoft.com/office/powerpoint/2010/main" xmlns="" val="585630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dirty="0" smtClean="0">
              <a:ea typeface="ＭＳ Ｐゴシック" pitchFamily="34" charset="-128"/>
            </a:endParaRPr>
          </a:p>
          <a:p>
            <a:endParaRPr lang="en-US" altLang="en-US" dirty="0" smtClean="0">
              <a:ea typeface="ＭＳ Ｐゴシック" pitchFamily="34" charset="-128"/>
            </a:endParaRPr>
          </a:p>
        </p:txBody>
      </p:sp>
      <p:sp>
        <p:nvSpPr>
          <p:cNvPr id="54276" name="Slide Number Placeholder 3"/>
          <p:cNvSpPr>
            <a:spLocks noGrp="1"/>
          </p:cNvSpPr>
          <p:nvPr>
            <p:ph type="sldNum" sz="quarter" idx="5"/>
          </p:nvPr>
        </p:nvSpPr>
        <p:spPr bwMode="auto">
          <a:noFill/>
          <a:ln>
            <a:miter lim="800000"/>
            <a:headEnd/>
            <a:tailEnd/>
          </a:ln>
        </p:spPr>
        <p:txBody>
          <a:bodyPr/>
          <a:lstStyle/>
          <a:p>
            <a:fld id="{22BFC968-1273-4F4F-A112-A8B36B710184}" type="slidenum">
              <a:rPr lang="en-US" altLang="en-US" smtClean="0">
                <a:ea typeface="ＭＳ Ｐゴシック" pitchFamily="34" charset="-128"/>
              </a:rPr>
              <a:pPr/>
              <a:t>12</a:t>
            </a:fld>
            <a:endParaRPr lang="en-US" altLang="en-US" dirty="0" smtClean="0">
              <a:ea typeface="ＭＳ Ｐゴシック" pitchFamily="34" charset="-128"/>
            </a:endParaRPr>
          </a:p>
        </p:txBody>
      </p:sp>
    </p:spTree>
    <p:extLst>
      <p:ext uri="{BB962C8B-B14F-4D97-AF65-F5344CB8AC3E}">
        <p14:creationId xmlns:p14="http://schemas.microsoft.com/office/powerpoint/2010/main" xmlns="" val="3459486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endParaRPr lang="en-US" dirty="0"/>
          </a:p>
        </p:txBody>
      </p:sp>
      <p:sp>
        <p:nvSpPr>
          <p:cNvPr id="55300" name="Slide Number Placeholder 3"/>
          <p:cNvSpPr>
            <a:spLocks noGrp="1"/>
          </p:cNvSpPr>
          <p:nvPr>
            <p:ph type="sldNum" sz="quarter" idx="5"/>
          </p:nvPr>
        </p:nvSpPr>
        <p:spPr bwMode="auto">
          <a:noFill/>
          <a:ln>
            <a:miter lim="800000"/>
            <a:headEnd/>
            <a:tailEnd/>
          </a:ln>
        </p:spPr>
        <p:txBody>
          <a:bodyPr/>
          <a:lstStyle/>
          <a:p>
            <a:fld id="{01903F92-78C1-486B-A4E3-8671BFBD16F7}" type="slidenum">
              <a:rPr lang="en-US" altLang="en-US" smtClean="0">
                <a:ea typeface="ＭＳ Ｐゴシック" pitchFamily="34" charset="-128"/>
              </a:rPr>
              <a:pPr/>
              <a:t>23</a:t>
            </a:fld>
            <a:endParaRPr lang="en-US" altLang="en-US" dirty="0" smtClean="0">
              <a:ea typeface="ＭＳ Ｐゴシック" pitchFamily="34" charset="-128"/>
            </a:endParaRPr>
          </a:p>
        </p:txBody>
      </p:sp>
    </p:spTree>
    <p:extLst>
      <p:ext uri="{BB962C8B-B14F-4D97-AF65-F5344CB8AC3E}">
        <p14:creationId xmlns:p14="http://schemas.microsoft.com/office/powerpoint/2010/main" xmlns="" val="2757589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endParaRPr lang="en-US" dirty="0"/>
          </a:p>
        </p:txBody>
      </p:sp>
      <p:sp>
        <p:nvSpPr>
          <p:cNvPr id="56324" name="Slide Number Placeholder 3"/>
          <p:cNvSpPr>
            <a:spLocks noGrp="1"/>
          </p:cNvSpPr>
          <p:nvPr>
            <p:ph type="sldNum" sz="quarter" idx="5"/>
          </p:nvPr>
        </p:nvSpPr>
        <p:spPr bwMode="auto">
          <a:noFill/>
          <a:ln>
            <a:miter lim="800000"/>
            <a:headEnd/>
            <a:tailEnd/>
          </a:ln>
        </p:spPr>
        <p:txBody>
          <a:bodyPr/>
          <a:lstStyle/>
          <a:p>
            <a:fld id="{C2F0D317-1591-485B-912F-3EF47AD12E4B}" type="slidenum">
              <a:rPr lang="en-US" altLang="en-US" smtClean="0">
                <a:ea typeface="ＭＳ Ｐゴシック" pitchFamily="34" charset="-128"/>
              </a:rPr>
              <a:pPr/>
              <a:t>24</a:t>
            </a:fld>
            <a:endParaRPr lang="en-US" altLang="en-US" dirty="0" smtClean="0">
              <a:ea typeface="ＭＳ Ｐゴシック" pitchFamily="34" charset="-128"/>
            </a:endParaRPr>
          </a:p>
        </p:txBody>
      </p:sp>
    </p:spTree>
    <p:extLst>
      <p:ext uri="{BB962C8B-B14F-4D97-AF65-F5344CB8AC3E}">
        <p14:creationId xmlns:p14="http://schemas.microsoft.com/office/powerpoint/2010/main" xmlns="" val="1406931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endParaRPr lang="en-US" dirty="0"/>
          </a:p>
        </p:txBody>
      </p:sp>
      <p:sp>
        <p:nvSpPr>
          <p:cNvPr id="57348" name="Slide Number Placeholder 3"/>
          <p:cNvSpPr>
            <a:spLocks noGrp="1"/>
          </p:cNvSpPr>
          <p:nvPr>
            <p:ph type="sldNum" sz="quarter" idx="5"/>
          </p:nvPr>
        </p:nvSpPr>
        <p:spPr bwMode="auto">
          <a:noFill/>
          <a:ln>
            <a:miter lim="800000"/>
            <a:headEnd/>
            <a:tailEnd/>
          </a:ln>
        </p:spPr>
        <p:txBody>
          <a:bodyPr/>
          <a:lstStyle/>
          <a:p>
            <a:fld id="{C2754F25-FF90-4204-A08D-503CFA84765B}" type="slidenum">
              <a:rPr lang="en-US" altLang="en-US" smtClean="0">
                <a:ea typeface="ＭＳ Ｐゴシック" pitchFamily="34" charset="-128"/>
              </a:rPr>
              <a:pPr/>
              <a:t>25</a:t>
            </a:fld>
            <a:endParaRPr lang="en-US" altLang="en-US" dirty="0" smtClean="0">
              <a:ea typeface="ＭＳ Ｐゴシック" pitchFamily="34" charset="-128"/>
            </a:endParaRPr>
          </a:p>
        </p:txBody>
      </p:sp>
    </p:spTree>
    <p:extLst>
      <p:ext uri="{BB962C8B-B14F-4D97-AF65-F5344CB8AC3E}">
        <p14:creationId xmlns:p14="http://schemas.microsoft.com/office/powerpoint/2010/main" xmlns="" val="1747189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dirty="0" smtClean="0">
              <a:ea typeface="ＭＳ Ｐゴシック" pitchFamily="34" charset="-128"/>
            </a:endParaRPr>
          </a:p>
        </p:txBody>
      </p:sp>
      <p:sp>
        <p:nvSpPr>
          <p:cNvPr id="58372" name="Slide Number Placeholder 3"/>
          <p:cNvSpPr>
            <a:spLocks noGrp="1"/>
          </p:cNvSpPr>
          <p:nvPr>
            <p:ph type="sldNum" sz="quarter" idx="5"/>
          </p:nvPr>
        </p:nvSpPr>
        <p:spPr bwMode="auto">
          <a:noFill/>
          <a:ln>
            <a:miter lim="800000"/>
            <a:headEnd/>
            <a:tailEnd/>
          </a:ln>
        </p:spPr>
        <p:txBody>
          <a:bodyPr/>
          <a:lstStyle/>
          <a:p>
            <a:fld id="{5FA4E818-9A92-4D4B-A486-0D9E4098D40D}" type="slidenum">
              <a:rPr lang="en-US" altLang="en-US" smtClean="0">
                <a:ea typeface="ＭＳ Ｐゴシック" pitchFamily="34" charset="-128"/>
              </a:rPr>
              <a:pPr/>
              <a:t>26</a:t>
            </a:fld>
            <a:endParaRPr lang="en-US" altLang="en-US" dirty="0" smtClean="0">
              <a:ea typeface="ＭＳ Ｐゴシック" pitchFamily="34" charset="-128"/>
            </a:endParaRPr>
          </a:p>
        </p:txBody>
      </p:sp>
    </p:spTree>
    <p:extLst>
      <p:ext uri="{BB962C8B-B14F-4D97-AF65-F5344CB8AC3E}">
        <p14:creationId xmlns:p14="http://schemas.microsoft.com/office/powerpoint/2010/main" xmlns="" val="3347977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1E91425-70A3-4B85-950C-8A6F3047DBB9}" type="slidenum">
              <a:rPr lang="en-US" smtClean="0"/>
              <a:pPr>
                <a:defRPr/>
              </a:pPr>
              <a:t>29</a:t>
            </a:fld>
            <a:endParaRPr lang="en-US" dirty="0"/>
          </a:p>
        </p:txBody>
      </p:sp>
    </p:spTree>
    <p:extLst>
      <p:ext uri="{BB962C8B-B14F-4D97-AF65-F5344CB8AC3E}">
        <p14:creationId xmlns:p14="http://schemas.microsoft.com/office/powerpoint/2010/main" xmlns="" val="42153031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4" descr="Ticket to Work Logo_solo[1].png"/>
          <p:cNvPicPr>
            <a:picLocks noChangeAspect="1"/>
          </p:cNvPicPr>
          <p:nvPr userDrawn="1"/>
        </p:nvPicPr>
        <p:blipFill>
          <a:blip r:embed="rId3"/>
          <a:srcRect/>
          <a:stretch>
            <a:fillRect/>
          </a:stretch>
        </p:blipFill>
        <p:spPr bwMode="auto">
          <a:xfrm>
            <a:off x="122238" y="0"/>
            <a:ext cx="1300162" cy="592138"/>
          </a:xfrm>
          <a:prstGeom prst="rect">
            <a:avLst/>
          </a:prstGeom>
          <a:noFill/>
          <a:ln w="9525">
            <a:noFill/>
            <a:miter lim="800000"/>
            <a:headEnd/>
            <a:tailEnd/>
          </a:ln>
        </p:spPr>
      </p:pic>
      <p:sp>
        <p:nvSpPr>
          <p:cNvPr id="5" name="Title 1"/>
          <p:cNvSpPr>
            <a:spLocks noGrp="1"/>
          </p:cNvSpPr>
          <p:nvPr>
            <p:ph type="ctrTitle"/>
          </p:nvPr>
        </p:nvSpPr>
        <p:spPr>
          <a:xfrm>
            <a:off x="336408" y="1955308"/>
            <a:ext cx="8384979" cy="1127128"/>
          </a:xfrm>
        </p:spPr>
        <p:txBody>
          <a:bodyPr/>
          <a:lstStyle>
            <a:lvl1pPr>
              <a:defRPr sz="2800" b="1" cap="none"/>
            </a:lvl1pPr>
          </a:lstStyle>
          <a:p>
            <a:r>
              <a:rPr lang="en-US" dirty="0" smtClean="0"/>
              <a:t>Click to edit Master title style</a:t>
            </a:r>
            <a:endParaRPr lang="en-US" dirty="0"/>
          </a:p>
        </p:txBody>
      </p:sp>
      <p:sp>
        <p:nvSpPr>
          <p:cNvPr id="6" name="Subtitle 2"/>
          <p:cNvSpPr>
            <a:spLocks noGrp="1"/>
          </p:cNvSpPr>
          <p:nvPr>
            <p:ph type="subTitle" idx="1"/>
          </p:nvPr>
        </p:nvSpPr>
        <p:spPr>
          <a:xfrm>
            <a:off x="614791" y="3227963"/>
            <a:ext cx="7895206" cy="1585378"/>
          </a:xfrm>
        </p:spPr>
        <p:txBody>
          <a:bodyPr/>
          <a:lstStyle>
            <a:lvl1pPr marL="0" indent="0" algn="ctr">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4" descr="Ticket to Work Logo_solo[1].png"/>
          <p:cNvPicPr>
            <a:picLocks noChangeAspect="1"/>
          </p:cNvPicPr>
          <p:nvPr userDrawn="1"/>
        </p:nvPicPr>
        <p:blipFill>
          <a:blip r:embed="rId2"/>
          <a:srcRect/>
          <a:stretch>
            <a:fillRect/>
          </a:stretch>
        </p:blipFill>
        <p:spPr bwMode="auto">
          <a:xfrm>
            <a:off x="122238" y="0"/>
            <a:ext cx="1300162" cy="592138"/>
          </a:xfrm>
          <a:prstGeom prst="rect">
            <a:avLst/>
          </a:prstGeom>
          <a:noFill/>
          <a:ln w="9525">
            <a:noFill/>
            <a:miter lim="800000"/>
            <a:headEnd/>
            <a:tailEnd/>
          </a:ln>
        </p:spPr>
      </p:pic>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pPr>
              <a:defRPr/>
            </a:pPr>
            <a:fld id="{1955967F-5D04-46DA-8D2B-384D7547DE5E}"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descr="Ticket to Work Logo_solo[1].png"/>
          <p:cNvPicPr>
            <a:picLocks noChangeAspect="1"/>
          </p:cNvPicPr>
          <p:nvPr userDrawn="1"/>
        </p:nvPicPr>
        <p:blipFill>
          <a:blip r:embed="rId2"/>
          <a:srcRect/>
          <a:stretch>
            <a:fillRect/>
          </a:stretch>
        </p:blipFill>
        <p:spPr bwMode="auto">
          <a:xfrm>
            <a:off x="122238" y="0"/>
            <a:ext cx="1300162" cy="592138"/>
          </a:xfrm>
          <a:prstGeom prst="rect">
            <a:avLst/>
          </a:prstGeom>
          <a:noFill/>
          <a:ln w="9525">
            <a:noFill/>
            <a:miter lim="800000"/>
            <a:headEnd/>
            <a:tailEnd/>
          </a:ln>
        </p:spPr>
      </p:pic>
      <p:sp>
        <p:nvSpPr>
          <p:cNvPr id="2" name="Title 1"/>
          <p:cNvSpPr>
            <a:spLocks noGrp="1"/>
          </p:cNvSpPr>
          <p:nvPr>
            <p:ph type="title"/>
          </p:nvPr>
        </p:nvSpPr>
        <p:spPr>
          <a:xfrm>
            <a:off x="457200" y="682193"/>
            <a:ext cx="82296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957678"/>
            <a:ext cx="8229600" cy="41145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A419AE69-8C9F-4194-8341-513D1CAC7AA2}"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4" descr="Ticket to Work Logo_solo[1].png"/>
          <p:cNvPicPr>
            <a:picLocks noChangeAspect="1"/>
          </p:cNvPicPr>
          <p:nvPr userDrawn="1"/>
        </p:nvPicPr>
        <p:blipFill>
          <a:blip r:embed="rId2"/>
          <a:srcRect/>
          <a:stretch>
            <a:fillRect/>
          </a:stretch>
        </p:blipFill>
        <p:spPr bwMode="auto">
          <a:xfrm>
            <a:off x="122238" y="0"/>
            <a:ext cx="1300162" cy="592138"/>
          </a:xfrm>
          <a:prstGeom prst="rect">
            <a:avLst/>
          </a:prstGeom>
          <a:noFill/>
          <a:ln w="9525">
            <a:noFill/>
            <a:miter lim="800000"/>
            <a:headEnd/>
            <a:tailEnd/>
          </a:ln>
        </p:spPr>
      </p:pic>
      <p:sp>
        <p:nvSpPr>
          <p:cNvPr id="2" name="Title 1"/>
          <p:cNvSpPr>
            <a:spLocks noGrp="1"/>
          </p:cNvSpPr>
          <p:nvPr>
            <p:ph type="title"/>
          </p:nvPr>
        </p:nvSpPr>
        <p:spPr>
          <a:xfrm>
            <a:off x="457200" y="506261"/>
            <a:ext cx="8229600"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831823"/>
            <a:ext cx="4038600" cy="4525963"/>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831823"/>
            <a:ext cx="4038600" cy="4525963"/>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p:txBody>
          <a:bodyPr/>
          <a:lstStyle>
            <a:lvl1pPr>
              <a:defRPr/>
            </a:lvl1pPr>
          </a:lstStyle>
          <a:p>
            <a:pPr>
              <a:defRPr/>
            </a:pPr>
            <a:fld id="{B23972FB-305A-4D30-A9A5-D13A338CF1D3}"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4" descr="Ticket to Work Logo_solo[1].png"/>
          <p:cNvPicPr>
            <a:picLocks noChangeAspect="1"/>
          </p:cNvPicPr>
          <p:nvPr userDrawn="1"/>
        </p:nvPicPr>
        <p:blipFill>
          <a:blip r:embed="rId2"/>
          <a:srcRect/>
          <a:stretch>
            <a:fillRect/>
          </a:stretch>
        </p:blipFill>
        <p:spPr bwMode="auto">
          <a:xfrm>
            <a:off x="122238" y="0"/>
            <a:ext cx="1300162" cy="592138"/>
          </a:xfrm>
          <a:prstGeom prst="rect">
            <a:avLst/>
          </a:prstGeom>
          <a:noFill/>
          <a:ln w="9525">
            <a:noFill/>
            <a:miter lim="800000"/>
            <a:headEnd/>
            <a:tailEnd/>
          </a:ln>
        </p:spPr>
      </p:pic>
      <p:sp>
        <p:nvSpPr>
          <p:cNvPr id="2" name="Title 1"/>
          <p:cNvSpPr>
            <a:spLocks noGrp="1"/>
          </p:cNvSpPr>
          <p:nvPr>
            <p:ph type="title"/>
          </p:nvPr>
        </p:nvSpPr>
        <p:spPr>
          <a:xfrm>
            <a:off x="457200" y="594118"/>
            <a:ext cx="8229600" cy="1143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870567"/>
            <a:ext cx="4040188" cy="639762"/>
          </a:xfrm>
        </p:spPr>
        <p:txBody>
          <a:bodyPr anchor="b"/>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649998"/>
            <a:ext cx="4040188" cy="35920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870567"/>
            <a:ext cx="4041775" cy="639762"/>
          </a:xfrm>
        </p:spPr>
        <p:txBody>
          <a:bodyPr anchor="b"/>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649998"/>
            <a:ext cx="4041775" cy="35920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5"/>
          <p:cNvSpPr>
            <a:spLocks noGrp="1"/>
          </p:cNvSpPr>
          <p:nvPr>
            <p:ph type="sldNum" sz="quarter" idx="10"/>
          </p:nvPr>
        </p:nvSpPr>
        <p:spPr/>
        <p:txBody>
          <a:bodyPr/>
          <a:lstStyle>
            <a:lvl1pPr>
              <a:defRPr/>
            </a:lvl1pPr>
          </a:lstStyle>
          <a:p>
            <a:pPr>
              <a:defRPr/>
            </a:pPr>
            <a:fld id="{19D980C0-66A2-4C29-8C47-FD282A69B87B}"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4" descr="Ticket to Work Logo_solo[1].png"/>
          <p:cNvPicPr>
            <a:picLocks noChangeAspect="1"/>
          </p:cNvPicPr>
          <p:nvPr userDrawn="1"/>
        </p:nvPicPr>
        <p:blipFill>
          <a:blip r:embed="rId2"/>
          <a:srcRect/>
          <a:stretch>
            <a:fillRect/>
          </a:stretch>
        </p:blipFill>
        <p:spPr bwMode="auto">
          <a:xfrm>
            <a:off x="122238" y="0"/>
            <a:ext cx="1300162" cy="592138"/>
          </a:xfrm>
          <a:prstGeom prst="rect">
            <a:avLst/>
          </a:prstGeom>
          <a:noFill/>
          <a:ln w="9525">
            <a:noFill/>
            <a:miter lim="800000"/>
            <a:headEnd/>
            <a:tailEnd/>
          </a:ln>
        </p:spPr>
      </p:pic>
      <p:sp>
        <p:nvSpPr>
          <p:cNvPr id="2" name="Title 1"/>
          <p:cNvSpPr>
            <a:spLocks noGrp="1"/>
          </p:cNvSpPr>
          <p:nvPr>
            <p:ph type="title"/>
          </p:nvPr>
        </p:nvSpPr>
        <p:spPr>
          <a:xfrm>
            <a:off x="457200" y="592691"/>
            <a:ext cx="8229600" cy="1143000"/>
          </a:xfrm>
        </p:spPr>
        <p:txBody>
          <a:bodyPr/>
          <a:lstStyle/>
          <a:p>
            <a:r>
              <a:rPr lang="en-US" dirty="0" smtClean="0"/>
              <a:t>Click to edit Master title style</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DD1A60A5-D7E7-4648-B3FF-76E853EF94A1}"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4" descr="Ticket to Work Logo_solo[1].png"/>
          <p:cNvPicPr>
            <a:picLocks noChangeAspect="1"/>
          </p:cNvPicPr>
          <p:nvPr userDrawn="1"/>
        </p:nvPicPr>
        <p:blipFill>
          <a:blip r:embed="rId2"/>
          <a:srcRect/>
          <a:stretch>
            <a:fillRect/>
          </a:stretch>
        </p:blipFill>
        <p:spPr bwMode="auto">
          <a:xfrm>
            <a:off x="122238" y="0"/>
            <a:ext cx="1300162" cy="592138"/>
          </a:xfrm>
          <a:prstGeom prst="rect">
            <a:avLst/>
          </a:prstGeom>
          <a:noFill/>
          <a:ln w="9525">
            <a:noFill/>
            <a:miter lim="800000"/>
            <a:headEnd/>
            <a:tailEnd/>
          </a:ln>
        </p:spPr>
      </p:pic>
      <p:sp>
        <p:nvSpPr>
          <p:cNvPr id="3" name="Slide Number Placeholder 5"/>
          <p:cNvSpPr>
            <a:spLocks noGrp="1"/>
          </p:cNvSpPr>
          <p:nvPr>
            <p:ph type="sldNum" sz="quarter" idx="10"/>
          </p:nvPr>
        </p:nvSpPr>
        <p:spPr/>
        <p:txBody>
          <a:bodyPr/>
          <a:lstStyle>
            <a:lvl1pPr>
              <a:defRPr/>
            </a:lvl1pPr>
          </a:lstStyle>
          <a:p>
            <a:pPr>
              <a:defRPr/>
            </a:pPr>
            <a:fld id="{5AC5C3FE-53D5-4E91-81A7-99173E3FF6CD}"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4" descr="Ticket to Work Logo_solo[1].png"/>
          <p:cNvPicPr>
            <a:picLocks noChangeAspect="1"/>
          </p:cNvPicPr>
          <p:nvPr userDrawn="1"/>
        </p:nvPicPr>
        <p:blipFill>
          <a:blip r:embed="rId2"/>
          <a:srcRect/>
          <a:stretch>
            <a:fillRect/>
          </a:stretch>
        </p:blipFill>
        <p:spPr bwMode="auto">
          <a:xfrm>
            <a:off x="122238" y="0"/>
            <a:ext cx="1300162" cy="592138"/>
          </a:xfrm>
          <a:prstGeom prst="rect">
            <a:avLst/>
          </a:prstGeom>
          <a:noFill/>
          <a:ln w="9525">
            <a:noFill/>
            <a:miter lim="800000"/>
            <a:headEnd/>
            <a:tailEnd/>
          </a:ln>
        </p:spPr>
      </p:pic>
      <p:sp>
        <p:nvSpPr>
          <p:cNvPr id="2" name="Title 1"/>
          <p:cNvSpPr>
            <a:spLocks noGrp="1"/>
          </p:cNvSpPr>
          <p:nvPr>
            <p:ph type="title"/>
          </p:nvPr>
        </p:nvSpPr>
        <p:spPr>
          <a:xfrm>
            <a:off x="457200" y="273050"/>
            <a:ext cx="3008313" cy="1162050"/>
          </a:xfrm>
        </p:spPr>
        <p:txBody>
          <a:bodyPr anchor="b"/>
          <a:lstStyle>
            <a:lvl1pPr algn="l">
              <a:defRPr sz="2000" b="0"/>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a:spLocks noGrp="1"/>
          </p:cNvSpPr>
          <p:nvPr>
            <p:ph type="sldNum" sz="quarter" idx="10"/>
          </p:nvPr>
        </p:nvSpPr>
        <p:spPr/>
        <p:txBody>
          <a:bodyPr/>
          <a:lstStyle>
            <a:lvl1pPr>
              <a:defRPr/>
            </a:lvl1pPr>
          </a:lstStyle>
          <a:p>
            <a:pPr>
              <a:defRPr/>
            </a:pPr>
            <a:fld id="{CC82C574-A9CB-444F-89FB-CBD3B55CACCC}"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4" descr="Ticket to Work Logo_solo[1].png"/>
          <p:cNvPicPr>
            <a:picLocks noChangeAspect="1"/>
          </p:cNvPicPr>
          <p:nvPr userDrawn="1"/>
        </p:nvPicPr>
        <p:blipFill>
          <a:blip r:embed="rId2"/>
          <a:srcRect/>
          <a:stretch>
            <a:fillRect/>
          </a:stretch>
        </p:blipFill>
        <p:spPr bwMode="auto">
          <a:xfrm>
            <a:off x="122238" y="0"/>
            <a:ext cx="1300162" cy="592138"/>
          </a:xfrm>
          <a:prstGeom prst="rect">
            <a:avLst/>
          </a:prstGeom>
          <a:noFill/>
          <a:ln w="9525">
            <a:noFill/>
            <a:miter lim="800000"/>
            <a:headEnd/>
            <a:tailEnd/>
          </a:ln>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a:spLocks noGrp="1"/>
          </p:cNvSpPr>
          <p:nvPr>
            <p:ph type="sldNum" sz="quarter" idx="10"/>
          </p:nvPr>
        </p:nvSpPr>
        <p:spPr/>
        <p:txBody>
          <a:bodyPr/>
          <a:lstStyle>
            <a:lvl1pPr>
              <a:defRPr/>
            </a:lvl1pPr>
          </a:lstStyle>
          <a:p>
            <a:pPr>
              <a:defRPr/>
            </a:pPr>
            <a:fld id="{F783A882-3287-409C-8548-E1CC11619115}"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4" descr="Ticket to Work Logo_solo[1].png"/>
          <p:cNvPicPr>
            <a:picLocks noChangeAspect="1"/>
          </p:cNvPicPr>
          <p:nvPr userDrawn="1"/>
        </p:nvPicPr>
        <p:blipFill>
          <a:blip r:embed="rId2"/>
          <a:srcRect/>
          <a:stretch>
            <a:fillRect/>
          </a:stretch>
        </p:blipFill>
        <p:spPr bwMode="auto">
          <a:xfrm>
            <a:off x="122238" y="0"/>
            <a:ext cx="1300162" cy="592138"/>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pPr>
              <a:defRPr/>
            </a:pPr>
            <a:fld id="{4F6B44EB-73E9-43E6-8AF9-7BFE73ACD55A}"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tx2"/>
                </a:solidFill>
                <a:latin typeface="Arial Narrow" pitchFamily="34" charset="0"/>
                <a:ea typeface="ＭＳ Ｐゴシック" charset="-128"/>
              </a:defRPr>
            </a:lvl1pPr>
          </a:lstStyle>
          <a:p>
            <a:pPr>
              <a:defRPr/>
            </a:pPr>
            <a:fld id="{2B240A97-20FD-4E5E-8D4F-579F1B96E88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458" r:id="rId1"/>
    <p:sldLayoutId id="2147484459" r:id="rId2"/>
    <p:sldLayoutId id="2147484460" r:id="rId3"/>
    <p:sldLayoutId id="2147484461" r:id="rId4"/>
    <p:sldLayoutId id="2147484462" r:id="rId5"/>
    <p:sldLayoutId id="2147484463" r:id="rId6"/>
    <p:sldLayoutId id="2147484464" r:id="rId7"/>
    <p:sldLayoutId id="2147484465" r:id="rId8"/>
    <p:sldLayoutId id="2147484466" r:id="rId9"/>
    <p:sldLayoutId id="2147484467" r:id="rId10"/>
  </p:sldLayoutIdLst>
  <p:hf hdr="0" ftr="0" dt="0"/>
  <p:txStyles>
    <p:titleStyle>
      <a:lvl1pPr algn="ctr" defTabSz="457200" rtl="0" eaLnBrk="0" fontAlgn="base" hangingPunct="0">
        <a:spcBef>
          <a:spcPct val="0"/>
        </a:spcBef>
        <a:spcAft>
          <a:spcPct val="0"/>
        </a:spcAft>
        <a:defRPr sz="32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3200">
          <a:solidFill>
            <a:schemeClr val="tx1"/>
          </a:solidFill>
          <a:latin typeface="Arial" charset="0"/>
          <a:ea typeface="ＭＳ Ｐゴシック" charset="0"/>
          <a:cs typeface="ＭＳ Ｐゴシック" charset="0"/>
        </a:defRPr>
      </a:lvl2pPr>
      <a:lvl3pPr algn="ctr" defTabSz="457200" rtl="0" eaLnBrk="0" fontAlgn="base" hangingPunct="0">
        <a:spcBef>
          <a:spcPct val="0"/>
        </a:spcBef>
        <a:spcAft>
          <a:spcPct val="0"/>
        </a:spcAft>
        <a:defRPr sz="3200">
          <a:solidFill>
            <a:schemeClr val="tx1"/>
          </a:solidFill>
          <a:latin typeface="Arial" charset="0"/>
          <a:ea typeface="ＭＳ Ｐゴシック" charset="0"/>
          <a:cs typeface="ＭＳ Ｐゴシック" charset="0"/>
        </a:defRPr>
      </a:lvl3pPr>
      <a:lvl4pPr algn="ctr" defTabSz="457200" rtl="0" eaLnBrk="0" fontAlgn="base" hangingPunct="0">
        <a:spcBef>
          <a:spcPct val="0"/>
        </a:spcBef>
        <a:spcAft>
          <a:spcPct val="0"/>
        </a:spcAft>
        <a:defRPr sz="3200">
          <a:solidFill>
            <a:schemeClr val="tx1"/>
          </a:solidFill>
          <a:latin typeface="Arial" charset="0"/>
          <a:ea typeface="ＭＳ Ｐゴシック" charset="0"/>
          <a:cs typeface="ＭＳ Ｐゴシック" charset="0"/>
        </a:defRPr>
      </a:lvl4pPr>
      <a:lvl5pPr algn="ctr" defTabSz="457200" rtl="0" eaLnBrk="0" fontAlgn="base" hangingPunct="0">
        <a:spcBef>
          <a:spcPct val="0"/>
        </a:spcBef>
        <a:spcAft>
          <a:spcPct val="0"/>
        </a:spcAft>
        <a:defRPr sz="3200">
          <a:solidFill>
            <a:schemeClr val="tx1"/>
          </a:solidFill>
          <a:latin typeface="Arial" charset="0"/>
          <a:ea typeface="ＭＳ Ｐゴシック" charset="0"/>
          <a:cs typeface="ＭＳ Ｐゴシック" charset="0"/>
        </a:defRPr>
      </a:lvl5pPr>
      <a:lvl6pPr marL="457200" algn="ctr" defTabSz="457200" rtl="0" fontAlgn="base">
        <a:spcBef>
          <a:spcPct val="0"/>
        </a:spcBef>
        <a:spcAft>
          <a:spcPct val="0"/>
        </a:spcAft>
        <a:defRPr sz="3600" b="1">
          <a:solidFill>
            <a:schemeClr val="tx1"/>
          </a:solidFill>
          <a:latin typeface="Arial" charset="0"/>
          <a:ea typeface="ＭＳ Ｐゴシック" charset="0"/>
          <a:cs typeface="ＭＳ Ｐゴシック" charset="0"/>
        </a:defRPr>
      </a:lvl6pPr>
      <a:lvl7pPr marL="914400" algn="ctr" defTabSz="457200" rtl="0" fontAlgn="base">
        <a:spcBef>
          <a:spcPct val="0"/>
        </a:spcBef>
        <a:spcAft>
          <a:spcPct val="0"/>
        </a:spcAft>
        <a:defRPr sz="3600" b="1">
          <a:solidFill>
            <a:schemeClr val="tx1"/>
          </a:solidFill>
          <a:latin typeface="Arial" charset="0"/>
          <a:ea typeface="ＭＳ Ｐゴシック" charset="0"/>
          <a:cs typeface="ＭＳ Ｐゴシック" charset="0"/>
        </a:defRPr>
      </a:lvl7pPr>
      <a:lvl8pPr marL="1371600" algn="ctr" defTabSz="457200" rtl="0" fontAlgn="base">
        <a:spcBef>
          <a:spcPct val="0"/>
        </a:spcBef>
        <a:spcAft>
          <a:spcPct val="0"/>
        </a:spcAft>
        <a:defRPr sz="3600" b="1">
          <a:solidFill>
            <a:schemeClr val="tx1"/>
          </a:solidFill>
          <a:latin typeface="Arial" charset="0"/>
          <a:ea typeface="ＭＳ Ｐゴシック" charset="0"/>
          <a:cs typeface="ＭＳ Ｐゴシック" charset="0"/>
        </a:defRPr>
      </a:lvl8pPr>
      <a:lvl9pPr marL="1828800" algn="ctr" defTabSz="457200" rtl="0" fontAlgn="base">
        <a:spcBef>
          <a:spcPct val="0"/>
        </a:spcBef>
        <a:spcAft>
          <a:spcPct val="0"/>
        </a:spcAft>
        <a:defRPr sz="3600" b="1">
          <a:solidFill>
            <a:schemeClr val="tx1"/>
          </a:solidFill>
          <a:latin typeface="Arial"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Clr>
          <a:srgbClr val="3C6986"/>
        </a:buClr>
        <a:buFont typeface="Arial" charset="0"/>
        <a:buChar char="•"/>
        <a:defRPr sz="24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Clr>
          <a:srgbClr val="3C6986"/>
        </a:buClr>
        <a:buFont typeface="Courier New" pitchFamily="49" charset="0"/>
        <a:buChar char="o"/>
        <a:defRPr sz="20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Clr>
          <a:srgbClr val="3C6986"/>
        </a:buClr>
        <a:buFont typeface="Arial" charset="0"/>
        <a:buChar char="•"/>
        <a:defRPr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Clr>
          <a:srgbClr val="3C6986"/>
        </a:buClr>
        <a:buFont typeface="Courier New" pitchFamily="49" charset="0"/>
        <a:buChar char="o"/>
        <a:defRPr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Clr>
          <a:srgbClr val="3C6986"/>
        </a:buClr>
        <a:buFont typeface="Arial" charset="0"/>
        <a:buChar char="•"/>
        <a:defRPr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mailto:David.leon@dars.virginia.gov" TargetMode="External"/><Relationship Id="rId2" Type="http://schemas.openxmlformats.org/officeDocument/2006/relationships/hyperlink" Target="mailto:Gregorydbell@maximus.com"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mailto:Lauren.parker@myskillsource.org" TargetMode="External"/><Relationship Id="rId2" Type="http://schemas.openxmlformats.org/officeDocument/2006/relationships/hyperlink" Target="mailto:Amy.wallish@fullcircledc.com" TargetMode="External"/><Relationship Id="rId1" Type="http://schemas.openxmlformats.org/officeDocument/2006/relationships/slideLayout" Target="../slideLayouts/slideLayout2.xml"/><Relationship Id="rId4" Type="http://schemas.openxmlformats.org/officeDocument/2006/relationships/hyperlink" Target="mailto:Sherman.gifford@thechoicegroup.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ctrTitle"/>
          </p:nvPr>
        </p:nvSpPr>
        <p:spPr>
          <a:xfrm>
            <a:off x="336550" y="1955800"/>
            <a:ext cx="8385175" cy="1127125"/>
          </a:xfrm>
        </p:spPr>
        <p:txBody>
          <a:bodyPr/>
          <a:lstStyle/>
          <a:p>
            <a:r>
              <a:rPr lang="en-US" altLang="en-US" dirty="0" smtClean="0">
                <a:ea typeface="ＭＳ Ｐゴシック" pitchFamily="34" charset="-128"/>
              </a:rPr>
              <a:t>Effective Practices Webinar Series</a:t>
            </a:r>
          </a:p>
        </p:txBody>
      </p:sp>
      <p:sp>
        <p:nvSpPr>
          <p:cNvPr id="12291" name="Subtitle 2"/>
          <p:cNvSpPr>
            <a:spLocks noGrp="1"/>
          </p:cNvSpPr>
          <p:nvPr>
            <p:ph type="subTitle" idx="1"/>
          </p:nvPr>
        </p:nvSpPr>
        <p:spPr>
          <a:xfrm>
            <a:off x="614363" y="2835275"/>
            <a:ext cx="7896225" cy="2276475"/>
          </a:xfrm>
        </p:spPr>
        <p:txBody>
          <a:bodyPr/>
          <a:lstStyle/>
          <a:p>
            <a:r>
              <a:rPr lang="en-US" altLang="en-US" sz="2400" dirty="0" smtClean="0">
                <a:ea typeface="ＭＳ Ｐゴシック" pitchFamily="34" charset="-128"/>
              </a:rPr>
              <a:t>Effective Practices with Virginia Department on Aging and Rehabilitative Services &amp; Employment Networks</a:t>
            </a:r>
          </a:p>
          <a:p>
            <a:r>
              <a:rPr lang="en-US" altLang="en-US" sz="2400" dirty="0" smtClean="0">
                <a:ea typeface="ＭＳ Ｐゴシック" pitchFamily="34" charset="-128"/>
              </a:rPr>
              <a:t>Operations Support Manager</a:t>
            </a:r>
          </a:p>
          <a:p>
            <a:r>
              <a:rPr lang="en-US" altLang="en-US" sz="2400" dirty="0" smtClean="0">
                <a:ea typeface="ＭＳ Ｐゴシック" pitchFamily="34" charset="-128"/>
              </a:rPr>
              <a:t>Social Security’s Ticket to Work Program</a:t>
            </a:r>
          </a:p>
          <a:p>
            <a:r>
              <a:rPr lang="en-US" altLang="en-US" sz="2400" dirty="0" smtClean="0">
                <a:ea typeface="ＭＳ Ｐゴシック" pitchFamily="34" charset="-128"/>
              </a:rPr>
              <a:t>August 12, 2014</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dirty="0" smtClean="0">
                <a:ea typeface="ＭＳ Ｐゴシック" pitchFamily="34" charset="-128"/>
              </a:rPr>
              <a:t>Expedited Ticket Handoff</a:t>
            </a:r>
          </a:p>
        </p:txBody>
      </p:sp>
      <p:sp>
        <p:nvSpPr>
          <p:cNvPr id="22531" name="Content Placeholder 2"/>
          <p:cNvSpPr>
            <a:spLocks noGrp="1"/>
          </p:cNvSpPr>
          <p:nvPr>
            <p:ph sz="half" idx="1"/>
          </p:nvPr>
        </p:nvSpPr>
        <p:spPr/>
        <p:txBody>
          <a:bodyPr/>
          <a:lstStyle/>
          <a:p>
            <a:r>
              <a:rPr lang="en-US" altLang="en-US" dirty="0" smtClean="0">
                <a:ea typeface="ＭＳ Ｐゴシック" pitchFamily="34" charset="-128"/>
              </a:rPr>
              <a:t>Nine Partnership Plus ENs have received handoffs</a:t>
            </a:r>
          </a:p>
          <a:p>
            <a:endParaRPr lang="en-US" altLang="en-US" dirty="0" smtClean="0">
              <a:ea typeface="ＭＳ Ｐゴシック" pitchFamily="34" charset="-128"/>
            </a:endParaRPr>
          </a:p>
          <a:p>
            <a:r>
              <a:rPr lang="en-US" altLang="en-US" dirty="0" smtClean="0">
                <a:ea typeface="ＭＳ Ｐゴシック" pitchFamily="34" charset="-128"/>
              </a:rPr>
              <a:t>57 referrals made to ENs from Virginia DARS</a:t>
            </a:r>
          </a:p>
          <a:p>
            <a:endParaRPr lang="en-US" altLang="en-US" dirty="0" smtClean="0">
              <a:ea typeface="ＭＳ Ｐゴシック" pitchFamily="34" charset="-128"/>
            </a:endParaRPr>
          </a:p>
          <a:p>
            <a:r>
              <a:rPr lang="en-US" altLang="en-US" dirty="0" smtClean="0">
                <a:ea typeface="ＭＳ Ｐゴシック" pitchFamily="34" charset="-128"/>
              </a:rPr>
              <a:t>41 of these referrals are now tickets assigned to Employment Networks</a:t>
            </a:r>
          </a:p>
          <a:p>
            <a:endParaRPr lang="en-US" altLang="en-US" dirty="0" smtClean="0">
              <a:ea typeface="ＭＳ Ｐゴシック" pitchFamily="34" charset="-128"/>
            </a:endParaRPr>
          </a:p>
        </p:txBody>
      </p:sp>
      <p:sp>
        <p:nvSpPr>
          <p:cNvPr id="22532" name="Slide Number Placeholder 3"/>
          <p:cNvSpPr>
            <a:spLocks noGrp="1"/>
          </p:cNvSpPr>
          <p:nvPr>
            <p:ph type="sldNum" sz="quarter" idx="10"/>
          </p:nvPr>
        </p:nvSpPr>
        <p:spPr bwMode="auto">
          <a:noFill/>
          <a:ln>
            <a:miter lim="800000"/>
            <a:headEnd/>
            <a:tailEnd/>
          </a:ln>
        </p:spPr>
        <p:txBody>
          <a:bodyPr/>
          <a:lstStyle/>
          <a:p>
            <a:fld id="{22021A5D-6D72-4793-93AB-00B604E65184}" type="slidenum">
              <a:rPr lang="en-US" altLang="en-US" smtClean="0">
                <a:ea typeface="ＭＳ Ｐゴシック" pitchFamily="34" charset="-128"/>
              </a:rPr>
              <a:pPr/>
              <a:t>10</a:t>
            </a:fld>
            <a:endParaRPr lang="en-US" altLang="en-US" dirty="0" smtClean="0">
              <a:ea typeface="ＭＳ Ｐゴシック" pitchFamily="34" charset="-128"/>
            </a:endParaRPr>
          </a:p>
        </p:txBody>
      </p:sp>
      <p:pic>
        <p:nvPicPr>
          <p:cNvPr id="5" name="Content Placeholder 4" descr="shutterstock_66154096.jpg"/>
          <p:cNvPicPr>
            <a:picLocks noGrp="1" noChangeAspect="1"/>
          </p:cNvPicPr>
          <p:nvPr>
            <p:ph sz="half" idx="2"/>
          </p:nvPr>
        </p:nvPicPr>
        <p:blipFill>
          <a:blip r:embed="rId2" cstate="screen">
            <a:extLst>
              <a:ext uri="{28A0092B-C50C-407E-A947-70E740481C1C}">
                <a14:useLocalDpi xmlns:a14="http://schemas.microsoft.com/office/drawing/2010/main" xmlns=""/>
              </a:ext>
            </a:extLst>
          </a:blip>
          <a:srcRect/>
          <a:stretch>
            <a:fillRect/>
          </a:stretch>
        </p:blip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682625"/>
            <a:ext cx="8229600" cy="1143000"/>
          </a:xfrm>
        </p:spPr>
        <p:txBody>
          <a:bodyPr/>
          <a:lstStyle/>
          <a:p>
            <a:r>
              <a:rPr lang="en-US" altLang="en-US" dirty="0" smtClean="0">
                <a:ea typeface="ＭＳ Ｐゴシック" pitchFamily="34" charset="-128"/>
              </a:rPr>
              <a:t>WorkWORLD for the Web</a:t>
            </a:r>
          </a:p>
        </p:txBody>
      </p:sp>
      <p:sp>
        <p:nvSpPr>
          <p:cNvPr id="23555" name="Content Placeholder 2"/>
          <p:cNvSpPr>
            <a:spLocks noGrp="1"/>
          </p:cNvSpPr>
          <p:nvPr>
            <p:ph idx="1"/>
          </p:nvPr>
        </p:nvSpPr>
        <p:spPr>
          <a:xfrm>
            <a:off x="457200" y="1957388"/>
            <a:ext cx="8229600" cy="4114800"/>
          </a:xfrm>
        </p:spPr>
        <p:txBody>
          <a:bodyPr/>
          <a:lstStyle/>
          <a:p>
            <a:pPr>
              <a:lnSpc>
                <a:spcPct val="80000"/>
              </a:lnSpc>
              <a:buFontTx/>
              <a:buNone/>
            </a:pPr>
            <a:r>
              <a:rPr lang="en-US" altLang="en-US" b="1" dirty="0" smtClean="0">
                <a:ea typeface="ＭＳ Ｐゴシック" pitchFamily="34" charset="-128"/>
              </a:rPr>
              <a:t>What it does:</a:t>
            </a:r>
            <a:endParaRPr lang="en-US" altLang="en-US" dirty="0" smtClean="0">
              <a:ea typeface="ＭＳ Ｐゴシック" pitchFamily="34" charset="-128"/>
            </a:endParaRPr>
          </a:p>
          <a:p>
            <a:pPr>
              <a:lnSpc>
                <a:spcPct val="80000"/>
              </a:lnSpc>
            </a:pPr>
            <a:r>
              <a:rPr lang="en-US" altLang="en-US" dirty="0" smtClean="0">
                <a:ea typeface="ＭＳ Ｐゴシック" pitchFamily="34" charset="-128"/>
              </a:rPr>
              <a:t>Helps people find employment paths to higher net income through use of Federal &amp; State work incentives &amp; benefits</a:t>
            </a:r>
          </a:p>
          <a:p>
            <a:pPr>
              <a:lnSpc>
                <a:spcPct val="80000"/>
              </a:lnSpc>
            </a:pPr>
            <a:r>
              <a:rPr lang="en-US" altLang="en-US" b="1" u="sng" dirty="0" smtClean="0">
                <a:ea typeface="ＭＳ Ｐゴシック" pitchFamily="34" charset="-128"/>
              </a:rPr>
              <a:t>Individualized recommendations</a:t>
            </a:r>
            <a:r>
              <a:rPr lang="en-US" altLang="en-US" dirty="0" smtClean="0">
                <a:ea typeface="ＭＳ Ｐゴシック" pitchFamily="34" charset="-128"/>
              </a:rPr>
              <a:t> </a:t>
            </a:r>
          </a:p>
          <a:p>
            <a:pPr>
              <a:lnSpc>
                <a:spcPct val="80000"/>
              </a:lnSpc>
            </a:pPr>
            <a:r>
              <a:rPr lang="en-US" altLang="en-US" dirty="0" smtClean="0">
                <a:ea typeface="ＭＳ Ｐゴシック" pitchFamily="34" charset="-128"/>
              </a:rPr>
              <a:t>Recognizes interaction of earnings, benefit programs, &amp; work incentives</a:t>
            </a:r>
          </a:p>
          <a:p>
            <a:pPr>
              <a:lnSpc>
                <a:spcPct val="80000"/>
              </a:lnSpc>
            </a:pPr>
            <a:r>
              <a:rPr lang="en-US" altLang="en-US" dirty="0" smtClean="0">
                <a:ea typeface="ＭＳ Ｐゴシック" pitchFamily="34" charset="-128"/>
              </a:rPr>
              <a:t>Has alerts to possible problems</a:t>
            </a:r>
          </a:p>
          <a:p>
            <a:pPr>
              <a:lnSpc>
                <a:spcPct val="80000"/>
              </a:lnSpc>
            </a:pPr>
            <a:r>
              <a:rPr lang="en-US" altLang="en-US" dirty="0" smtClean="0">
                <a:ea typeface="ＭＳ Ｐゴシック" pitchFamily="34" charset="-128"/>
              </a:rPr>
              <a:t>Has a help section for Federal and State benefit information with </a:t>
            </a:r>
            <a:r>
              <a:rPr lang="en-US" altLang="en-US" u="sng" dirty="0" smtClean="0">
                <a:ea typeface="ＭＳ Ｐゴシック" pitchFamily="34" charset="-128"/>
              </a:rPr>
              <a:t>Virginia Specific</a:t>
            </a:r>
            <a:r>
              <a:rPr lang="en-US" altLang="en-US" dirty="0" smtClean="0">
                <a:ea typeface="ＭＳ Ｐゴシック" pitchFamily="34" charset="-128"/>
              </a:rPr>
              <a:t> information.</a:t>
            </a:r>
          </a:p>
          <a:p>
            <a:endParaRPr lang="en-US" altLang="en-US" dirty="0" smtClean="0">
              <a:ea typeface="ＭＳ Ｐゴシック" pitchFamily="34" charset="-128"/>
            </a:endParaRPr>
          </a:p>
        </p:txBody>
      </p:sp>
      <p:sp>
        <p:nvSpPr>
          <p:cNvPr id="23556" name="Slide Number Placeholder 3"/>
          <p:cNvSpPr>
            <a:spLocks noGrp="1"/>
          </p:cNvSpPr>
          <p:nvPr>
            <p:ph type="sldNum" sz="quarter" idx="10"/>
          </p:nvPr>
        </p:nvSpPr>
        <p:spPr bwMode="auto">
          <a:noFill/>
          <a:ln>
            <a:miter lim="800000"/>
            <a:headEnd/>
            <a:tailEnd/>
          </a:ln>
        </p:spPr>
        <p:txBody>
          <a:bodyPr/>
          <a:lstStyle/>
          <a:p>
            <a:fld id="{D58D2570-4362-4556-B005-5AF02CED6531}" type="slidenum">
              <a:rPr lang="en-US" altLang="en-US" smtClean="0">
                <a:ea typeface="ＭＳ Ｐゴシック" pitchFamily="34" charset="-128"/>
              </a:rPr>
              <a:pPr/>
              <a:t>11</a:t>
            </a:fld>
            <a:endParaRPr lang="en-US" altLang="en-US" dirty="0" smtClean="0">
              <a:ea typeface="ＭＳ Ｐゴシック" pitchFamily="34" charset="-12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682625"/>
            <a:ext cx="8229600" cy="1143000"/>
          </a:xfrm>
        </p:spPr>
        <p:txBody>
          <a:bodyPr/>
          <a:lstStyle/>
          <a:p>
            <a:r>
              <a:rPr lang="en-US" altLang="en-US" dirty="0" smtClean="0">
                <a:ea typeface="ＭＳ Ｐゴシック" pitchFamily="34" charset="-128"/>
              </a:rPr>
              <a:t>Capacity building by the numbers</a:t>
            </a:r>
          </a:p>
        </p:txBody>
      </p:sp>
      <p:sp>
        <p:nvSpPr>
          <p:cNvPr id="24579" name="Content Placeholder 2"/>
          <p:cNvSpPr>
            <a:spLocks noGrp="1"/>
          </p:cNvSpPr>
          <p:nvPr>
            <p:ph idx="1"/>
          </p:nvPr>
        </p:nvSpPr>
        <p:spPr>
          <a:xfrm>
            <a:off x="457200" y="1957388"/>
            <a:ext cx="8229600" cy="4114800"/>
          </a:xfrm>
        </p:spPr>
        <p:txBody>
          <a:bodyPr/>
          <a:lstStyle/>
          <a:p>
            <a:pPr eaLnBrk="1" hangingPunct="1"/>
            <a:r>
              <a:rPr lang="en-US" altLang="en-US" dirty="0" smtClean="0">
                <a:ea typeface="ＭＳ Ｐゴシック" pitchFamily="34" charset="-128"/>
              </a:rPr>
              <a:t>2009-10: 51 authorized services through 8 service providers</a:t>
            </a:r>
          </a:p>
          <a:p>
            <a:pPr eaLnBrk="1" hangingPunct="1"/>
            <a:r>
              <a:rPr lang="en-US" altLang="en-US" dirty="0" smtClean="0">
                <a:ea typeface="ＭＳ Ｐゴシック" pitchFamily="34" charset="-128"/>
              </a:rPr>
              <a:t>2010-11: 114 services 7 providers</a:t>
            </a:r>
          </a:p>
          <a:p>
            <a:pPr eaLnBrk="1" hangingPunct="1"/>
            <a:r>
              <a:rPr lang="en-US" altLang="en-US" dirty="0" smtClean="0">
                <a:ea typeface="ＭＳ Ｐゴシック" pitchFamily="34" charset="-128"/>
              </a:rPr>
              <a:t>2011-12: 330 services 17 providers</a:t>
            </a:r>
          </a:p>
          <a:p>
            <a:pPr eaLnBrk="1" hangingPunct="1"/>
            <a:r>
              <a:rPr lang="en-US" altLang="en-US" dirty="0" smtClean="0">
                <a:ea typeface="ＭＳ Ｐゴシック" pitchFamily="34" charset="-128"/>
              </a:rPr>
              <a:t>2012 -13: 818 services 27 providers (34 staff)</a:t>
            </a:r>
          </a:p>
          <a:p>
            <a:pPr eaLnBrk="1" hangingPunct="1"/>
            <a:r>
              <a:rPr lang="en-US" altLang="en-US" dirty="0" smtClean="0">
                <a:ea typeface="ＭＳ Ｐゴシック" pitchFamily="34" charset="-128"/>
              </a:rPr>
              <a:t>2013-14: YTD over 1,500 services 32 providers (48 staff)</a:t>
            </a:r>
          </a:p>
          <a:p>
            <a:endParaRPr lang="en-US" altLang="en-US" dirty="0" smtClean="0">
              <a:ea typeface="ＭＳ Ｐゴシック" pitchFamily="34" charset="-128"/>
            </a:endParaRPr>
          </a:p>
        </p:txBody>
      </p:sp>
      <p:sp>
        <p:nvSpPr>
          <p:cNvPr id="24580" name="Slide Number Placeholder 3"/>
          <p:cNvSpPr>
            <a:spLocks noGrp="1"/>
          </p:cNvSpPr>
          <p:nvPr>
            <p:ph type="sldNum" sz="quarter" idx="10"/>
          </p:nvPr>
        </p:nvSpPr>
        <p:spPr bwMode="auto">
          <a:noFill/>
          <a:ln>
            <a:miter lim="800000"/>
            <a:headEnd/>
            <a:tailEnd/>
          </a:ln>
        </p:spPr>
        <p:txBody>
          <a:bodyPr/>
          <a:lstStyle/>
          <a:p>
            <a:fld id="{4C39BD59-0455-45A9-999F-E417A4874306}" type="slidenum">
              <a:rPr lang="en-US" altLang="en-US" smtClean="0">
                <a:ea typeface="ＭＳ Ｐゴシック" pitchFamily="34" charset="-128"/>
              </a:rPr>
              <a:pPr/>
              <a:t>12</a:t>
            </a:fld>
            <a:endParaRPr lang="en-US" altLang="en-US" dirty="0" smtClean="0">
              <a:ea typeface="ＭＳ Ｐゴシック" pitchFamily="34" charset="-12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682625"/>
            <a:ext cx="8229600" cy="1143000"/>
          </a:xfrm>
        </p:spPr>
        <p:txBody>
          <a:bodyPr/>
          <a:lstStyle/>
          <a:p>
            <a:r>
              <a:rPr lang="en-US" altLang="en-US" dirty="0" smtClean="0">
                <a:ea typeface="ＭＳ Ｐゴシック" pitchFamily="34" charset="-128"/>
              </a:rPr>
              <a:t>Evidence of VR</a:t>
            </a:r>
          </a:p>
        </p:txBody>
      </p:sp>
      <p:sp>
        <p:nvSpPr>
          <p:cNvPr id="25603" name="Content Placeholder 2"/>
          <p:cNvSpPr>
            <a:spLocks noGrp="1"/>
          </p:cNvSpPr>
          <p:nvPr>
            <p:ph idx="1"/>
          </p:nvPr>
        </p:nvSpPr>
        <p:spPr>
          <a:xfrm>
            <a:off x="457200" y="1957388"/>
            <a:ext cx="8229600" cy="4114800"/>
          </a:xfrm>
        </p:spPr>
        <p:txBody>
          <a:bodyPr/>
          <a:lstStyle/>
          <a:p>
            <a:r>
              <a:rPr lang="en-US" altLang="en-US" dirty="0" smtClean="0">
                <a:ea typeface="ＭＳ Ｐゴシック" pitchFamily="34" charset="-128"/>
              </a:rPr>
              <a:t>Virginia has identified that counselors who utilize work incentives with their consumers have a 75% successful closure rate as compared to 41% for the same population when no work incentives are used.</a:t>
            </a:r>
          </a:p>
          <a:p>
            <a:endParaRPr lang="en-US" altLang="en-US" sz="800" dirty="0" smtClean="0">
              <a:ea typeface="ＭＳ Ｐゴシック" pitchFamily="34" charset="-128"/>
            </a:endParaRPr>
          </a:p>
          <a:p>
            <a:r>
              <a:rPr lang="en-US" altLang="en-US" dirty="0" smtClean="0">
                <a:ea typeface="ＭＳ Ｐゴシック" pitchFamily="34" charset="-128"/>
              </a:rPr>
              <a:t>This has remained consistent through the growth in authorizations.</a:t>
            </a:r>
          </a:p>
          <a:p>
            <a:endParaRPr lang="en-US" altLang="en-US" dirty="0" smtClean="0">
              <a:ea typeface="ＭＳ Ｐゴシック" pitchFamily="34" charset="-128"/>
            </a:endParaRPr>
          </a:p>
        </p:txBody>
      </p:sp>
      <p:sp>
        <p:nvSpPr>
          <p:cNvPr id="25604" name="Slide Number Placeholder 3"/>
          <p:cNvSpPr>
            <a:spLocks noGrp="1"/>
          </p:cNvSpPr>
          <p:nvPr>
            <p:ph type="sldNum" sz="quarter" idx="10"/>
          </p:nvPr>
        </p:nvSpPr>
        <p:spPr bwMode="auto">
          <a:noFill/>
          <a:ln>
            <a:miter lim="800000"/>
            <a:headEnd/>
            <a:tailEnd/>
          </a:ln>
        </p:spPr>
        <p:txBody>
          <a:bodyPr/>
          <a:lstStyle/>
          <a:p>
            <a:fld id="{7FCBDAAF-C91F-4584-9B57-DFD4C7F2FEA6}" type="slidenum">
              <a:rPr lang="en-US" altLang="en-US" smtClean="0">
                <a:ea typeface="ＭＳ Ｐゴシック" pitchFamily="34" charset="-128"/>
              </a:rPr>
              <a:pPr/>
              <a:t>13</a:t>
            </a:fld>
            <a:endParaRPr lang="en-US" altLang="en-US" dirty="0" smtClean="0">
              <a:ea typeface="ＭＳ Ｐゴシック" pitchFamily="34" charset="-12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682625"/>
            <a:ext cx="8229600" cy="1143000"/>
          </a:xfrm>
        </p:spPr>
        <p:txBody>
          <a:bodyPr/>
          <a:lstStyle/>
          <a:p>
            <a:r>
              <a:rPr lang="en-US" altLang="en-US" dirty="0" smtClean="0">
                <a:ea typeface="ＭＳ Ｐゴシック" pitchFamily="34" charset="-128"/>
              </a:rPr>
              <a:t>Section 503</a:t>
            </a:r>
          </a:p>
        </p:txBody>
      </p:sp>
      <p:sp>
        <p:nvSpPr>
          <p:cNvPr id="26627" name="Content Placeholder 2"/>
          <p:cNvSpPr>
            <a:spLocks noGrp="1"/>
          </p:cNvSpPr>
          <p:nvPr>
            <p:ph idx="1"/>
          </p:nvPr>
        </p:nvSpPr>
        <p:spPr>
          <a:xfrm>
            <a:off x="457200" y="1957388"/>
            <a:ext cx="8229600" cy="4114800"/>
          </a:xfrm>
        </p:spPr>
        <p:txBody>
          <a:bodyPr/>
          <a:lstStyle/>
          <a:p>
            <a:r>
              <a:rPr lang="en-US" altLang="en-US" dirty="0" smtClean="0">
                <a:ea typeface="ＭＳ Ｐゴシック" pitchFamily="34" charset="-128"/>
              </a:rPr>
              <a:t>As a State VR agency, we are beginning to receive inquiries from federal contractors that need to expand their hiring rates of persons with disabilities to meet the 503 compliance regulations.</a:t>
            </a:r>
          </a:p>
          <a:p>
            <a:endParaRPr lang="en-US" altLang="en-US" sz="800" dirty="0" smtClean="0">
              <a:ea typeface="ＭＳ Ｐゴシック" pitchFamily="34" charset="-128"/>
            </a:endParaRPr>
          </a:p>
          <a:p>
            <a:r>
              <a:rPr lang="en-US" altLang="en-US" dirty="0" smtClean="0">
                <a:ea typeface="ＭＳ Ｐゴシック" pitchFamily="34" charset="-128"/>
              </a:rPr>
              <a:t>As job leads come in from these employers, they will be sent to all of our Partnership Plus ENs.</a:t>
            </a:r>
          </a:p>
          <a:p>
            <a:endParaRPr lang="en-US" altLang="en-US" sz="800" dirty="0" smtClean="0">
              <a:ea typeface="ＭＳ Ｐゴシック" pitchFamily="34" charset="-128"/>
            </a:endParaRPr>
          </a:p>
          <a:p>
            <a:r>
              <a:rPr lang="en-US" altLang="en-US" dirty="0" smtClean="0">
                <a:ea typeface="ＭＳ Ｐゴシック" pitchFamily="34" charset="-128"/>
              </a:rPr>
              <a:t>Virginia has quarterly Partnership Plus calls and other avenues to tap into this resource have been explored through this venue.</a:t>
            </a:r>
          </a:p>
          <a:p>
            <a:endParaRPr lang="en-US" altLang="en-US" dirty="0" smtClean="0">
              <a:ea typeface="ＭＳ Ｐゴシック" pitchFamily="34" charset="-128"/>
            </a:endParaRPr>
          </a:p>
        </p:txBody>
      </p:sp>
      <p:sp>
        <p:nvSpPr>
          <p:cNvPr id="26628" name="Slide Number Placeholder 3"/>
          <p:cNvSpPr>
            <a:spLocks noGrp="1"/>
          </p:cNvSpPr>
          <p:nvPr>
            <p:ph type="sldNum" sz="quarter" idx="10"/>
          </p:nvPr>
        </p:nvSpPr>
        <p:spPr bwMode="auto">
          <a:noFill/>
          <a:ln>
            <a:miter lim="800000"/>
            <a:headEnd/>
            <a:tailEnd/>
          </a:ln>
        </p:spPr>
        <p:txBody>
          <a:bodyPr/>
          <a:lstStyle/>
          <a:p>
            <a:fld id="{C35CA07F-2BDC-4F9C-BF4B-1855E12AC248}" type="slidenum">
              <a:rPr lang="en-US" altLang="en-US" smtClean="0">
                <a:ea typeface="ＭＳ Ｐゴシック" pitchFamily="34" charset="-128"/>
              </a:rPr>
              <a:pPr/>
              <a:t>14</a:t>
            </a:fld>
            <a:endParaRPr lang="en-US" altLang="en-US" dirty="0" smtClean="0">
              <a:ea typeface="ＭＳ Ｐゴシック" pitchFamily="34" charset="-12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t"/>
          <a:lstStyle/>
          <a:p>
            <a:r>
              <a:rPr lang="en-US" dirty="0" smtClean="0"/>
              <a:t>Full Circle Employment Solutions</a:t>
            </a:r>
            <a:endParaRPr lang="en-US" dirty="0"/>
          </a:p>
        </p:txBody>
      </p:sp>
      <p:sp>
        <p:nvSpPr>
          <p:cNvPr id="5" name="Subtitle 4"/>
          <p:cNvSpPr>
            <a:spLocks noGrp="1"/>
          </p:cNvSpPr>
          <p:nvPr>
            <p:ph type="subTitle" idx="1"/>
          </p:nvPr>
        </p:nvSpPr>
        <p:spPr>
          <a:xfrm>
            <a:off x="614791" y="2567005"/>
            <a:ext cx="7895206" cy="1585378"/>
          </a:xfrm>
        </p:spPr>
        <p:txBody>
          <a:bodyPr/>
          <a:lstStyle/>
          <a:p>
            <a:r>
              <a:rPr lang="en-US" dirty="0" smtClean="0"/>
              <a:t>Amy Wallish, MBA,CWIC,WIPA Chief Executive Officer</a:t>
            </a:r>
          </a:p>
          <a:p>
            <a:endParaRPr lang="en-US" dirty="0"/>
          </a:p>
        </p:txBody>
      </p:sp>
      <p:sp>
        <p:nvSpPr>
          <p:cNvPr id="4" name="Slide Number Placeholder 3"/>
          <p:cNvSpPr>
            <a:spLocks noGrp="1"/>
          </p:cNvSpPr>
          <p:nvPr>
            <p:ph type="sldNum" sz="quarter" idx="4294967295"/>
          </p:nvPr>
        </p:nvSpPr>
        <p:spPr>
          <a:xfrm>
            <a:off x="7010400" y="6356350"/>
            <a:ext cx="2133600" cy="365125"/>
          </a:xfrm>
        </p:spPr>
        <p:txBody>
          <a:bodyPr/>
          <a:lstStyle/>
          <a:p>
            <a:pPr>
              <a:defRPr/>
            </a:pPr>
            <a:fld id="{A419AE69-8C9F-4194-8341-513D1CAC7AA2}" type="slidenum">
              <a:rPr lang="en-US" smtClean="0"/>
              <a:pPr>
                <a:defRPr/>
              </a:pPr>
              <a:t>15</a:t>
            </a:fld>
            <a:endParaRPr lang="en-US" dirty="0"/>
          </a:p>
        </p:txBody>
      </p:sp>
      <p:pic>
        <p:nvPicPr>
          <p:cNvPr id="6" name="Picture 1"/>
          <p:cNvPicPr>
            <a:picLocks noChangeAspect="1"/>
          </p:cNvPicPr>
          <p:nvPr/>
        </p:nvPicPr>
        <p:blipFill>
          <a:blip r:embed="rId2" cstate="screen">
            <a:extLst>
              <a:ext uri="{28A0092B-C50C-407E-A947-70E740481C1C}">
                <a14:useLocalDpi xmlns:a14="http://schemas.microsoft.com/office/drawing/2010/main" xmlns=""/>
              </a:ext>
            </a:extLst>
          </a:blip>
          <a:srcRect/>
          <a:stretch>
            <a:fillRect/>
          </a:stretch>
        </p:blipFill>
        <p:spPr bwMode="auto">
          <a:xfrm>
            <a:off x="3048244" y="3082436"/>
            <a:ext cx="2756290" cy="1882277"/>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682625"/>
            <a:ext cx="8229600" cy="1143000"/>
          </a:xfrm>
        </p:spPr>
        <p:txBody>
          <a:bodyPr/>
          <a:lstStyle/>
          <a:p>
            <a:r>
              <a:rPr lang="en-US" altLang="en-US" dirty="0" smtClean="0">
                <a:ea typeface="ＭＳ Ｐゴシック" pitchFamily="34" charset="-128"/>
                <a:cs typeface="Tahoma" pitchFamily="34" charset="0"/>
              </a:rPr>
              <a:t>Full Circle Employment Solutions </a:t>
            </a:r>
            <a:endParaRPr lang="en-US" altLang="en-US" dirty="0" smtClean="0">
              <a:ea typeface="ＭＳ Ｐゴシック" pitchFamily="34" charset="-128"/>
            </a:endParaRPr>
          </a:p>
        </p:txBody>
      </p:sp>
      <p:sp>
        <p:nvSpPr>
          <p:cNvPr id="3" name="Content Placeholder 2"/>
          <p:cNvSpPr>
            <a:spLocks noGrp="1"/>
          </p:cNvSpPr>
          <p:nvPr>
            <p:ph idx="1"/>
          </p:nvPr>
        </p:nvSpPr>
        <p:spPr>
          <a:xfrm>
            <a:off x="457200" y="1957388"/>
            <a:ext cx="8229600" cy="4114800"/>
          </a:xfrm>
        </p:spPr>
        <p:txBody>
          <a:bodyPr/>
          <a:lstStyle/>
          <a:p>
            <a:pPr marL="0" indent="0">
              <a:buFont typeface="Arial" pitchFamily="34" charset="0"/>
              <a:buNone/>
              <a:defRPr/>
            </a:pPr>
            <a:r>
              <a:rPr lang="en-US" dirty="0" smtClean="0">
                <a:ea typeface="Tahoma" panose="020B0604030504040204" pitchFamily="34" charset="0"/>
                <a:cs typeface="Tahoma" panose="020B0604030504040204" pitchFamily="34" charset="0"/>
              </a:rPr>
              <a:t>About Full Circle:</a:t>
            </a:r>
          </a:p>
          <a:p>
            <a:pPr>
              <a:buFont typeface="Arial" pitchFamily="34" charset="0"/>
              <a:buChar char="•"/>
              <a:defRPr/>
            </a:pPr>
            <a:r>
              <a:rPr lang="en-US" dirty="0" smtClean="0">
                <a:ea typeface="Tahoma" panose="020B0604030504040204" pitchFamily="34" charset="0"/>
                <a:cs typeface="Tahoma" panose="020B0604030504040204" pitchFamily="34" charset="0"/>
              </a:rPr>
              <a:t>EN since 2011</a:t>
            </a:r>
          </a:p>
          <a:p>
            <a:pPr>
              <a:buFont typeface="Arial" pitchFamily="34" charset="0"/>
              <a:buChar char="•"/>
              <a:defRPr/>
            </a:pPr>
            <a:r>
              <a:rPr lang="en-US" dirty="0" smtClean="0">
                <a:ea typeface="Tahoma" panose="020B0604030504040204" pitchFamily="34" charset="0"/>
                <a:cs typeface="Tahoma" panose="020B0604030504040204" pitchFamily="34" charset="0"/>
              </a:rPr>
              <a:t>Multi-State EN</a:t>
            </a:r>
          </a:p>
          <a:p>
            <a:pPr>
              <a:buFont typeface="Arial" pitchFamily="34" charset="0"/>
              <a:buChar char="•"/>
              <a:defRPr/>
            </a:pPr>
            <a:r>
              <a:rPr lang="en-US" dirty="0" smtClean="0">
                <a:ea typeface="Tahoma" panose="020B0604030504040204" pitchFamily="34" charset="0"/>
                <a:cs typeface="Tahoma" panose="020B0604030504040204" pitchFamily="34" charset="0"/>
              </a:rPr>
              <a:t>Specialty is work incentive and benefits counseling</a:t>
            </a:r>
          </a:p>
          <a:p>
            <a:pPr>
              <a:buFont typeface="Arial" pitchFamily="34" charset="0"/>
              <a:buChar char="•"/>
              <a:defRPr/>
            </a:pPr>
            <a:r>
              <a:rPr lang="en-US" dirty="0" smtClean="0">
                <a:ea typeface="Tahoma" panose="020B0604030504040204" pitchFamily="34" charset="0"/>
                <a:cs typeface="Tahoma" panose="020B0604030504040204" pitchFamily="34" charset="0"/>
              </a:rPr>
              <a:t>5 fully certified Community Work Incentive Coordinators (CWIC) on staff</a:t>
            </a:r>
          </a:p>
          <a:p>
            <a:pPr>
              <a:buFont typeface="Arial" pitchFamily="34" charset="0"/>
              <a:buChar char="•"/>
              <a:defRPr/>
            </a:pPr>
            <a:r>
              <a:rPr lang="en-US" dirty="0" smtClean="0">
                <a:ea typeface="Tahoma" panose="020B0604030504040204" pitchFamily="34" charset="0"/>
                <a:cs typeface="Tahoma" panose="020B0604030504040204" pitchFamily="34" charset="0"/>
              </a:rPr>
              <a:t>3 are trained as Work Incentive Advocate Specialist (WISA) in VA</a:t>
            </a:r>
          </a:p>
          <a:p>
            <a:pPr marL="0" indent="0">
              <a:buFont typeface="Arial" pitchFamily="34" charset="0"/>
              <a:buNone/>
              <a:defRPr/>
            </a:pPr>
            <a:endParaRPr lang="en-US" sz="900" dirty="0" smtClean="0">
              <a:ea typeface="Tahoma" panose="020B0604030504040204" pitchFamily="34" charset="0"/>
              <a:cs typeface="Tahoma" panose="020B0604030504040204" pitchFamily="34" charset="0"/>
            </a:endParaRPr>
          </a:p>
          <a:p>
            <a:pPr marL="0" indent="0">
              <a:buFont typeface="Arial" pitchFamily="34" charset="0"/>
              <a:buNone/>
              <a:defRPr/>
            </a:pPr>
            <a:r>
              <a:rPr lang="en-US" dirty="0" smtClean="0">
                <a:ea typeface="Tahoma" panose="020B0604030504040204" pitchFamily="34" charset="0"/>
                <a:cs typeface="Tahoma" panose="020B0604030504040204" pitchFamily="34" charset="0"/>
              </a:rPr>
              <a:t>Our strategy is all about </a:t>
            </a:r>
            <a:r>
              <a:rPr lang="en-US" b="1" i="1" dirty="0" smtClean="0">
                <a:ea typeface="Tahoma" panose="020B0604030504040204" pitchFamily="34" charset="0"/>
                <a:cs typeface="Tahoma" panose="020B0604030504040204" pitchFamily="34" charset="0"/>
              </a:rPr>
              <a:t>PARTNERSHIP</a:t>
            </a:r>
            <a:r>
              <a:rPr lang="en-US" dirty="0" smtClean="0">
                <a:ea typeface="Tahoma" panose="020B0604030504040204" pitchFamily="34" charset="0"/>
                <a:cs typeface="Tahoma" panose="020B0604030504040204" pitchFamily="34" charset="0"/>
              </a:rPr>
              <a:t>.</a:t>
            </a:r>
            <a:endParaRPr lang="en-US" dirty="0"/>
          </a:p>
        </p:txBody>
      </p:sp>
      <p:sp>
        <p:nvSpPr>
          <p:cNvPr id="28676" name="Slide Number Placeholder 3"/>
          <p:cNvSpPr>
            <a:spLocks noGrp="1"/>
          </p:cNvSpPr>
          <p:nvPr>
            <p:ph type="sldNum" sz="quarter" idx="10"/>
          </p:nvPr>
        </p:nvSpPr>
        <p:spPr bwMode="auto">
          <a:noFill/>
          <a:ln>
            <a:miter lim="800000"/>
            <a:headEnd/>
            <a:tailEnd/>
          </a:ln>
        </p:spPr>
        <p:txBody>
          <a:bodyPr/>
          <a:lstStyle/>
          <a:p>
            <a:fld id="{00BAAFA5-0759-40D9-93B0-732F6E9F42AD}" type="slidenum">
              <a:rPr lang="en-US" altLang="en-US" smtClean="0">
                <a:ea typeface="ＭＳ Ｐゴシック" pitchFamily="34" charset="-128"/>
              </a:rPr>
              <a:pPr/>
              <a:t>16</a:t>
            </a:fld>
            <a:endParaRPr lang="en-US" altLang="en-US" dirty="0" smtClean="0">
              <a:ea typeface="ＭＳ Ｐゴシック" pitchFamily="34" charset="-12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p:cNvSpPr>
            <a:spLocks noGrp="1"/>
          </p:cNvSpPr>
          <p:nvPr>
            <p:ph type="sldNum" sz="quarter" idx="10"/>
          </p:nvPr>
        </p:nvSpPr>
        <p:spPr bwMode="auto">
          <a:noFill/>
          <a:ln>
            <a:miter lim="800000"/>
            <a:headEnd/>
            <a:tailEnd/>
          </a:ln>
        </p:spPr>
        <p:txBody>
          <a:bodyPr/>
          <a:lstStyle/>
          <a:p>
            <a:fld id="{B3A94C20-49BF-463B-A9F1-D1BE67BCC3A1}" type="slidenum">
              <a:rPr lang="en-US" smtClean="0">
                <a:ea typeface="ＭＳ Ｐゴシック" pitchFamily="34" charset="-128"/>
              </a:rPr>
              <a:pPr/>
              <a:t>17</a:t>
            </a:fld>
            <a:endParaRPr lang="en-US" dirty="0" smtClean="0">
              <a:ea typeface="ＭＳ Ｐゴシック" pitchFamily="34" charset="-128"/>
            </a:endParaRPr>
          </a:p>
        </p:txBody>
      </p:sp>
      <p:pic>
        <p:nvPicPr>
          <p:cNvPr id="29699" name="Content Placeholder 8"/>
          <p:cNvPicPr>
            <a:picLocks noGrp="1" noChangeAspect="1"/>
          </p:cNvPicPr>
          <p:nvPr>
            <p:ph idx="1"/>
          </p:nvPr>
        </p:nvPicPr>
        <p:blipFill>
          <a:blip r:embed="rId2"/>
          <a:srcRect/>
          <a:stretch>
            <a:fillRect/>
          </a:stretch>
        </p:blipFill>
        <p:spPr>
          <a:xfrm>
            <a:off x="41275" y="1279525"/>
            <a:ext cx="9102725" cy="4378325"/>
          </a:xfrm>
        </p:spPr>
      </p:pic>
      <p:sp>
        <p:nvSpPr>
          <p:cNvPr id="10" name="Rectangle 9"/>
          <p:cNvSpPr/>
          <p:nvPr/>
        </p:nvSpPr>
        <p:spPr>
          <a:xfrm>
            <a:off x="406400" y="1363663"/>
            <a:ext cx="3090863" cy="252571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2" name="Oval 11"/>
          <p:cNvSpPr/>
          <p:nvPr/>
        </p:nvSpPr>
        <p:spPr>
          <a:xfrm>
            <a:off x="5868988" y="1514475"/>
            <a:ext cx="1268412" cy="1262063"/>
          </a:xfrm>
          <a:prstGeom prst="ellipse">
            <a:avLst/>
          </a:prstGeom>
          <a:solidFill>
            <a:srgbClr val="FF0000">
              <a:alpha val="25000"/>
            </a:srgbClr>
          </a:solidFill>
          <a:ln w="28575">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3" name="Oval 12"/>
          <p:cNvSpPr/>
          <p:nvPr/>
        </p:nvSpPr>
        <p:spPr>
          <a:xfrm>
            <a:off x="4954588" y="4068763"/>
            <a:ext cx="642937" cy="654050"/>
          </a:xfrm>
          <a:prstGeom prst="ellipse">
            <a:avLst/>
          </a:prstGeom>
          <a:solidFill>
            <a:srgbClr val="FF0000">
              <a:alpha val="25000"/>
            </a:srgbClr>
          </a:solidFill>
          <a:ln w="28575">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4" name="Oval 13"/>
          <p:cNvSpPr/>
          <p:nvPr/>
        </p:nvSpPr>
        <p:spPr>
          <a:xfrm>
            <a:off x="4151313" y="4740275"/>
            <a:ext cx="642937" cy="652463"/>
          </a:xfrm>
          <a:prstGeom prst="ellipse">
            <a:avLst/>
          </a:prstGeom>
          <a:solidFill>
            <a:srgbClr val="FF0000">
              <a:alpha val="25000"/>
            </a:srgbClr>
          </a:solidFill>
          <a:ln w="28575">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5" name="Oval 14"/>
          <p:cNvSpPr/>
          <p:nvPr/>
        </p:nvSpPr>
        <p:spPr>
          <a:xfrm>
            <a:off x="5999163" y="4240213"/>
            <a:ext cx="644525" cy="652462"/>
          </a:xfrm>
          <a:prstGeom prst="ellipse">
            <a:avLst/>
          </a:prstGeom>
          <a:solidFill>
            <a:srgbClr val="FF0000">
              <a:alpha val="25000"/>
            </a:srgbClr>
          </a:solidFill>
          <a:ln w="28575">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9705" name="TextBox 15"/>
          <p:cNvSpPr txBox="1">
            <a:spLocks noChangeArrowheads="1"/>
          </p:cNvSpPr>
          <p:nvPr/>
        </p:nvSpPr>
        <p:spPr bwMode="auto">
          <a:xfrm>
            <a:off x="614363" y="2087563"/>
            <a:ext cx="2838450" cy="1077912"/>
          </a:xfrm>
          <a:prstGeom prst="rect">
            <a:avLst/>
          </a:prstGeom>
          <a:noFill/>
          <a:ln w="9525">
            <a:noFill/>
            <a:miter lim="800000"/>
            <a:headEnd/>
            <a:tailEnd/>
          </a:ln>
        </p:spPr>
        <p:txBody>
          <a:bodyPr>
            <a:spAutoFit/>
          </a:bodyPr>
          <a:lstStyle/>
          <a:p>
            <a:pPr algn="ctr"/>
            <a:r>
              <a:rPr lang="en-US" sz="3200" dirty="0"/>
              <a:t>Virginia Service Area </a:t>
            </a:r>
          </a:p>
        </p:txBody>
      </p:sp>
      <p:sp>
        <p:nvSpPr>
          <p:cNvPr id="17" name="Oval 16"/>
          <p:cNvSpPr/>
          <p:nvPr/>
        </p:nvSpPr>
        <p:spPr>
          <a:xfrm>
            <a:off x="6834188" y="3163888"/>
            <a:ext cx="642937" cy="652462"/>
          </a:xfrm>
          <a:prstGeom prst="ellipse">
            <a:avLst/>
          </a:prstGeom>
          <a:solidFill>
            <a:srgbClr val="FF0000">
              <a:alpha val="25000"/>
            </a:srgbClr>
          </a:solidFill>
          <a:ln w="28575">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dirty="0" smtClean="0">
                <a:ea typeface="ＭＳ Ｐゴシック" pitchFamily="34" charset="-128"/>
                <a:cs typeface="Tahoma" pitchFamily="34" charset="0"/>
              </a:rPr>
              <a:t>Partnership is KEY!</a:t>
            </a:r>
            <a:endParaRPr lang="en-US" altLang="en-US" dirty="0" smtClean="0">
              <a:ea typeface="ＭＳ Ｐゴシック" pitchFamily="34" charset="-128"/>
            </a:endParaRPr>
          </a:p>
        </p:txBody>
      </p:sp>
      <p:sp>
        <p:nvSpPr>
          <p:cNvPr id="3" name="Content Placeholder 2"/>
          <p:cNvSpPr>
            <a:spLocks noGrp="1"/>
          </p:cNvSpPr>
          <p:nvPr>
            <p:ph sz="half" idx="1"/>
          </p:nvPr>
        </p:nvSpPr>
        <p:spPr/>
        <p:txBody>
          <a:bodyPr/>
          <a:lstStyle/>
          <a:p>
            <a:pPr marL="109537" indent="0" eaLnBrk="1" hangingPunct="1">
              <a:lnSpc>
                <a:spcPct val="90000"/>
              </a:lnSpc>
              <a:buFont typeface="Arial" pitchFamily="34" charset="0"/>
              <a:buNone/>
              <a:defRPr/>
            </a:pPr>
            <a:r>
              <a:rPr lang="en-US" b="1" dirty="0" smtClean="0">
                <a:ea typeface="Tahoma" pitchFamily="34" charset="0"/>
                <a:cs typeface="Tahoma" pitchFamily="34" charset="0"/>
              </a:rPr>
              <a:t>Who:</a:t>
            </a:r>
          </a:p>
          <a:p>
            <a:pPr eaLnBrk="1" hangingPunct="1">
              <a:lnSpc>
                <a:spcPct val="90000"/>
              </a:lnSpc>
              <a:buFont typeface="Arial" pitchFamily="34" charset="0"/>
              <a:buChar char="•"/>
              <a:defRPr/>
            </a:pPr>
            <a:r>
              <a:rPr lang="en-US" dirty="0" smtClean="0">
                <a:ea typeface="Tahoma" pitchFamily="34" charset="0"/>
                <a:cs typeface="Tahoma" pitchFamily="34" charset="0"/>
              </a:rPr>
              <a:t>Other ENs</a:t>
            </a:r>
          </a:p>
          <a:p>
            <a:pPr eaLnBrk="1" hangingPunct="1">
              <a:lnSpc>
                <a:spcPct val="90000"/>
              </a:lnSpc>
              <a:buFont typeface="Arial" pitchFamily="34" charset="0"/>
              <a:buChar char="•"/>
              <a:defRPr/>
            </a:pPr>
            <a:r>
              <a:rPr lang="en-US" dirty="0" smtClean="0">
                <a:ea typeface="Tahoma" pitchFamily="34" charset="0"/>
                <a:cs typeface="Tahoma" pitchFamily="34" charset="0"/>
              </a:rPr>
              <a:t>Non-EN service providers</a:t>
            </a:r>
          </a:p>
          <a:p>
            <a:pPr eaLnBrk="1" hangingPunct="1">
              <a:lnSpc>
                <a:spcPct val="90000"/>
              </a:lnSpc>
              <a:buFont typeface="Arial" pitchFamily="34" charset="0"/>
              <a:buChar char="•"/>
              <a:defRPr/>
            </a:pPr>
            <a:r>
              <a:rPr lang="en-US" dirty="0" smtClean="0">
                <a:ea typeface="Tahoma" pitchFamily="34" charset="0"/>
                <a:cs typeface="Tahoma" pitchFamily="34" charset="0"/>
              </a:rPr>
              <a:t>State Vocational Rehabilitation Agencies</a:t>
            </a:r>
          </a:p>
          <a:p>
            <a:pPr eaLnBrk="1" hangingPunct="1">
              <a:lnSpc>
                <a:spcPct val="90000"/>
              </a:lnSpc>
              <a:buFont typeface="Arial" pitchFamily="34" charset="0"/>
              <a:buChar char="•"/>
              <a:defRPr/>
            </a:pPr>
            <a:endParaRPr lang="en-US" sz="1600" dirty="0" smtClean="0">
              <a:ea typeface="Tahoma" pitchFamily="34" charset="0"/>
              <a:cs typeface="Tahoma" pitchFamily="34" charset="0"/>
            </a:endParaRPr>
          </a:p>
          <a:p>
            <a:pPr marL="109537" indent="0" eaLnBrk="1" hangingPunct="1">
              <a:lnSpc>
                <a:spcPct val="90000"/>
              </a:lnSpc>
              <a:buFont typeface="Arial" pitchFamily="34" charset="0"/>
              <a:buNone/>
              <a:defRPr/>
            </a:pPr>
            <a:r>
              <a:rPr lang="en-US" b="1" dirty="0" smtClean="0">
                <a:ea typeface="Tahoma" pitchFamily="34" charset="0"/>
                <a:cs typeface="Tahoma" pitchFamily="34" charset="0"/>
              </a:rPr>
              <a:t>Why:</a:t>
            </a:r>
          </a:p>
          <a:p>
            <a:pPr eaLnBrk="1" hangingPunct="1">
              <a:lnSpc>
                <a:spcPct val="90000"/>
              </a:lnSpc>
              <a:buFont typeface="Arial" pitchFamily="34" charset="0"/>
              <a:buChar char="•"/>
              <a:defRPr/>
            </a:pPr>
            <a:r>
              <a:rPr lang="en-US" dirty="0" smtClean="0">
                <a:ea typeface="Tahoma" pitchFamily="34" charset="0"/>
                <a:cs typeface="Tahoma" pitchFamily="34" charset="0"/>
              </a:rPr>
              <a:t>Capacity building- quicker rate</a:t>
            </a:r>
          </a:p>
          <a:p>
            <a:pPr eaLnBrk="1" hangingPunct="1">
              <a:lnSpc>
                <a:spcPct val="90000"/>
              </a:lnSpc>
              <a:buFont typeface="Arial" pitchFamily="34" charset="0"/>
              <a:buChar char="•"/>
              <a:defRPr/>
            </a:pPr>
            <a:r>
              <a:rPr lang="en-US" dirty="0" smtClean="0">
                <a:ea typeface="Tahoma" pitchFamily="34" charset="0"/>
                <a:cs typeface="Tahoma" pitchFamily="34" charset="0"/>
              </a:rPr>
              <a:t>Provide specialty supports through partners</a:t>
            </a:r>
          </a:p>
          <a:p>
            <a:pPr eaLnBrk="1" hangingPunct="1">
              <a:lnSpc>
                <a:spcPct val="90000"/>
              </a:lnSpc>
              <a:buFont typeface="Arial" pitchFamily="34" charset="0"/>
              <a:buChar char="•"/>
              <a:defRPr/>
            </a:pPr>
            <a:r>
              <a:rPr lang="en-US" dirty="0" smtClean="0">
                <a:ea typeface="Tahoma" pitchFamily="34" charset="0"/>
                <a:cs typeface="Tahoma" pitchFamily="34" charset="0"/>
              </a:rPr>
              <a:t>Seamless transition from VR to EN</a:t>
            </a:r>
          </a:p>
          <a:p>
            <a:pPr>
              <a:buFont typeface="Arial" pitchFamily="34" charset="0"/>
              <a:buChar char="•"/>
              <a:defRPr/>
            </a:pPr>
            <a:endParaRPr lang="en-US" dirty="0"/>
          </a:p>
        </p:txBody>
      </p:sp>
      <p:sp>
        <p:nvSpPr>
          <p:cNvPr id="30724" name="Slide Number Placeholder 3"/>
          <p:cNvSpPr>
            <a:spLocks noGrp="1"/>
          </p:cNvSpPr>
          <p:nvPr>
            <p:ph type="sldNum" sz="quarter" idx="10"/>
          </p:nvPr>
        </p:nvSpPr>
        <p:spPr bwMode="auto">
          <a:noFill/>
          <a:ln>
            <a:miter lim="800000"/>
            <a:headEnd/>
            <a:tailEnd/>
          </a:ln>
        </p:spPr>
        <p:txBody>
          <a:bodyPr/>
          <a:lstStyle/>
          <a:p>
            <a:fld id="{5025761C-CADF-40BB-A950-904F5685D707}" type="slidenum">
              <a:rPr lang="en-US" altLang="en-US" smtClean="0">
                <a:ea typeface="ＭＳ Ｐゴシック" pitchFamily="34" charset="-128"/>
              </a:rPr>
              <a:pPr/>
              <a:t>18</a:t>
            </a:fld>
            <a:endParaRPr lang="en-US" altLang="en-US" dirty="0" smtClean="0">
              <a:ea typeface="ＭＳ Ｐゴシック" pitchFamily="34" charset="-128"/>
            </a:endParaRPr>
          </a:p>
        </p:txBody>
      </p:sp>
      <p:pic>
        <p:nvPicPr>
          <p:cNvPr id="6" name="Content Placeholder 5" descr="shutterstock_156568631.jpg"/>
          <p:cNvPicPr>
            <a:picLocks noGrp="1" noChangeAspect="1"/>
          </p:cNvPicPr>
          <p:nvPr>
            <p:ph sz="half" idx="2"/>
          </p:nvPr>
        </p:nvPicPr>
        <p:blipFill rotWithShape="1">
          <a:blip r:embed="rId2" cstate="screen">
            <a:extLst>
              <a:ext uri="{28A0092B-C50C-407E-A947-70E740481C1C}">
                <a14:useLocalDpi xmlns:a14="http://schemas.microsoft.com/office/drawing/2010/main" xmlns=""/>
              </a:ext>
            </a:extLst>
          </a:blip>
          <a:srcRect b="-32"/>
          <a:stretch/>
        </p:blip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682625"/>
            <a:ext cx="8229600" cy="1143000"/>
          </a:xfrm>
        </p:spPr>
        <p:txBody>
          <a:bodyPr/>
          <a:lstStyle/>
          <a:p>
            <a:r>
              <a:rPr lang="en-US" altLang="en-US" dirty="0" smtClean="0">
                <a:ea typeface="ＭＳ Ｐゴシック" pitchFamily="34" charset="-128"/>
                <a:cs typeface="Tahoma" pitchFamily="34" charset="0"/>
              </a:rPr>
              <a:t>Full Circle’s EN Models </a:t>
            </a:r>
            <a:endParaRPr lang="en-US" altLang="en-US" dirty="0" smtClean="0">
              <a:ea typeface="ＭＳ Ｐゴシック" pitchFamily="34" charset="-128"/>
            </a:endParaRPr>
          </a:p>
        </p:txBody>
      </p:sp>
      <p:sp>
        <p:nvSpPr>
          <p:cNvPr id="3" name="Content Placeholder 2"/>
          <p:cNvSpPr>
            <a:spLocks noGrp="1"/>
          </p:cNvSpPr>
          <p:nvPr>
            <p:ph idx="1"/>
          </p:nvPr>
        </p:nvSpPr>
        <p:spPr>
          <a:xfrm>
            <a:off x="457200" y="1957388"/>
            <a:ext cx="8229600" cy="4114800"/>
          </a:xfrm>
        </p:spPr>
        <p:txBody>
          <a:bodyPr/>
          <a:lstStyle/>
          <a:p>
            <a:pPr eaLnBrk="1" hangingPunct="1">
              <a:lnSpc>
                <a:spcPct val="90000"/>
              </a:lnSpc>
              <a:buFont typeface="Arial" pitchFamily="34" charset="0"/>
              <a:buChar char="•"/>
              <a:defRPr/>
            </a:pPr>
            <a:r>
              <a:rPr lang="en-US" dirty="0" smtClean="0">
                <a:ea typeface="Tahoma" pitchFamily="34" charset="0"/>
                <a:cs typeface="Tahoma" pitchFamily="34" charset="0"/>
              </a:rPr>
              <a:t>Administrative- EN on record; provide administrative support </a:t>
            </a:r>
          </a:p>
          <a:p>
            <a:pPr eaLnBrk="1" hangingPunct="1">
              <a:lnSpc>
                <a:spcPct val="90000"/>
              </a:lnSpc>
              <a:buFont typeface="Arial" pitchFamily="34" charset="0"/>
              <a:buChar char="•"/>
              <a:defRPr/>
            </a:pPr>
            <a:endParaRPr lang="en-US" dirty="0" smtClean="0">
              <a:ea typeface="Tahoma" pitchFamily="34" charset="0"/>
              <a:cs typeface="Tahoma" pitchFamily="34" charset="0"/>
            </a:endParaRPr>
          </a:p>
          <a:p>
            <a:pPr eaLnBrk="1" hangingPunct="1">
              <a:lnSpc>
                <a:spcPct val="90000"/>
              </a:lnSpc>
              <a:buFont typeface="Arial" pitchFamily="34" charset="0"/>
              <a:buChar char="•"/>
              <a:defRPr/>
            </a:pPr>
            <a:r>
              <a:rPr lang="en-US" dirty="0" smtClean="0">
                <a:ea typeface="Tahoma" pitchFamily="34" charset="0"/>
                <a:cs typeface="Tahoma" pitchFamily="34" charset="0"/>
              </a:rPr>
              <a:t>Work Incentives- Provide administrative support to the agency and work incentives counseling to the agency’s beneficiaries</a:t>
            </a:r>
          </a:p>
          <a:p>
            <a:pPr eaLnBrk="1" hangingPunct="1">
              <a:lnSpc>
                <a:spcPct val="90000"/>
              </a:lnSpc>
              <a:buFont typeface="Arial" pitchFamily="34" charset="0"/>
              <a:buChar char="•"/>
              <a:defRPr/>
            </a:pPr>
            <a:endParaRPr lang="en-US" dirty="0" smtClean="0">
              <a:ea typeface="Tahoma" pitchFamily="34" charset="0"/>
              <a:cs typeface="Tahoma" pitchFamily="34" charset="0"/>
            </a:endParaRPr>
          </a:p>
          <a:p>
            <a:pPr eaLnBrk="1" hangingPunct="1">
              <a:lnSpc>
                <a:spcPct val="90000"/>
              </a:lnSpc>
              <a:buFont typeface="Arial" pitchFamily="34" charset="0"/>
              <a:buChar char="•"/>
              <a:defRPr/>
            </a:pPr>
            <a:r>
              <a:rPr lang="en-US" dirty="0" smtClean="0">
                <a:ea typeface="Tahoma" pitchFamily="34" charset="0"/>
                <a:cs typeface="Tahoma" pitchFamily="34" charset="0"/>
              </a:rPr>
              <a:t>Mentor- Provide administrative support to an agency and technical assistance with all aspects of becoming an independent EN within a specific timeframe </a:t>
            </a:r>
          </a:p>
          <a:p>
            <a:pPr>
              <a:buFont typeface="Arial" pitchFamily="34" charset="0"/>
              <a:buChar char="•"/>
              <a:defRPr/>
            </a:pPr>
            <a:endParaRPr lang="en-US" dirty="0"/>
          </a:p>
        </p:txBody>
      </p:sp>
      <p:sp>
        <p:nvSpPr>
          <p:cNvPr id="31748" name="Slide Number Placeholder 3"/>
          <p:cNvSpPr>
            <a:spLocks noGrp="1"/>
          </p:cNvSpPr>
          <p:nvPr>
            <p:ph type="sldNum" sz="quarter" idx="10"/>
          </p:nvPr>
        </p:nvSpPr>
        <p:spPr bwMode="auto">
          <a:noFill/>
          <a:ln>
            <a:miter lim="800000"/>
            <a:headEnd/>
            <a:tailEnd/>
          </a:ln>
        </p:spPr>
        <p:txBody>
          <a:bodyPr/>
          <a:lstStyle/>
          <a:p>
            <a:fld id="{7709B9C3-034A-4CB6-80F9-3EE4694EA350}" type="slidenum">
              <a:rPr lang="en-US" altLang="en-US" smtClean="0">
                <a:ea typeface="ＭＳ Ｐゴシック" pitchFamily="34" charset="-128"/>
              </a:rPr>
              <a:pPr/>
              <a:t>19</a:t>
            </a:fld>
            <a:endParaRPr lang="en-US" altLang="en-US" dirty="0" smtClean="0">
              <a:ea typeface="ＭＳ Ｐゴシック" pitchFamily="34"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682625"/>
            <a:ext cx="8229600" cy="1143000"/>
          </a:xfrm>
        </p:spPr>
        <p:txBody>
          <a:bodyPr/>
          <a:lstStyle/>
          <a:p>
            <a:r>
              <a:rPr lang="en-US" altLang="en-US" dirty="0" smtClean="0">
                <a:ea typeface="ＭＳ Ｐゴシック" pitchFamily="34" charset="-128"/>
              </a:rPr>
              <a:t>Presenters</a:t>
            </a:r>
            <a:br>
              <a:rPr lang="en-US" altLang="en-US" dirty="0" smtClean="0">
                <a:ea typeface="ＭＳ Ｐゴシック" pitchFamily="34" charset="-128"/>
              </a:rPr>
            </a:br>
            <a:endParaRPr lang="en-US" altLang="en-US" dirty="0" smtClean="0">
              <a:ea typeface="ＭＳ Ｐゴシック" pitchFamily="34" charset="-128"/>
            </a:endParaRPr>
          </a:p>
        </p:txBody>
      </p:sp>
      <p:sp>
        <p:nvSpPr>
          <p:cNvPr id="13315" name="Content Placeholder 2"/>
          <p:cNvSpPr>
            <a:spLocks noGrp="1"/>
          </p:cNvSpPr>
          <p:nvPr>
            <p:ph idx="1"/>
          </p:nvPr>
        </p:nvSpPr>
        <p:spPr>
          <a:xfrm>
            <a:off x="457200" y="1460205"/>
            <a:ext cx="8229600" cy="4611983"/>
          </a:xfrm>
        </p:spPr>
        <p:txBody>
          <a:bodyPr/>
          <a:lstStyle/>
          <a:p>
            <a:r>
              <a:rPr lang="en-US" altLang="en-US" sz="2000" dirty="0" smtClean="0">
                <a:ea typeface="ＭＳ Ｐゴシック" pitchFamily="34" charset="-128"/>
              </a:rPr>
              <a:t>Facilitator: Gregory Bell, MBA, Senior Account Manager, Operations Support Manager (OSM)</a:t>
            </a:r>
          </a:p>
          <a:p>
            <a:endParaRPr lang="en-US" altLang="en-US" sz="800" dirty="0" smtClean="0">
              <a:ea typeface="ＭＳ Ｐゴシック" pitchFamily="34" charset="-128"/>
            </a:endParaRPr>
          </a:p>
          <a:p>
            <a:r>
              <a:rPr lang="en-US" altLang="en-US" sz="2000" dirty="0" smtClean="0">
                <a:ea typeface="ＭＳ Ｐゴシック" pitchFamily="34" charset="-128"/>
              </a:rPr>
              <a:t>David Leon, Ticket to Work Coordinator Grants &amp; special Programs, Virginia Department on Aging and Rehabilitative Services (DARS)</a:t>
            </a:r>
          </a:p>
          <a:p>
            <a:endParaRPr lang="en-US" altLang="en-US" sz="800" dirty="0" smtClean="0">
              <a:ea typeface="ＭＳ Ｐゴシック" pitchFamily="34" charset="-128"/>
            </a:endParaRPr>
          </a:p>
          <a:p>
            <a:r>
              <a:rPr lang="en-US" altLang="en-US" sz="2000" dirty="0" smtClean="0">
                <a:ea typeface="ＭＳ Ｐゴシック" pitchFamily="34" charset="-128"/>
              </a:rPr>
              <a:t>Amy Wallish, MBA,CWIC, CEO, WIPA, Certified Benefits Counselor, Full Circle Employment Solutions</a:t>
            </a:r>
          </a:p>
          <a:p>
            <a:endParaRPr lang="en-US" altLang="en-US" sz="800" dirty="0" smtClean="0">
              <a:ea typeface="ＭＳ Ｐゴシック" pitchFamily="34" charset="-128"/>
            </a:endParaRPr>
          </a:p>
          <a:p>
            <a:r>
              <a:rPr lang="en-US" altLang="en-US" sz="2000" dirty="0" smtClean="0">
                <a:ea typeface="ＭＳ Ｐゴシック" pitchFamily="34" charset="-128"/>
              </a:rPr>
              <a:t>Lauren Parker, WISA, CWIC, Ticket to Work Program Director, The SkillSource Group</a:t>
            </a:r>
          </a:p>
          <a:p>
            <a:endParaRPr lang="en-US" altLang="en-US" sz="800" dirty="0" smtClean="0">
              <a:ea typeface="ＭＳ Ｐゴシック" pitchFamily="34" charset="-128"/>
            </a:endParaRPr>
          </a:p>
          <a:p>
            <a:r>
              <a:rPr lang="en-US" altLang="en-US" sz="2000" dirty="0" smtClean="0">
                <a:ea typeface="ＭＳ Ｐゴシック" pitchFamily="34" charset="-128"/>
              </a:rPr>
              <a:t>Sherman Gifford, M.S.,WISA, Vice President, The Choice Group</a:t>
            </a:r>
          </a:p>
          <a:p>
            <a:endParaRPr lang="en-US" altLang="en-US" sz="800" dirty="0" smtClean="0">
              <a:ea typeface="ＭＳ Ｐゴシック" pitchFamily="34" charset="-128"/>
            </a:endParaRPr>
          </a:p>
          <a:p>
            <a:r>
              <a:rPr lang="en-US" altLang="en-US" sz="2000" dirty="0" smtClean="0">
                <a:ea typeface="ＭＳ Ｐゴシック" pitchFamily="34" charset="-128"/>
              </a:rPr>
              <a:t>Joseph Ashley, Rh.D, CRC, Assistant Commissioner Grants &amp; Special Programs, Virginia Department on Aging and Rehabilitative Services</a:t>
            </a:r>
          </a:p>
        </p:txBody>
      </p:sp>
      <p:sp>
        <p:nvSpPr>
          <p:cNvPr id="13316" name="Slide Number Placeholder 3"/>
          <p:cNvSpPr>
            <a:spLocks noGrp="1"/>
          </p:cNvSpPr>
          <p:nvPr>
            <p:ph type="sldNum" sz="quarter" idx="10"/>
          </p:nvPr>
        </p:nvSpPr>
        <p:spPr bwMode="auto">
          <a:noFill/>
          <a:ln>
            <a:miter lim="800000"/>
            <a:headEnd/>
            <a:tailEnd/>
          </a:ln>
        </p:spPr>
        <p:txBody>
          <a:bodyPr/>
          <a:lstStyle/>
          <a:p>
            <a:fld id="{6D5F3E8E-0B4D-4C1C-B076-3650B39A5D8C}" type="slidenum">
              <a:rPr lang="en-US" altLang="en-US" smtClean="0">
                <a:ea typeface="ＭＳ Ｐゴシック" pitchFamily="34" charset="-128"/>
              </a:rPr>
              <a:pPr/>
              <a:t>2</a:t>
            </a:fld>
            <a:endParaRPr lang="en-US" altLang="en-US" dirty="0" smtClean="0">
              <a:ea typeface="ＭＳ Ｐゴシック" pitchFamily="34" charset="-12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682625"/>
            <a:ext cx="8229600" cy="1143000"/>
          </a:xfrm>
        </p:spPr>
        <p:txBody>
          <a:bodyPr/>
          <a:lstStyle/>
          <a:p>
            <a:r>
              <a:rPr lang="en-US" altLang="en-US" dirty="0" smtClean="0">
                <a:latin typeface="Tahoma" pitchFamily="34" charset="0"/>
                <a:ea typeface="ＭＳ Ｐゴシック" pitchFamily="34" charset="-128"/>
                <a:cs typeface="Tahoma" pitchFamily="34" charset="0"/>
              </a:rPr>
              <a:t>Partnership with VR</a:t>
            </a:r>
            <a:endParaRPr lang="en-US" altLang="en-US" dirty="0" smtClean="0">
              <a:ea typeface="ＭＳ Ｐゴシック" pitchFamily="34" charset="-128"/>
            </a:endParaRPr>
          </a:p>
        </p:txBody>
      </p:sp>
      <p:sp>
        <p:nvSpPr>
          <p:cNvPr id="32771" name="Content Placeholder 2"/>
          <p:cNvSpPr>
            <a:spLocks noGrp="1"/>
          </p:cNvSpPr>
          <p:nvPr>
            <p:ph idx="1"/>
          </p:nvPr>
        </p:nvSpPr>
        <p:spPr>
          <a:xfrm>
            <a:off x="457200" y="1957388"/>
            <a:ext cx="8229600" cy="4114800"/>
          </a:xfrm>
        </p:spPr>
        <p:txBody>
          <a:bodyPr/>
          <a:lstStyle/>
          <a:p>
            <a:pPr marL="109537" indent="0" eaLnBrk="1" hangingPunct="1">
              <a:lnSpc>
                <a:spcPct val="90000"/>
              </a:lnSpc>
              <a:buFont typeface="Arial" pitchFamily="34" charset="0"/>
              <a:buNone/>
              <a:defRPr/>
            </a:pPr>
            <a:r>
              <a:rPr lang="en-US" dirty="0" smtClean="0">
                <a:ea typeface="Tahoma" pitchFamily="34" charset="0"/>
                <a:cs typeface="Tahoma" pitchFamily="34" charset="0"/>
              </a:rPr>
              <a:t>Full Circle has formal and informal partnerships with VR in several states.</a:t>
            </a:r>
          </a:p>
          <a:p>
            <a:pPr marL="109537" indent="0" eaLnBrk="1" hangingPunct="1">
              <a:lnSpc>
                <a:spcPct val="90000"/>
              </a:lnSpc>
              <a:buFont typeface="Arial" pitchFamily="34" charset="0"/>
              <a:buNone/>
              <a:defRPr/>
            </a:pPr>
            <a:endParaRPr lang="en-US" dirty="0" smtClean="0">
              <a:ea typeface="Tahoma" pitchFamily="34" charset="0"/>
              <a:cs typeface="Tahoma" pitchFamily="34" charset="0"/>
            </a:endParaRPr>
          </a:p>
          <a:p>
            <a:pPr eaLnBrk="1" hangingPunct="1">
              <a:lnSpc>
                <a:spcPct val="90000"/>
              </a:lnSpc>
              <a:buFont typeface="Arial" pitchFamily="34" charset="0"/>
              <a:buChar char="•"/>
              <a:defRPr/>
            </a:pPr>
            <a:r>
              <a:rPr lang="en-US" dirty="0" smtClean="0">
                <a:ea typeface="Tahoma" pitchFamily="34" charset="0"/>
                <a:cs typeface="Tahoma" pitchFamily="34" charset="0"/>
              </a:rPr>
              <a:t>Expedited pilot in VA- handoffs before ticket closure</a:t>
            </a:r>
          </a:p>
          <a:p>
            <a:pPr eaLnBrk="1" hangingPunct="1">
              <a:lnSpc>
                <a:spcPct val="90000"/>
              </a:lnSpc>
              <a:buFont typeface="Arial" pitchFamily="34" charset="0"/>
              <a:buChar char="•"/>
              <a:defRPr/>
            </a:pPr>
            <a:r>
              <a:rPr lang="en-US" dirty="0" smtClean="0">
                <a:ea typeface="Tahoma" pitchFamily="34" charset="0"/>
                <a:cs typeface="Tahoma" pitchFamily="34" charset="0"/>
              </a:rPr>
              <a:t>Service- serve more VR customers through partnerships with other providers in the state</a:t>
            </a:r>
          </a:p>
          <a:p>
            <a:pPr eaLnBrk="1" hangingPunct="1">
              <a:lnSpc>
                <a:spcPct val="90000"/>
              </a:lnSpc>
              <a:buFont typeface="Arial" pitchFamily="34" charset="0"/>
              <a:buChar char="•"/>
              <a:defRPr/>
            </a:pPr>
            <a:r>
              <a:rPr lang="en-US" dirty="0" smtClean="0">
                <a:ea typeface="Tahoma" pitchFamily="34" charset="0"/>
                <a:cs typeface="Tahoma" pitchFamily="34" charset="0"/>
              </a:rPr>
              <a:t>Transition- seamless for the beneficiary from VR counselor to EN provider for long term support</a:t>
            </a:r>
          </a:p>
          <a:p>
            <a:pPr eaLnBrk="1" hangingPunct="1">
              <a:lnSpc>
                <a:spcPct val="90000"/>
              </a:lnSpc>
              <a:buFont typeface="Arial" pitchFamily="34" charset="0"/>
              <a:buChar char="•"/>
              <a:defRPr/>
            </a:pPr>
            <a:r>
              <a:rPr lang="en-US" dirty="0" smtClean="0">
                <a:ea typeface="Tahoma" pitchFamily="34" charset="0"/>
                <a:cs typeface="Tahoma" pitchFamily="34" charset="0"/>
              </a:rPr>
              <a:t>Cost Reimbursement- Track months at SGA and report to VR so they can request</a:t>
            </a:r>
          </a:p>
          <a:p>
            <a:pPr marL="0" indent="0" eaLnBrk="1" hangingPunct="1">
              <a:lnSpc>
                <a:spcPct val="90000"/>
              </a:lnSpc>
              <a:buFont typeface="Arial" pitchFamily="34" charset="0"/>
              <a:buNone/>
              <a:defRPr/>
            </a:pPr>
            <a:endParaRPr lang="en-US" dirty="0" smtClean="0">
              <a:ea typeface="Tahoma" pitchFamily="34" charset="0"/>
              <a:cs typeface="Tahoma" pitchFamily="34" charset="0"/>
            </a:endParaRPr>
          </a:p>
          <a:p>
            <a:pPr marL="0" indent="0" algn="ctr" eaLnBrk="1" hangingPunct="1">
              <a:lnSpc>
                <a:spcPct val="90000"/>
              </a:lnSpc>
              <a:buFont typeface="Arial" pitchFamily="34" charset="0"/>
              <a:buNone/>
              <a:defRPr/>
            </a:pPr>
            <a:r>
              <a:rPr lang="en-US" b="1" dirty="0" smtClean="0">
                <a:ea typeface="Tahoma" pitchFamily="34" charset="0"/>
                <a:cs typeface="Tahoma" pitchFamily="34" charset="0"/>
              </a:rPr>
              <a:t>WIN-WIN-WIN</a:t>
            </a:r>
            <a:endParaRPr lang="en-US" b="1" dirty="0" smtClean="0"/>
          </a:p>
          <a:p>
            <a:pPr>
              <a:defRPr/>
            </a:pPr>
            <a:endParaRPr lang="en-US" altLang="en-US" dirty="0" smtClean="0">
              <a:ea typeface="ＭＳ Ｐゴシック" pitchFamily="34" charset="-128"/>
            </a:endParaRPr>
          </a:p>
        </p:txBody>
      </p:sp>
      <p:sp>
        <p:nvSpPr>
          <p:cNvPr id="32772" name="Slide Number Placeholder 3"/>
          <p:cNvSpPr>
            <a:spLocks noGrp="1"/>
          </p:cNvSpPr>
          <p:nvPr>
            <p:ph type="sldNum" sz="quarter" idx="10"/>
          </p:nvPr>
        </p:nvSpPr>
        <p:spPr bwMode="auto">
          <a:noFill/>
          <a:ln>
            <a:miter lim="800000"/>
            <a:headEnd/>
            <a:tailEnd/>
          </a:ln>
        </p:spPr>
        <p:txBody>
          <a:bodyPr/>
          <a:lstStyle/>
          <a:p>
            <a:fld id="{CA597780-0590-420C-832A-8721DC25AE22}" type="slidenum">
              <a:rPr lang="en-US" altLang="en-US" smtClean="0">
                <a:ea typeface="ＭＳ Ｐゴシック" pitchFamily="34" charset="-128"/>
              </a:rPr>
              <a:pPr/>
              <a:t>20</a:t>
            </a:fld>
            <a:endParaRPr lang="en-US" altLang="en-US" dirty="0" smtClean="0">
              <a:ea typeface="ＭＳ Ｐゴシック" pitchFamily="34" charset="-128"/>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682625"/>
            <a:ext cx="8229600" cy="1143000"/>
          </a:xfrm>
        </p:spPr>
        <p:txBody>
          <a:bodyPr/>
          <a:lstStyle/>
          <a:p>
            <a:r>
              <a:rPr lang="en-US" altLang="en-US" dirty="0" smtClean="0">
                <a:ea typeface="ＭＳ Ｐゴシック" pitchFamily="34" charset="-128"/>
                <a:cs typeface="Tahoma" pitchFamily="34" charset="0"/>
              </a:rPr>
              <a:t>Partnership with VR cont.</a:t>
            </a:r>
            <a:endParaRPr lang="en-US" dirty="0" smtClean="0">
              <a:ea typeface="ＭＳ Ｐゴシック" pitchFamily="34" charset="-128"/>
            </a:endParaRPr>
          </a:p>
        </p:txBody>
      </p:sp>
      <p:sp>
        <p:nvSpPr>
          <p:cNvPr id="33795" name="Content Placeholder 2"/>
          <p:cNvSpPr>
            <a:spLocks noGrp="1"/>
          </p:cNvSpPr>
          <p:nvPr>
            <p:ph idx="1"/>
          </p:nvPr>
        </p:nvSpPr>
        <p:spPr>
          <a:xfrm>
            <a:off x="457200" y="1957388"/>
            <a:ext cx="8229600" cy="4114800"/>
          </a:xfrm>
        </p:spPr>
        <p:txBody>
          <a:bodyPr/>
          <a:lstStyle/>
          <a:p>
            <a:pPr eaLnBrk="1" hangingPunct="1">
              <a:lnSpc>
                <a:spcPct val="90000"/>
              </a:lnSpc>
            </a:pPr>
            <a:r>
              <a:rPr lang="en-US" altLang="en-US" dirty="0" smtClean="0">
                <a:ea typeface="ＭＳ Ｐゴシック" pitchFamily="34" charset="-128"/>
                <a:cs typeface="Tahoma" pitchFamily="34" charset="0"/>
              </a:rPr>
              <a:t>Increase ticket assignments </a:t>
            </a:r>
          </a:p>
          <a:p>
            <a:pPr lvl="1" eaLnBrk="1" hangingPunct="1">
              <a:lnSpc>
                <a:spcPct val="90000"/>
              </a:lnSpc>
            </a:pPr>
            <a:r>
              <a:rPr lang="en-US" altLang="en-US" sz="2400" dirty="0" smtClean="0">
                <a:ea typeface="ＭＳ Ｐゴシック" pitchFamily="34" charset="-128"/>
                <a:cs typeface="Tahoma" pitchFamily="34" charset="0"/>
              </a:rPr>
              <a:t>11 in 2011 to 130 as of 5/12/14</a:t>
            </a:r>
          </a:p>
          <a:p>
            <a:pPr lvl="1" eaLnBrk="1" hangingPunct="1">
              <a:lnSpc>
                <a:spcPct val="90000"/>
              </a:lnSpc>
            </a:pPr>
            <a:endParaRPr lang="en-US" altLang="en-US" sz="800" dirty="0" smtClean="0">
              <a:ea typeface="ＭＳ Ｐゴシック" pitchFamily="34" charset="-128"/>
              <a:cs typeface="Tahoma" pitchFamily="34" charset="0"/>
            </a:endParaRPr>
          </a:p>
          <a:p>
            <a:pPr eaLnBrk="1" hangingPunct="1">
              <a:lnSpc>
                <a:spcPct val="90000"/>
              </a:lnSpc>
            </a:pPr>
            <a:r>
              <a:rPr lang="en-US" altLang="en-US" dirty="0" smtClean="0">
                <a:ea typeface="ＭＳ Ｐゴシック" pitchFamily="34" charset="-128"/>
                <a:cs typeface="Tahoma" pitchFamily="34" charset="0"/>
              </a:rPr>
              <a:t>Identified cost reimbursement cases</a:t>
            </a:r>
          </a:p>
          <a:p>
            <a:pPr lvl="1" eaLnBrk="1" hangingPunct="1">
              <a:lnSpc>
                <a:spcPct val="90000"/>
              </a:lnSpc>
            </a:pPr>
            <a:r>
              <a:rPr lang="en-US" altLang="en-US" sz="2400" dirty="0" smtClean="0">
                <a:ea typeface="ＭＳ Ｐゴシック" pitchFamily="34" charset="-128"/>
                <a:cs typeface="Tahoma" pitchFamily="34" charset="0"/>
              </a:rPr>
              <a:t>$537,996  in 2012-2013 - 22 people</a:t>
            </a:r>
          </a:p>
          <a:p>
            <a:pPr lvl="1" eaLnBrk="1" hangingPunct="1">
              <a:lnSpc>
                <a:spcPct val="90000"/>
              </a:lnSpc>
            </a:pPr>
            <a:r>
              <a:rPr lang="en-US" altLang="en-US" sz="2400" dirty="0" smtClean="0">
                <a:ea typeface="ＭＳ Ｐゴシック" pitchFamily="34" charset="-128"/>
                <a:cs typeface="Tahoma" pitchFamily="34" charset="0"/>
              </a:rPr>
              <a:t>Additional $150,000 pending</a:t>
            </a:r>
          </a:p>
          <a:p>
            <a:pPr eaLnBrk="1" hangingPunct="1">
              <a:lnSpc>
                <a:spcPct val="90000"/>
              </a:lnSpc>
            </a:pPr>
            <a:endParaRPr lang="en-US" altLang="en-US" sz="800" dirty="0" smtClean="0">
              <a:ea typeface="ＭＳ Ｐゴシック" pitchFamily="34" charset="-128"/>
              <a:cs typeface="Tahoma" pitchFamily="34" charset="0"/>
            </a:endParaRPr>
          </a:p>
          <a:p>
            <a:pPr eaLnBrk="1" hangingPunct="1">
              <a:lnSpc>
                <a:spcPct val="90000"/>
              </a:lnSpc>
            </a:pPr>
            <a:r>
              <a:rPr lang="en-US" altLang="en-US" dirty="0" smtClean="0">
                <a:ea typeface="ＭＳ Ｐゴシック" pitchFamily="34" charset="-128"/>
                <a:cs typeface="Tahoma" pitchFamily="34" charset="0"/>
              </a:rPr>
              <a:t>Increase revenue to agencies</a:t>
            </a:r>
          </a:p>
          <a:p>
            <a:pPr lvl="1" eaLnBrk="1" hangingPunct="1">
              <a:lnSpc>
                <a:spcPct val="90000"/>
              </a:lnSpc>
            </a:pPr>
            <a:r>
              <a:rPr lang="en-US" altLang="en-US" sz="2400" dirty="0" smtClean="0">
                <a:ea typeface="ＭＳ Ｐゴシック" pitchFamily="34" charset="-128"/>
                <a:cs typeface="Tahoma" pitchFamily="34" charset="0"/>
              </a:rPr>
              <a:t>Partner </a:t>
            </a:r>
            <a:r>
              <a:rPr lang="en-US" altLang="en-US" sz="2400" smtClean="0">
                <a:ea typeface="ＭＳ Ｐゴシック" pitchFamily="34" charset="-128"/>
                <a:cs typeface="Tahoma" pitchFamily="34" charset="0"/>
              </a:rPr>
              <a:t>agency- </a:t>
            </a:r>
            <a:r>
              <a:rPr lang="en-US" altLang="en-US" sz="2400" smtClean="0">
                <a:ea typeface="ＭＳ Ｐゴシック" pitchFamily="34" charset="-128"/>
                <a:cs typeface="Tahoma" pitchFamily="34" charset="0"/>
              </a:rPr>
              <a:t>$</a:t>
            </a:r>
            <a:r>
              <a:rPr lang="en-US" altLang="en-US" sz="2400" smtClean="0">
                <a:ea typeface="ＭＳ Ｐゴシック" pitchFamily="34" charset="-128"/>
                <a:cs typeface="Tahoma" pitchFamily="34" charset="0"/>
              </a:rPr>
              <a:t>14896.80</a:t>
            </a:r>
            <a:r>
              <a:rPr lang="en-US" altLang="en-US" sz="2400" smtClean="0">
                <a:ea typeface="ＭＳ Ｐゴシック" pitchFamily="34" charset="-128"/>
                <a:cs typeface="Tahoma" pitchFamily="34" charset="0"/>
              </a:rPr>
              <a:t> </a:t>
            </a:r>
            <a:r>
              <a:rPr lang="en-US" altLang="en-US" sz="2400" dirty="0" smtClean="0">
                <a:ea typeface="ＭＳ Ｐゴシック" pitchFamily="34" charset="-128"/>
                <a:cs typeface="Tahoma" pitchFamily="34" charset="0"/>
              </a:rPr>
              <a:t>(</a:t>
            </a:r>
            <a:r>
              <a:rPr lang="en-US" altLang="en-US" sz="2400" dirty="0" smtClean="0">
                <a:ea typeface="ＭＳ Ｐゴシック" pitchFamily="34" charset="-128"/>
                <a:cs typeface="Tahoma" pitchFamily="34" charset="0"/>
              </a:rPr>
              <a:t>Jan-July)</a:t>
            </a:r>
            <a:endParaRPr lang="en-US" altLang="en-US" sz="2400" dirty="0" smtClean="0">
              <a:ea typeface="ＭＳ Ｐゴシック" pitchFamily="34" charset="-128"/>
              <a:cs typeface="Tahoma" pitchFamily="34" charset="0"/>
            </a:endParaRPr>
          </a:p>
          <a:p>
            <a:endParaRPr lang="en-US" dirty="0" smtClean="0">
              <a:ea typeface="ＭＳ Ｐゴシック" pitchFamily="34" charset="-128"/>
            </a:endParaRPr>
          </a:p>
        </p:txBody>
      </p:sp>
      <p:sp>
        <p:nvSpPr>
          <p:cNvPr id="33796" name="Slide Number Placeholder 3"/>
          <p:cNvSpPr>
            <a:spLocks noGrp="1"/>
          </p:cNvSpPr>
          <p:nvPr>
            <p:ph type="sldNum" sz="quarter" idx="10"/>
          </p:nvPr>
        </p:nvSpPr>
        <p:spPr bwMode="auto">
          <a:noFill/>
          <a:ln>
            <a:miter lim="800000"/>
            <a:headEnd/>
            <a:tailEnd/>
          </a:ln>
        </p:spPr>
        <p:txBody>
          <a:bodyPr/>
          <a:lstStyle/>
          <a:p>
            <a:fld id="{7B0DBAC7-A114-452E-9029-DA79A0101D2F}" type="slidenum">
              <a:rPr lang="en-US" smtClean="0">
                <a:ea typeface="ＭＳ Ｐゴシック" pitchFamily="34" charset="-128"/>
              </a:rPr>
              <a:pPr/>
              <a:t>21</a:t>
            </a:fld>
            <a:endParaRPr lang="en-US" dirty="0" smtClean="0">
              <a:ea typeface="ＭＳ Ｐゴシック" pitchFamily="34" charset="-128"/>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chor="t"/>
          <a:lstStyle/>
          <a:p>
            <a:r>
              <a:rPr lang="en-US" dirty="0" smtClean="0"/>
              <a:t>The SkillSource Group Inc.</a:t>
            </a:r>
            <a:endParaRPr lang="en-US" dirty="0"/>
          </a:p>
        </p:txBody>
      </p:sp>
      <p:sp>
        <p:nvSpPr>
          <p:cNvPr id="6" name="Subtitle 5"/>
          <p:cNvSpPr>
            <a:spLocks noGrp="1"/>
          </p:cNvSpPr>
          <p:nvPr>
            <p:ph type="subTitle" idx="1"/>
          </p:nvPr>
        </p:nvSpPr>
        <p:spPr>
          <a:xfrm>
            <a:off x="614791" y="2555076"/>
            <a:ext cx="7895206" cy="1585378"/>
          </a:xfrm>
        </p:spPr>
        <p:txBody>
          <a:bodyPr/>
          <a:lstStyle/>
          <a:p>
            <a:r>
              <a:rPr lang="en-US" dirty="0" smtClean="0"/>
              <a:t>Lauren Parker, WISA, CWIC</a:t>
            </a:r>
          </a:p>
          <a:p>
            <a:r>
              <a:rPr lang="en-US" dirty="0" smtClean="0"/>
              <a:t>Ticket to Work Program Director</a:t>
            </a:r>
            <a:endParaRPr lang="en-US" dirty="0"/>
          </a:p>
        </p:txBody>
      </p:sp>
      <p:sp>
        <p:nvSpPr>
          <p:cNvPr id="4" name="Slide Number Placeholder 3"/>
          <p:cNvSpPr>
            <a:spLocks noGrp="1"/>
          </p:cNvSpPr>
          <p:nvPr>
            <p:ph type="sldNum" sz="quarter" idx="4294967295"/>
          </p:nvPr>
        </p:nvSpPr>
        <p:spPr>
          <a:xfrm>
            <a:off x="7010400" y="6356350"/>
            <a:ext cx="2133600" cy="365125"/>
          </a:xfrm>
        </p:spPr>
        <p:txBody>
          <a:bodyPr/>
          <a:lstStyle/>
          <a:p>
            <a:pPr>
              <a:defRPr/>
            </a:pPr>
            <a:fld id="{A419AE69-8C9F-4194-8341-513D1CAC7AA2}" type="slidenum">
              <a:rPr lang="en-US" smtClean="0"/>
              <a:pPr>
                <a:defRPr/>
              </a:pPr>
              <a:t>22</a:t>
            </a:fld>
            <a:endParaRPr lang="en-US" dirty="0"/>
          </a:p>
        </p:txBody>
      </p:sp>
      <p:pic>
        <p:nvPicPr>
          <p:cNvPr id="2" name="Picture 1" descr="Screen shot 2014-07-16 at 2.45.45 PM.png"/>
          <p:cNvPicPr>
            <a:picLocks noChangeAspect="1"/>
          </p:cNvPicPr>
          <p:nvPr/>
        </p:nvPicPr>
        <p:blipFill>
          <a:blip r:embed="rId2">
            <a:extLst>
              <a:ext uri="{28A0092B-C50C-407E-A947-70E740481C1C}">
                <a14:useLocalDpi xmlns:a14="http://schemas.microsoft.com/office/drawing/2010/main" xmlns=""/>
              </a:ext>
            </a:extLst>
          </a:blip>
          <a:stretch>
            <a:fillRect/>
          </a:stretch>
        </p:blipFill>
        <p:spPr>
          <a:xfrm>
            <a:off x="3536183" y="3503019"/>
            <a:ext cx="2501370" cy="1531636"/>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682625"/>
            <a:ext cx="8229600" cy="1143000"/>
          </a:xfrm>
        </p:spPr>
        <p:txBody>
          <a:bodyPr/>
          <a:lstStyle/>
          <a:p>
            <a:pPr>
              <a:defRPr/>
            </a:pPr>
            <a:r>
              <a:rPr lang="en-US" altLang="en-US" dirty="0" smtClean="0">
                <a:latin typeface="+mn-lt"/>
                <a:ea typeface="ＭＳ Ｐゴシック" pitchFamily="34" charset="-128"/>
              </a:rPr>
              <a:t>Service Area</a:t>
            </a:r>
          </a:p>
        </p:txBody>
      </p:sp>
      <p:sp>
        <p:nvSpPr>
          <p:cNvPr id="35843" name="Slide Number Placeholder 3"/>
          <p:cNvSpPr>
            <a:spLocks noGrp="1"/>
          </p:cNvSpPr>
          <p:nvPr>
            <p:ph type="sldNum" sz="quarter" idx="10"/>
          </p:nvPr>
        </p:nvSpPr>
        <p:spPr bwMode="auto">
          <a:noFill/>
          <a:ln>
            <a:miter lim="800000"/>
            <a:headEnd/>
            <a:tailEnd/>
          </a:ln>
        </p:spPr>
        <p:txBody>
          <a:bodyPr/>
          <a:lstStyle/>
          <a:p>
            <a:fld id="{E89E30D8-319B-4576-8320-547DAAC3B593}" type="slidenum">
              <a:rPr lang="en-US" altLang="en-US" smtClean="0">
                <a:ea typeface="ＭＳ Ｐゴシック" pitchFamily="34" charset="-128"/>
              </a:rPr>
              <a:pPr/>
              <a:t>23</a:t>
            </a:fld>
            <a:endParaRPr lang="en-US" altLang="en-US" dirty="0" smtClean="0">
              <a:ea typeface="ＭＳ Ｐゴシック" pitchFamily="34" charset="-128"/>
            </a:endParaRPr>
          </a:p>
        </p:txBody>
      </p:sp>
      <p:pic>
        <p:nvPicPr>
          <p:cNvPr id="35844" name="Content Placeholder 4"/>
          <p:cNvPicPr>
            <a:picLocks noGrp="1" noChangeAspect="1"/>
          </p:cNvPicPr>
          <p:nvPr>
            <p:ph idx="1"/>
          </p:nvPr>
        </p:nvPicPr>
        <p:blipFill>
          <a:blip r:embed="rId3"/>
          <a:srcRect/>
          <a:stretch>
            <a:fillRect/>
          </a:stretch>
        </p:blipFill>
        <p:spPr>
          <a:xfrm>
            <a:off x="555625" y="1825625"/>
            <a:ext cx="8020050" cy="3808413"/>
          </a:xfrm>
        </p:spPr>
      </p:pic>
      <p:sp>
        <p:nvSpPr>
          <p:cNvPr id="35845" name="TextBox 4"/>
          <p:cNvSpPr txBox="1">
            <a:spLocks noChangeArrowheads="1"/>
          </p:cNvSpPr>
          <p:nvPr/>
        </p:nvSpPr>
        <p:spPr bwMode="auto">
          <a:xfrm>
            <a:off x="1127125" y="5149850"/>
            <a:ext cx="4848225" cy="1262063"/>
          </a:xfrm>
          <a:prstGeom prst="rect">
            <a:avLst/>
          </a:prstGeom>
          <a:noFill/>
          <a:ln w="9525">
            <a:noFill/>
            <a:miter lim="800000"/>
            <a:headEnd/>
            <a:tailEnd/>
          </a:ln>
        </p:spPr>
        <p:txBody>
          <a:bodyPr>
            <a:spAutoFit/>
          </a:bodyPr>
          <a:lstStyle/>
          <a:p>
            <a:pPr marL="285750" indent="-285750">
              <a:spcAft>
                <a:spcPts val="1200"/>
              </a:spcAft>
              <a:buClr>
                <a:schemeClr val="accent1"/>
              </a:buClr>
              <a:buFont typeface="Arial" pitchFamily="34" charset="0"/>
              <a:buChar char="•"/>
            </a:pPr>
            <a:r>
              <a:rPr lang="en-US" sz="2200" dirty="0">
                <a:cs typeface="Arial" charset="0"/>
              </a:rPr>
              <a:t>77,431 Individual Job Seekers in 2013</a:t>
            </a:r>
          </a:p>
          <a:p>
            <a:pPr marL="285750" indent="-285750">
              <a:spcAft>
                <a:spcPts val="1500"/>
              </a:spcAft>
              <a:buClr>
                <a:schemeClr val="accent1"/>
              </a:buClr>
              <a:buFont typeface="Arial" pitchFamily="34" charset="0"/>
              <a:buChar char="•"/>
            </a:pPr>
            <a:r>
              <a:rPr lang="en-US" sz="2200" dirty="0">
                <a:cs typeface="Arial" charset="0"/>
              </a:rPr>
              <a:t>Employment Network since 2010</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682625"/>
            <a:ext cx="8229600" cy="1143000"/>
          </a:xfrm>
        </p:spPr>
        <p:txBody>
          <a:bodyPr/>
          <a:lstStyle/>
          <a:p>
            <a:r>
              <a:rPr lang="en-US" altLang="en-US" dirty="0" smtClean="0">
                <a:latin typeface="Arial" pitchFamily="34" charset="0"/>
                <a:ea typeface="ＭＳ Ｐゴシック" pitchFamily="34" charset="-128"/>
                <a:cs typeface="Arial" pitchFamily="34" charset="0"/>
              </a:rPr>
              <a:t>Program Model</a:t>
            </a:r>
          </a:p>
        </p:txBody>
      </p:sp>
      <p:sp>
        <p:nvSpPr>
          <p:cNvPr id="36867" name="Slide Number Placeholder 3"/>
          <p:cNvSpPr>
            <a:spLocks noGrp="1"/>
          </p:cNvSpPr>
          <p:nvPr>
            <p:ph type="sldNum" sz="quarter" idx="10"/>
          </p:nvPr>
        </p:nvSpPr>
        <p:spPr bwMode="auto">
          <a:noFill/>
          <a:ln>
            <a:miter lim="800000"/>
            <a:headEnd/>
            <a:tailEnd/>
          </a:ln>
        </p:spPr>
        <p:txBody>
          <a:bodyPr/>
          <a:lstStyle/>
          <a:p>
            <a:fld id="{6D70D6C0-9411-4DE7-A7DD-1B031A218833}" type="slidenum">
              <a:rPr lang="en-US" altLang="en-US" smtClean="0">
                <a:ea typeface="ＭＳ Ｐゴシック" pitchFamily="34" charset="-128"/>
              </a:rPr>
              <a:pPr/>
              <a:t>24</a:t>
            </a:fld>
            <a:endParaRPr lang="en-US" altLang="en-US" dirty="0" smtClean="0">
              <a:ea typeface="ＭＳ Ｐゴシック" pitchFamily="34" charset="-128"/>
            </a:endParaRPr>
          </a:p>
        </p:txBody>
      </p:sp>
      <p:pic>
        <p:nvPicPr>
          <p:cNvPr id="5" name="Content Placeholder 4"/>
          <p:cNvPicPr>
            <a:picLocks noGrp="1" noChangeAspect="1"/>
          </p:cNvPicPr>
          <p:nvPr>
            <p:ph idx="1"/>
          </p:nvPr>
        </p:nvPicPr>
        <p:blipFill>
          <a:blip r:embed="rId3">
            <a:extLst/>
          </a:blip>
          <a:stretch>
            <a:fillRect/>
          </a:stretch>
        </p:blipFill>
        <p:spPr>
          <a:xfrm>
            <a:off x="608809" y="1796030"/>
            <a:ext cx="2017951" cy="1511939"/>
          </a:xfr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6" name="Picture 5"/>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2212938" y="3221142"/>
            <a:ext cx="2007987" cy="158940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7" name="Picture 6"/>
          <p:cNvPicPr>
            <a:picLocks noChangeAspect="1"/>
          </p:cNvPicPr>
          <p:nvPr/>
        </p:nvPicPr>
        <p:blipFill>
          <a:blip r:embed="rId5">
            <a:extLst/>
          </a:blip>
          <a:stretch>
            <a:fillRect/>
          </a:stretch>
        </p:blipFill>
        <p:spPr>
          <a:xfrm>
            <a:off x="766408" y="4487766"/>
            <a:ext cx="2450524" cy="178277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36871" name="Rectangle 7"/>
          <p:cNvSpPr>
            <a:spLocks noChangeArrowheads="1"/>
          </p:cNvSpPr>
          <p:nvPr/>
        </p:nvSpPr>
        <p:spPr bwMode="auto">
          <a:xfrm>
            <a:off x="4559300" y="2308225"/>
            <a:ext cx="4127500" cy="3154710"/>
          </a:xfrm>
          <a:prstGeom prst="rect">
            <a:avLst/>
          </a:prstGeom>
          <a:noFill/>
          <a:ln w="9525">
            <a:noFill/>
            <a:miter lim="800000"/>
            <a:headEnd/>
            <a:tailEnd/>
          </a:ln>
        </p:spPr>
        <p:txBody>
          <a:bodyPr>
            <a:spAutoFit/>
          </a:bodyPr>
          <a:lstStyle/>
          <a:p>
            <a:pPr marL="285750" indent="-285750">
              <a:spcAft>
                <a:spcPts val="4200"/>
              </a:spcAft>
              <a:buClr>
                <a:schemeClr val="accent1"/>
              </a:buClr>
              <a:buFont typeface="Arial" pitchFamily="34" charset="0"/>
              <a:buChar char="•"/>
            </a:pPr>
            <a:r>
              <a:rPr lang="en-US" altLang="en-US" dirty="0">
                <a:cs typeface="Arial" charset="0"/>
              </a:rPr>
              <a:t> </a:t>
            </a:r>
            <a:r>
              <a:rPr lang="en-US" altLang="en-US" sz="2200" dirty="0">
                <a:cs typeface="Arial" charset="0"/>
              </a:rPr>
              <a:t>WIA Services Integration</a:t>
            </a:r>
          </a:p>
          <a:p>
            <a:pPr marL="285750" indent="-285750">
              <a:spcAft>
                <a:spcPts val="4200"/>
              </a:spcAft>
              <a:buClr>
                <a:schemeClr val="accent1"/>
              </a:buClr>
              <a:buFont typeface="Arial" pitchFamily="34" charset="0"/>
              <a:buChar char="•"/>
            </a:pPr>
            <a:r>
              <a:rPr lang="en-US" altLang="en-US" sz="2200" dirty="0">
                <a:cs typeface="Arial" charset="0"/>
              </a:rPr>
              <a:t> Work Incentives Counseling</a:t>
            </a:r>
          </a:p>
          <a:p>
            <a:pPr marL="285750" indent="-285750">
              <a:spcAft>
                <a:spcPts val="4200"/>
              </a:spcAft>
              <a:buClr>
                <a:schemeClr val="accent1"/>
              </a:buClr>
              <a:buFont typeface="Arial" pitchFamily="34" charset="0"/>
              <a:buChar char="•"/>
            </a:pPr>
            <a:r>
              <a:rPr lang="en-US" altLang="en-US" sz="2200" dirty="0">
                <a:cs typeface="Arial" charset="0"/>
              </a:rPr>
              <a:t> Support After Employment</a:t>
            </a:r>
          </a:p>
          <a:p>
            <a:pPr marL="285750" indent="-285750">
              <a:spcAft>
                <a:spcPts val="4200"/>
              </a:spcAft>
              <a:buClr>
                <a:schemeClr val="accent1"/>
              </a:buClr>
              <a:buFont typeface="Arial" pitchFamily="34" charset="0"/>
              <a:buChar char="•"/>
            </a:pPr>
            <a:r>
              <a:rPr lang="en-US" altLang="en-US" sz="2200" dirty="0">
                <a:cs typeface="Arial" charset="0"/>
              </a:rPr>
              <a:t> Expanding Services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682625"/>
            <a:ext cx="8229600" cy="1143000"/>
          </a:xfrm>
        </p:spPr>
        <p:txBody>
          <a:bodyPr/>
          <a:lstStyle/>
          <a:p>
            <a:r>
              <a:rPr lang="en-US" altLang="en-US" dirty="0" smtClean="0">
                <a:ea typeface="ＭＳ Ｐゴシック" pitchFamily="34" charset="-128"/>
                <a:cs typeface="Arial" charset="0"/>
              </a:rPr>
              <a:t>Performance</a:t>
            </a:r>
          </a:p>
        </p:txBody>
      </p:sp>
      <p:pic>
        <p:nvPicPr>
          <p:cNvPr id="37891" name="Content Placeholder 1"/>
          <p:cNvPicPr>
            <a:picLocks noGrp="1" noChangeAspect="1"/>
          </p:cNvPicPr>
          <p:nvPr>
            <p:ph idx="1"/>
          </p:nvPr>
        </p:nvPicPr>
        <p:blipFill>
          <a:blip r:embed="rId3" cstate="screen">
            <a:extLst>
              <a:ext uri="{28A0092B-C50C-407E-A947-70E740481C1C}">
                <a14:useLocalDpi xmlns:a14="http://schemas.microsoft.com/office/drawing/2010/main" xmlns=""/>
              </a:ext>
            </a:extLst>
          </a:blip>
          <a:srcRect/>
          <a:stretch>
            <a:fillRect/>
          </a:stretch>
        </p:blipFill>
        <p:spPr>
          <a:xfrm>
            <a:off x="1322388" y="1958975"/>
            <a:ext cx="2754312" cy="3836988"/>
          </a:xfrm>
        </p:spPr>
      </p:pic>
      <p:sp>
        <p:nvSpPr>
          <p:cNvPr id="37892" name="Slide Number Placeholder 3"/>
          <p:cNvSpPr>
            <a:spLocks noGrp="1"/>
          </p:cNvSpPr>
          <p:nvPr>
            <p:ph type="sldNum" sz="quarter" idx="10"/>
          </p:nvPr>
        </p:nvSpPr>
        <p:spPr bwMode="auto">
          <a:noFill/>
          <a:ln>
            <a:miter lim="800000"/>
            <a:headEnd/>
            <a:tailEnd/>
          </a:ln>
        </p:spPr>
        <p:txBody>
          <a:bodyPr/>
          <a:lstStyle/>
          <a:p>
            <a:fld id="{056769A0-900E-4F83-BB6B-3FA5A6FF1D0C}" type="slidenum">
              <a:rPr lang="en-US" altLang="en-US" smtClean="0">
                <a:ea typeface="ＭＳ Ｐゴシック" pitchFamily="34" charset="-128"/>
              </a:rPr>
              <a:pPr/>
              <a:t>25</a:t>
            </a:fld>
            <a:endParaRPr lang="en-US" altLang="en-US" dirty="0" smtClean="0">
              <a:ea typeface="ＭＳ Ｐゴシック" pitchFamily="34" charset="-128"/>
            </a:endParaRPr>
          </a:p>
        </p:txBody>
      </p:sp>
      <p:pic>
        <p:nvPicPr>
          <p:cNvPr id="37893" name="Picture 2"/>
          <p:cNvPicPr>
            <a:picLocks noChangeAspect="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4913313" y="1884363"/>
            <a:ext cx="2854325" cy="4113212"/>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682625"/>
            <a:ext cx="8229600" cy="1143000"/>
          </a:xfrm>
        </p:spPr>
        <p:txBody>
          <a:bodyPr/>
          <a:lstStyle/>
          <a:p>
            <a:r>
              <a:rPr lang="en-US" altLang="en-US" dirty="0" smtClean="0">
                <a:ea typeface="ＭＳ Ｐゴシック" pitchFamily="34" charset="-128"/>
                <a:cs typeface="Arial" charset="0"/>
              </a:rPr>
              <a:t>Effective Practices</a:t>
            </a:r>
          </a:p>
        </p:txBody>
      </p:sp>
      <p:sp>
        <p:nvSpPr>
          <p:cNvPr id="3" name="Content Placeholder 2"/>
          <p:cNvSpPr>
            <a:spLocks noGrp="1"/>
          </p:cNvSpPr>
          <p:nvPr>
            <p:ph idx="1"/>
          </p:nvPr>
        </p:nvSpPr>
        <p:spPr>
          <a:xfrm>
            <a:off x="1123950" y="2290763"/>
            <a:ext cx="7562850" cy="3781425"/>
          </a:xfrm>
        </p:spPr>
        <p:txBody>
          <a:bodyPr/>
          <a:lstStyle/>
          <a:p>
            <a:pPr marL="457200" indent="-457200">
              <a:lnSpc>
                <a:spcPct val="110000"/>
              </a:lnSpc>
              <a:spcAft>
                <a:spcPts val="3000"/>
              </a:spcAft>
              <a:buFont typeface="Arial" pitchFamily="34" charset="0"/>
              <a:buChar char="•"/>
              <a:defRPr/>
            </a:pPr>
            <a:r>
              <a:rPr lang="en-US" dirty="0" smtClean="0">
                <a:cs typeface="Arial" pitchFamily="34" charset="0"/>
              </a:rPr>
              <a:t>Marketing Alignment</a:t>
            </a:r>
          </a:p>
          <a:p>
            <a:pPr marL="457200" indent="-457200">
              <a:lnSpc>
                <a:spcPct val="110000"/>
              </a:lnSpc>
              <a:spcAft>
                <a:spcPts val="3000"/>
              </a:spcAft>
              <a:buFont typeface="Arial" pitchFamily="34" charset="0"/>
              <a:buChar char="•"/>
              <a:defRPr/>
            </a:pPr>
            <a:r>
              <a:rPr lang="en-US" dirty="0" smtClean="0">
                <a:cs typeface="Arial" pitchFamily="34" charset="0"/>
              </a:rPr>
              <a:t>Disability Community</a:t>
            </a:r>
          </a:p>
          <a:p>
            <a:pPr marL="457200" indent="-457200">
              <a:lnSpc>
                <a:spcPct val="110000"/>
              </a:lnSpc>
              <a:spcAft>
                <a:spcPts val="3000"/>
              </a:spcAft>
              <a:buFont typeface="Arial" pitchFamily="34" charset="0"/>
              <a:buChar char="•"/>
              <a:defRPr/>
            </a:pPr>
            <a:r>
              <a:rPr lang="en-US" dirty="0" smtClean="0">
                <a:cs typeface="Arial" pitchFamily="34" charset="0"/>
              </a:rPr>
              <a:t>Growth Strategy</a:t>
            </a:r>
          </a:p>
          <a:p>
            <a:pPr marL="457200" indent="-457200">
              <a:lnSpc>
                <a:spcPct val="110000"/>
              </a:lnSpc>
              <a:spcAft>
                <a:spcPts val="3000"/>
              </a:spcAft>
              <a:buFont typeface="Arial" pitchFamily="34" charset="0"/>
              <a:buChar char="•"/>
              <a:defRPr/>
            </a:pPr>
            <a:r>
              <a:rPr lang="en-US" dirty="0" smtClean="0">
                <a:cs typeface="Arial" pitchFamily="34" charset="0"/>
              </a:rPr>
              <a:t>OneStop Presence</a:t>
            </a:r>
          </a:p>
          <a:p>
            <a:pPr>
              <a:buFont typeface="Arial" pitchFamily="34" charset="0"/>
              <a:buChar char="•"/>
              <a:defRPr/>
            </a:pPr>
            <a:endParaRPr lang="en-US" dirty="0"/>
          </a:p>
        </p:txBody>
      </p:sp>
      <p:sp>
        <p:nvSpPr>
          <p:cNvPr id="38916" name="Slide Number Placeholder 3"/>
          <p:cNvSpPr>
            <a:spLocks noGrp="1"/>
          </p:cNvSpPr>
          <p:nvPr>
            <p:ph type="sldNum" sz="quarter" idx="10"/>
          </p:nvPr>
        </p:nvSpPr>
        <p:spPr bwMode="auto">
          <a:noFill/>
          <a:ln>
            <a:miter lim="800000"/>
            <a:headEnd/>
            <a:tailEnd/>
          </a:ln>
        </p:spPr>
        <p:txBody>
          <a:bodyPr/>
          <a:lstStyle/>
          <a:p>
            <a:fld id="{D314FB78-86B6-4841-B66E-1E4D2D9AEF15}" type="slidenum">
              <a:rPr lang="en-US" altLang="en-US" smtClean="0">
                <a:ea typeface="ＭＳ Ｐゴシック" pitchFamily="34" charset="-128"/>
              </a:rPr>
              <a:pPr/>
              <a:t>26</a:t>
            </a:fld>
            <a:endParaRPr lang="en-US" altLang="en-US" dirty="0" smtClean="0">
              <a:ea typeface="ＭＳ Ｐゴシック" pitchFamily="34" charset="-128"/>
            </a:endParaRPr>
          </a:p>
        </p:txBody>
      </p:sp>
      <p:pic>
        <p:nvPicPr>
          <p:cNvPr id="5" name="Picture 4"/>
          <p:cNvPicPr>
            <a:picLocks noChangeAspect="1"/>
          </p:cNvPicPr>
          <p:nvPr/>
        </p:nvPicPr>
        <p:blipFill>
          <a:blip r:embed="rId3"/>
          <a:stretch>
            <a:fillRect/>
          </a:stretch>
        </p:blipFill>
        <p:spPr>
          <a:xfrm>
            <a:off x="5497513" y="2028825"/>
            <a:ext cx="2424112" cy="4040188"/>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chor="t"/>
          <a:lstStyle/>
          <a:p>
            <a:r>
              <a:rPr lang="en-US" dirty="0" smtClean="0"/>
              <a:t>The Choice Group</a:t>
            </a:r>
            <a:endParaRPr lang="en-US" dirty="0"/>
          </a:p>
        </p:txBody>
      </p:sp>
      <p:sp>
        <p:nvSpPr>
          <p:cNvPr id="6" name="Subtitle 5"/>
          <p:cNvSpPr>
            <a:spLocks noGrp="1"/>
          </p:cNvSpPr>
          <p:nvPr>
            <p:ph type="subTitle" idx="1"/>
          </p:nvPr>
        </p:nvSpPr>
        <p:spPr>
          <a:xfrm>
            <a:off x="614791" y="2536121"/>
            <a:ext cx="7895206" cy="1585378"/>
          </a:xfrm>
        </p:spPr>
        <p:txBody>
          <a:bodyPr/>
          <a:lstStyle/>
          <a:p>
            <a:r>
              <a:rPr lang="en-US" dirty="0" smtClean="0"/>
              <a:t>Sherman Gifford, M.S., WISA</a:t>
            </a:r>
          </a:p>
          <a:p>
            <a:r>
              <a:rPr lang="en-US" dirty="0" smtClean="0"/>
              <a:t>Vice President</a:t>
            </a:r>
          </a:p>
          <a:p>
            <a:endParaRPr lang="en-US" dirty="0"/>
          </a:p>
        </p:txBody>
      </p:sp>
      <p:sp>
        <p:nvSpPr>
          <p:cNvPr id="4" name="Slide Number Placeholder 3"/>
          <p:cNvSpPr>
            <a:spLocks noGrp="1"/>
          </p:cNvSpPr>
          <p:nvPr>
            <p:ph type="sldNum" sz="quarter" idx="4294967295"/>
          </p:nvPr>
        </p:nvSpPr>
        <p:spPr>
          <a:xfrm>
            <a:off x="7010400" y="6356350"/>
            <a:ext cx="2133600" cy="365125"/>
          </a:xfrm>
        </p:spPr>
        <p:txBody>
          <a:bodyPr/>
          <a:lstStyle/>
          <a:p>
            <a:pPr>
              <a:defRPr/>
            </a:pPr>
            <a:fld id="{A419AE69-8C9F-4194-8341-513D1CAC7AA2}" type="slidenum">
              <a:rPr lang="en-US" smtClean="0"/>
              <a:pPr>
                <a:defRPr/>
              </a:pPr>
              <a:t>27</a:t>
            </a:fld>
            <a:endParaRPr lang="en-US" dirty="0"/>
          </a:p>
        </p:txBody>
      </p:sp>
      <p:pic>
        <p:nvPicPr>
          <p:cNvPr id="2" name="Picture 1"/>
          <p:cNvPicPr>
            <a:picLocks noChangeAspect="1"/>
          </p:cNvPicPr>
          <p:nvPr/>
        </p:nvPicPr>
        <p:blipFill>
          <a:blip r:embed="rId2"/>
          <a:stretch>
            <a:fillRect/>
          </a:stretch>
        </p:blipFill>
        <p:spPr>
          <a:xfrm>
            <a:off x="3142063" y="3808748"/>
            <a:ext cx="2873453" cy="1137088"/>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682625"/>
            <a:ext cx="8229600" cy="1143000"/>
          </a:xfrm>
        </p:spPr>
        <p:txBody>
          <a:bodyPr/>
          <a:lstStyle/>
          <a:p>
            <a:r>
              <a:rPr lang="en-US" altLang="en-US" dirty="0" smtClean="0">
                <a:ea typeface="ＭＳ Ｐゴシック" pitchFamily="34" charset="-128"/>
              </a:rPr>
              <a:t>The Choice Group</a:t>
            </a:r>
            <a:br>
              <a:rPr lang="en-US" altLang="en-US" dirty="0" smtClean="0">
                <a:ea typeface="ＭＳ Ｐゴシック" pitchFamily="34" charset="-128"/>
              </a:rPr>
            </a:br>
            <a:endParaRPr lang="en-US" altLang="en-US" dirty="0" smtClean="0">
              <a:ea typeface="ＭＳ Ｐゴシック" pitchFamily="34" charset="-128"/>
            </a:endParaRPr>
          </a:p>
        </p:txBody>
      </p:sp>
      <p:sp>
        <p:nvSpPr>
          <p:cNvPr id="40963" name="Content Placeholder 2"/>
          <p:cNvSpPr>
            <a:spLocks noGrp="1"/>
          </p:cNvSpPr>
          <p:nvPr>
            <p:ph idx="1"/>
          </p:nvPr>
        </p:nvSpPr>
        <p:spPr>
          <a:xfrm>
            <a:off x="457200" y="1489075"/>
            <a:ext cx="8229600" cy="4583113"/>
          </a:xfrm>
        </p:spPr>
        <p:txBody>
          <a:bodyPr/>
          <a:lstStyle/>
          <a:p>
            <a:r>
              <a:rPr lang="en-US" altLang="en-US" dirty="0" smtClean="0">
                <a:ea typeface="ＭＳ Ｐゴシック" pitchFamily="34" charset="-128"/>
              </a:rPr>
              <a:t>VR vendor since 1998</a:t>
            </a:r>
          </a:p>
          <a:p>
            <a:r>
              <a:rPr lang="en-US" altLang="en-US" dirty="0" smtClean="0">
                <a:ea typeface="ＭＳ Ｐゴシック" pitchFamily="34" charset="-128"/>
              </a:rPr>
              <a:t>Employment Network since 2009</a:t>
            </a:r>
          </a:p>
          <a:p>
            <a:r>
              <a:rPr lang="en-US" altLang="en-US" dirty="0" smtClean="0">
                <a:ea typeface="ＭＳ Ｐゴシック" pitchFamily="34" charset="-128"/>
              </a:rPr>
              <a:t>Over 50 job coaches serving clients throughout most of Virginia, with referrals from: </a:t>
            </a:r>
          </a:p>
          <a:p>
            <a:pPr lvl="1"/>
            <a:r>
              <a:rPr lang="en-US" altLang="en-US" dirty="0" smtClean="0">
                <a:ea typeface="ＭＳ Ｐゴシック" pitchFamily="34" charset="-128"/>
              </a:rPr>
              <a:t>Virginia Department for Aging and Rehabilitative Services</a:t>
            </a:r>
          </a:p>
          <a:p>
            <a:pPr lvl="1"/>
            <a:r>
              <a:rPr lang="en-US" altLang="en-US" dirty="0" smtClean="0">
                <a:ea typeface="ＭＳ Ｐゴシック" pitchFamily="34" charset="-128"/>
              </a:rPr>
              <a:t>Virginia Department for the Blind and Vision Impaired (DBVI)</a:t>
            </a:r>
          </a:p>
          <a:p>
            <a:pPr lvl="1"/>
            <a:r>
              <a:rPr lang="en-US" altLang="en-US" dirty="0" smtClean="0">
                <a:ea typeface="ＭＳ Ｐゴシック" pitchFamily="34" charset="-128"/>
              </a:rPr>
              <a:t>Virginia Department for Behavioral Health and Developmental Services (for Waiver services)</a:t>
            </a:r>
          </a:p>
          <a:p>
            <a:endParaRPr lang="en-US" altLang="en-US" dirty="0" smtClean="0">
              <a:ea typeface="ＭＳ Ｐゴシック" pitchFamily="34" charset="-128"/>
            </a:endParaRPr>
          </a:p>
        </p:txBody>
      </p:sp>
      <p:sp>
        <p:nvSpPr>
          <p:cNvPr id="40964" name="Slide Number Placeholder 3"/>
          <p:cNvSpPr>
            <a:spLocks noGrp="1"/>
          </p:cNvSpPr>
          <p:nvPr>
            <p:ph type="sldNum" sz="quarter" idx="10"/>
          </p:nvPr>
        </p:nvSpPr>
        <p:spPr bwMode="auto">
          <a:noFill/>
          <a:ln>
            <a:miter lim="800000"/>
            <a:headEnd/>
            <a:tailEnd/>
          </a:ln>
        </p:spPr>
        <p:txBody>
          <a:bodyPr/>
          <a:lstStyle/>
          <a:p>
            <a:fld id="{7EFEAE64-B45B-42DF-9713-800B5667CB25}" type="slidenum">
              <a:rPr lang="en-US" altLang="en-US" smtClean="0">
                <a:ea typeface="ＭＳ Ｐゴシック" pitchFamily="34" charset="-128"/>
              </a:rPr>
              <a:pPr/>
              <a:t>28</a:t>
            </a:fld>
            <a:endParaRPr lang="en-US" altLang="en-US" dirty="0" smtClean="0">
              <a:ea typeface="ＭＳ Ｐゴシック" pitchFamily="34" charset="-128"/>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dirty="0" smtClean="0">
                <a:ea typeface="ＭＳ Ｐゴシック" pitchFamily="34" charset="-128"/>
              </a:rPr>
              <a:t>The Choice Group</a:t>
            </a:r>
          </a:p>
        </p:txBody>
      </p:sp>
      <p:sp>
        <p:nvSpPr>
          <p:cNvPr id="41987" name="Content Placeholder 2"/>
          <p:cNvSpPr>
            <a:spLocks noGrp="1"/>
          </p:cNvSpPr>
          <p:nvPr>
            <p:ph sz="half" idx="1"/>
          </p:nvPr>
        </p:nvSpPr>
        <p:spPr/>
        <p:txBody>
          <a:bodyPr/>
          <a:lstStyle/>
          <a:p>
            <a:r>
              <a:rPr lang="en-US" altLang="en-US" sz="2000" dirty="0" smtClean="0">
                <a:ea typeface="ＭＳ Ｐゴシック" pitchFamily="34" charset="-128"/>
              </a:rPr>
              <a:t>To date 58 beneficiaries have been served through Ticket to Work.</a:t>
            </a:r>
          </a:p>
          <a:p>
            <a:r>
              <a:rPr lang="en-US" altLang="en-US" sz="2000" dirty="0" smtClean="0">
                <a:ea typeface="ＭＳ Ｐゴシック" pitchFamily="34" charset="-128"/>
              </a:rPr>
              <a:t>Currently serving 25 Ticket Holders:</a:t>
            </a:r>
          </a:p>
          <a:p>
            <a:pPr lvl="1"/>
            <a:r>
              <a:rPr lang="en-US" altLang="en-US" sz="1800" dirty="0" smtClean="0">
                <a:ea typeface="ＭＳ Ｐゴシック" pitchFamily="34" charset="-128"/>
              </a:rPr>
              <a:t>13 are in Job Development (traditional Ticket to Work clients) </a:t>
            </a:r>
          </a:p>
          <a:p>
            <a:pPr lvl="1"/>
            <a:r>
              <a:rPr lang="en-US" altLang="en-US" sz="1800" dirty="0" smtClean="0">
                <a:ea typeface="ＭＳ Ｐゴシック" pitchFamily="34" charset="-128"/>
              </a:rPr>
              <a:t>12 are working </a:t>
            </a:r>
          </a:p>
          <a:p>
            <a:pPr lvl="2"/>
            <a:r>
              <a:rPr lang="en-US" altLang="en-US" sz="1600" dirty="0" smtClean="0">
                <a:ea typeface="ＭＳ Ｐゴシック" pitchFamily="34" charset="-128"/>
              </a:rPr>
              <a:t>8 are Partnership Plus (preparing to transition several more)</a:t>
            </a:r>
          </a:p>
          <a:p>
            <a:pPr lvl="2"/>
            <a:r>
              <a:rPr lang="en-US" altLang="en-US" sz="1600" dirty="0" smtClean="0">
                <a:ea typeface="ＭＳ Ｐゴシック" pitchFamily="34" charset="-128"/>
              </a:rPr>
              <a:t>4 are traditional TTW clients</a:t>
            </a:r>
          </a:p>
          <a:p>
            <a:pPr lvl="2"/>
            <a:r>
              <a:rPr lang="en-US" altLang="en-US" sz="1600" dirty="0" smtClean="0">
                <a:ea typeface="ＭＳ Ｐゴシック" pitchFamily="34" charset="-128"/>
              </a:rPr>
              <a:t>8 are part-time</a:t>
            </a:r>
          </a:p>
          <a:p>
            <a:pPr lvl="2"/>
            <a:r>
              <a:rPr lang="en-US" altLang="en-US" sz="1600" dirty="0" smtClean="0">
                <a:ea typeface="ＭＳ Ｐゴシック" pitchFamily="34" charset="-128"/>
              </a:rPr>
              <a:t>4 are full-time</a:t>
            </a:r>
          </a:p>
          <a:p>
            <a:endParaRPr lang="en-US" altLang="en-US" dirty="0" smtClean="0">
              <a:ea typeface="ＭＳ Ｐゴシック" pitchFamily="34" charset="-128"/>
            </a:endParaRPr>
          </a:p>
        </p:txBody>
      </p:sp>
      <p:pic>
        <p:nvPicPr>
          <p:cNvPr id="3" name="Content Placeholder 2" descr="shutterstock_138830723.jpg"/>
          <p:cNvPicPr>
            <a:picLocks noGrp="1" noChangeAspect="1"/>
          </p:cNvPicPr>
          <p:nvPr>
            <p:ph sz="half" idx="2"/>
          </p:nvPr>
        </p:nvPicPr>
        <p:blipFill>
          <a:blip r:embed="rId3" cstate="screen">
            <a:extLst>
              <a:ext uri="{28A0092B-C50C-407E-A947-70E740481C1C}">
                <a14:useLocalDpi xmlns:a14="http://schemas.microsoft.com/office/drawing/2010/main" xmlns=""/>
              </a:ext>
            </a:extLst>
          </a:blip>
          <a:srcRect/>
          <a:stretch>
            <a:fillRect/>
          </a:stretch>
        </p:blipFill>
        <p:spPr/>
      </p:pic>
      <p:sp>
        <p:nvSpPr>
          <p:cNvPr id="41988" name="Slide Number Placeholder 3"/>
          <p:cNvSpPr>
            <a:spLocks noGrp="1"/>
          </p:cNvSpPr>
          <p:nvPr>
            <p:ph type="sldNum" sz="quarter" idx="10"/>
          </p:nvPr>
        </p:nvSpPr>
        <p:spPr bwMode="auto">
          <a:noFill/>
          <a:ln>
            <a:miter lim="800000"/>
            <a:headEnd/>
            <a:tailEnd/>
          </a:ln>
        </p:spPr>
        <p:txBody>
          <a:bodyPr/>
          <a:lstStyle/>
          <a:p>
            <a:fld id="{D5C6F2BB-72E9-4608-AAF0-B371F40F86A5}" type="slidenum">
              <a:rPr lang="en-US" altLang="en-US" smtClean="0">
                <a:ea typeface="ＭＳ Ｐゴシック" pitchFamily="34" charset="-128"/>
              </a:rPr>
              <a:pPr/>
              <a:t>29</a:t>
            </a:fld>
            <a:endParaRPr lang="en-US" altLang="en-US" dirty="0" smtClean="0">
              <a:ea typeface="ＭＳ Ｐゴシック" pitchFamily="34"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682625"/>
            <a:ext cx="8229600" cy="1143000"/>
          </a:xfrm>
        </p:spPr>
        <p:txBody>
          <a:bodyPr/>
          <a:lstStyle/>
          <a:p>
            <a:r>
              <a:rPr lang="en-US" altLang="en-US" dirty="0" smtClean="0">
                <a:ea typeface="ＭＳ Ｐゴシック" pitchFamily="34" charset="-128"/>
              </a:rPr>
              <a:t>Objectives</a:t>
            </a:r>
          </a:p>
        </p:txBody>
      </p:sp>
      <p:sp>
        <p:nvSpPr>
          <p:cNvPr id="14339" name="Content Placeholder 2"/>
          <p:cNvSpPr>
            <a:spLocks noGrp="1"/>
          </p:cNvSpPr>
          <p:nvPr>
            <p:ph idx="1"/>
          </p:nvPr>
        </p:nvSpPr>
        <p:spPr>
          <a:xfrm>
            <a:off x="457200" y="1957388"/>
            <a:ext cx="8229600" cy="4114800"/>
          </a:xfrm>
        </p:spPr>
        <p:txBody>
          <a:bodyPr/>
          <a:lstStyle/>
          <a:p>
            <a:r>
              <a:rPr lang="en-US" altLang="en-US" dirty="0" smtClean="0">
                <a:ea typeface="ＭＳ Ｐゴシック" pitchFamily="34" charset="-128"/>
              </a:rPr>
              <a:t>Share current statistics on Partnership Plus Handoffs </a:t>
            </a:r>
          </a:p>
          <a:p>
            <a:endParaRPr lang="en-US" altLang="en-US" dirty="0" smtClean="0">
              <a:ea typeface="ＭＳ Ｐゴシック" pitchFamily="34" charset="-128"/>
            </a:endParaRPr>
          </a:p>
          <a:p>
            <a:r>
              <a:rPr lang="en-US" altLang="en-US" dirty="0" smtClean="0">
                <a:ea typeface="ＭＳ Ｐゴシック" pitchFamily="34" charset="-128"/>
              </a:rPr>
              <a:t>Discuss Virginia’s Partnership Plus Agreement</a:t>
            </a:r>
          </a:p>
          <a:p>
            <a:endParaRPr lang="en-US" altLang="en-US" dirty="0" smtClean="0">
              <a:ea typeface="ＭＳ Ｐゴシック" pitchFamily="34" charset="-128"/>
            </a:endParaRPr>
          </a:p>
          <a:p>
            <a:r>
              <a:rPr lang="en-US" altLang="en-US" dirty="0" smtClean="0">
                <a:ea typeface="ＭＳ Ｐゴシック" pitchFamily="34" charset="-128"/>
              </a:rPr>
              <a:t>Discuss the effective practices and collaborative efforts of Employment Networks and Virginia DARS</a:t>
            </a:r>
          </a:p>
        </p:txBody>
      </p:sp>
      <p:sp>
        <p:nvSpPr>
          <p:cNvPr id="14340" name="Slide Number Placeholder 3"/>
          <p:cNvSpPr>
            <a:spLocks noGrp="1"/>
          </p:cNvSpPr>
          <p:nvPr>
            <p:ph type="sldNum" sz="quarter" idx="10"/>
          </p:nvPr>
        </p:nvSpPr>
        <p:spPr bwMode="auto">
          <a:noFill/>
          <a:ln>
            <a:miter lim="800000"/>
            <a:headEnd/>
            <a:tailEnd/>
          </a:ln>
        </p:spPr>
        <p:txBody>
          <a:bodyPr/>
          <a:lstStyle/>
          <a:p>
            <a:fld id="{A345F1F7-2518-4826-AF0F-8EC2F3EAC763}" type="slidenum">
              <a:rPr lang="en-US" altLang="en-US" smtClean="0">
                <a:ea typeface="ＭＳ Ｐゴシック" pitchFamily="34" charset="-128"/>
              </a:rPr>
              <a:pPr/>
              <a:t>3</a:t>
            </a:fld>
            <a:endParaRPr lang="en-US" altLang="en-US" dirty="0" smtClean="0">
              <a:ea typeface="ＭＳ Ｐゴシック" pitchFamily="34" charset="-128"/>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682625"/>
            <a:ext cx="8229600" cy="1143000"/>
          </a:xfrm>
        </p:spPr>
        <p:txBody>
          <a:bodyPr/>
          <a:lstStyle/>
          <a:p>
            <a:r>
              <a:rPr lang="en-US" altLang="en-US" dirty="0" smtClean="0">
                <a:ea typeface="ＭＳ Ｐゴシック" pitchFamily="34" charset="-128"/>
              </a:rPr>
              <a:t>The Choice Group</a:t>
            </a:r>
          </a:p>
        </p:txBody>
      </p:sp>
      <p:sp>
        <p:nvSpPr>
          <p:cNvPr id="43011" name="Content Placeholder 2"/>
          <p:cNvSpPr>
            <a:spLocks noGrp="1"/>
          </p:cNvSpPr>
          <p:nvPr>
            <p:ph idx="1"/>
          </p:nvPr>
        </p:nvSpPr>
        <p:spPr>
          <a:xfrm>
            <a:off x="457200" y="1957388"/>
            <a:ext cx="8229600" cy="4114800"/>
          </a:xfrm>
        </p:spPr>
        <p:txBody>
          <a:bodyPr/>
          <a:lstStyle/>
          <a:p>
            <a:r>
              <a:rPr lang="en-US" altLang="en-US" dirty="0" smtClean="0">
                <a:ea typeface="ＭＳ Ｐゴシック" pitchFamily="34" charset="-128"/>
              </a:rPr>
              <a:t>Collaborates with DARS to:</a:t>
            </a:r>
          </a:p>
          <a:p>
            <a:pPr lvl="1"/>
            <a:r>
              <a:rPr lang="en-US" altLang="en-US" dirty="0" smtClean="0">
                <a:ea typeface="ＭＳ Ｐゴシック" pitchFamily="34" charset="-128"/>
              </a:rPr>
              <a:t>Establish best practices for Work Incentive Specialist Advocate (WISA) services across the state</a:t>
            </a:r>
          </a:p>
          <a:p>
            <a:pPr lvl="1"/>
            <a:r>
              <a:rPr lang="en-US" altLang="en-US" dirty="0" smtClean="0">
                <a:ea typeface="ＭＳ Ｐゴシック" pitchFamily="34" charset="-128"/>
              </a:rPr>
              <a:t>Participate in pilot programs such as Partnership Plus and the Expedited Hand-Off programs</a:t>
            </a:r>
          </a:p>
          <a:p>
            <a:pPr lvl="1"/>
            <a:r>
              <a:rPr lang="en-US" altLang="en-US" dirty="0" smtClean="0">
                <a:ea typeface="ＭＳ Ｐゴシック" pitchFamily="34" charset="-128"/>
              </a:rPr>
              <a:t>Develop and improve WorkWORLD capabilities</a:t>
            </a:r>
          </a:p>
          <a:p>
            <a:pPr lvl="1"/>
            <a:r>
              <a:rPr lang="en-US" altLang="en-US" dirty="0" smtClean="0">
                <a:ea typeface="ＭＳ Ｐゴシック" pitchFamily="34" charset="-128"/>
              </a:rPr>
              <a:t>Identify VR clients who would be good candidates for TTW-PP</a:t>
            </a:r>
          </a:p>
          <a:p>
            <a:pPr lvl="1"/>
            <a:r>
              <a:rPr lang="en-US" altLang="en-US" dirty="0" smtClean="0">
                <a:ea typeface="ＭＳ Ｐゴシック" pitchFamily="34" charset="-128"/>
              </a:rPr>
              <a:t>Facilitate seamless transitions for TTW-PP clients</a:t>
            </a:r>
          </a:p>
          <a:p>
            <a:pPr lvl="1"/>
            <a:r>
              <a:rPr lang="en-US" altLang="en-US" dirty="0" smtClean="0">
                <a:ea typeface="ＭＳ Ｐゴシック" pitchFamily="34" charset="-128"/>
              </a:rPr>
              <a:t>Promote the benefits of the TTW-PP program to local VR Counselors regarding clients who are receiving services other than Supported Employment, such as Placement, Job Coach Training Services, and Self-Employment clients.</a:t>
            </a:r>
          </a:p>
          <a:p>
            <a:endParaRPr lang="en-US" altLang="en-US" dirty="0" smtClean="0">
              <a:ea typeface="ＭＳ Ｐゴシック" pitchFamily="34" charset="-128"/>
            </a:endParaRPr>
          </a:p>
        </p:txBody>
      </p:sp>
      <p:sp>
        <p:nvSpPr>
          <p:cNvPr id="43012" name="Slide Number Placeholder 3"/>
          <p:cNvSpPr>
            <a:spLocks noGrp="1"/>
          </p:cNvSpPr>
          <p:nvPr>
            <p:ph type="sldNum" sz="quarter" idx="10"/>
          </p:nvPr>
        </p:nvSpPr>
        <p:spPr bwMode="auto">
          <a:noFill/>
          <a:ln>
            <a:miter lim="800000"/>
            <a:headEnd/>
            <a:tailEnd/>
          </a:ln>
        </p:spPr>
        <p:txBody>
          <a:bodyPr/>
          <a:lstStyle/>
          <a:p>
            <a:fld id="{0CC6C099-214B-4A34-85FA-B0E410C9FDF7}" type="slidenum">
              <a:rPr lang="en-US" altLang="en-US" smtClean="0">
                <a:ea typeface="ＭＳ Ｐゴシック" pitchFamily="34" charset="-128"/>
              </a:rPr>
              <a:pPr/>
              <a:t>30</a:t>
            </a:fld>
            <a:endParaRPr lang="en-US" altLang="en-US" dirty="0" smtClean="0">
              <a:ea typeface="ＭＳ Ｐゴシック" pitchFamily="34" charset="-128"/>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682625"/>
            <a:ext cx="8229600" cy="1143000"/>
          </a:xfrm>
        </p:spPr>
        <p:txBody>
          <a:bodyPr/>
          <a:lstStyle/>
          <a:p>
            <a:r>
              <a:rPr lang="en-US" altLang="en-US" dirty="0" smtClean="0">
                <a:ea typeface="ＭＳ Ｐゴシック" pitchFamily="34" charset="-128"/>
              </a:rPr>
              <a:t>The Choice Group</a:t>
            </a:r>
          </a:p>
        </p:txBody>
      </p:sp>
      <p:sp>
        <p:nvSpPr>
          <p:cNvPr id="44035" name="Content Placeholder 2"/>
          <p:cNvSpPr>
            <a:spLocks noGrp="1"/>
          </p:cNvSpPr>
          <p:nvPr>
            <p:ph idx="1"/>
          </p:nvPr>
        </p:nvSpPr>
        <p:spPr>
          <a:xfrm>
            <a:off x="457200" y="1957388"/>
            <a:ext cx="8229600" cy="4114800"/>
          </a:xfrm>
        </p:spPr>
        <p:txBody>
          <a:bodyPr/>
          <a:lstStyle/>
          <a:p>
            <a:r>
              <a:rPr lang="en-US" altLang="en-US" dirty="0" smtClean="0">
                <a:ea typeface="ＭＳ Ｐゴシック" pitchFamily="34" charset="-128"/>
              </a:rPr>
              <a:t>Four Certified Work Incentives Specialists (WISAs) on staff - strategically located throughout the region</a:t>
            </a:r>
          </a:p>
          <a:p>
            <a:r>
              <a:rPr lang="en-US" altLang="en-US" dirty="0" smtClean="0">
                <a:ea typeface="ＭＳ Ｐゴシック" pitchFamily="34" charset="-128"/>
              </a:rPr>
              <a:t>Often have the opportunity to discuss TTW-PP with VR clients while providing WISA services.</a:t>
            </a:r>
          </a:p>
          <a:p>
            <a:r>
              <a:rPr lang="en-US" altLang="en-US" dirty="0" smtClean="0">
                <a:ea typeface="ＭＳ Ｐゴシック" pitchFamily="34" charset="-128"/>
              </a:rPr>
              <a:t>An early and ongoing service to TTW clients is:</a:t>
            </a:r>
          </a:p>
          <a:p>
            <a:pPr lvl="1"/>
            <a:r>
              <a:rPr lang="en-US" altLang="en-US" dirty="0" smtClean="0">
                <a:ea typeface="ＭＳ Ｐゴシック" pitchFamily="34" charset="-128"/>
              </a:rPr>
              <a:t>Access to individualized information about their benefits and work incentives</a:t>
            </a:r>
          </a:p>
          <a:p>
            <a:pPr lvl="1"/>
            <a:r>
              <a:rPr lang="en-US" altLang="en-US" dirty="0" smtClean="0">
                <a:ea typeface="ＭＳ Ｐゴシック" pitchFamily="34" charset="-128"/>
              </a:rPr>
              <a:t>The importance of reporting their income to Social Security</a:t>
            </a:r>
          </a:p>
          <a:p>
            <a:pPr lvl="1"/>
            <a:r>
              <a:rPr lang="en-US" altLang="en-US" dirty="0" smtClean="0">
                <a:ea typeface="ＭＳ Ｐゴシック" pitchFamily="34" charset="-128"/>
              </a:rPr>
              <a:t>Accessing the state-specific Medicaid buy-in program (Medicaid Works)</a:t>
            </a:r>
          </a:p>
          <a:p>
            <a:endParaRPr lang="en-US" altLang="en-US" dirty="0" smtClean="0">
              <a:ea typeface="ＭＳ Ｐゴシック" pitchFamily="34" charset="-128"/>
            </a:endParaRPr>
          </a:p>
          <a:p>
            <a:endParaRPr lang="en-US" altLang="en-US" dirty="0" smtClean="0">
              <a:ea typeface="ＭＳ Ｐゴシック" pitchFamily="34" charset="-128"/>
            </a:endParaRPr>
          </a:p>
        </p:txBody>
      </p:sp>
      <p:sp>
        <p:nvSpPr>
          <p:cNvPr id="44036" name="Slide Number Placeholder 3"/>
          <p:cNvSpPr>
            <a:spLocks noGrp="1"/>
          </p:cNvSpPr>
          <p:nvPr>
            <p:ph type="sldNum" sz="quarter" idx="10"/>
          </p:nvPr>
        </p:nvSpPr>
        <p:spPr bwMode="auto">
          <a:noFill/>
          <a:ln>
            <a:miter lim="800000"/>
            <a:headEnd/>
            <a:tailEnd/>
          </a:ln>
        </p:spPr>
        <p:txBody>
          <a:bodyPr/>
          <a:lstStyle/>
          <a:p>
            <a:fld id="{1B9422F2-62AF-4BEA-9493-5A29F11DDF66}" type="slidenum">
              <a:rPr lang="en-US" altLang="en-US" smtClean="0">
                <a:ea typeface="ＭＳ Ｐゴシック" pitchFamily="34" charset="-128"/>
              </a:rPr>
              <a:pPr/>
              <a:t>31</a:t>
            </a:fld>
            <a:endParaRPr lang="en-US" altLang="en-US" dirty="0" smtClean="0">
              <a:ea typeface="ＭＳ Ｐゴシック" pitchFamily="34" charset="-128"/>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57200" y="231775"/>
            <a:ext cx="8229600" cy="1204913"/>
          </a:xfrm>
        </p:spPr>
        <p:txBody>
          <a:bodyPr/>
          <a:lstStyle/>
          <a:p>
            <a:r>
              <a:rPr lang="en-US" dirty="0" smtClean="0">
                <a:ea typeface="ＭＳ Ｐゴシック" pitchFamily="34" charset="-128"/>
              </a:rPr>
              <a:t>Choice Groups </a:t>
            </a:r>
          </a:p>
        </p:txBody>
      </p:sp>
      <p:sp>
        <p:nvSpPr>
          <p:cNvPr id="45059" name="Content Placeholder 2"/>
          <p:cNvSpPr>
            <a:spLocks noGrp="1"/>
          </p:cNvSpPr>
          <p:nvPr>
            <p:ph idx="1"/>
          </p:nvPr>
        </p:nvSpPr>
        <p:spPr>
          <a:xfrm>
            <a:off x="457200" y="1436688"/>
            <a:ext cx="8229600" cy="4635500"/>
          </a:xfrm>
        </p:spPr>
        <p:txBody>
          <a:bodyPr/>
          <a:lstStyle/>
          <a:p>
            <a:r>
              <a:rPr lang="en-US" altLang="en-US" dirty="0" smtClean="0">
                <a:ea typeface="ＭＳ Ｐゴシック" pitchFamily="34" charset="-128"/>
              </a:rPr>
              <a:t>Have modeled public-private collaboration by presenting with DARS at state and national conferences.</a:t>
            </a:r>
          </a:p>
          <a:p>
            <a:r>
              <a:rPr lang="en-US" altLang="en-US" dirty="0" smtClean="0">
                <a:ea typeface="ＭＳ Ｐゴシック" pitchFamily="34" charset="-128"/>
              </a:rPr>
              <a:t>Open and encouraging to a variety of community partners about establishing Admin EN agreements.</a:t>
            </a:r>
          </a:p>
          <a:p>
            <a:r>
              <a:rPr lang="en-US" altLang="en-US" dirty="0" smtClean="0">
                <a:ea typeface="ＭＳ Ｐゴシック" pitchFamily="34" charset="-128"/>
              </a:rPr>
              <a:t>Have financially incentivized job coaches to refer appropriate candidates for the Partnership Plus program.</a:t>
            </a:r>
          </a:p>
          <a:p>
            <a:r>
              <a:rPr lang="en-US" altLang="en-US" dirty="0" smtClean="0">
                <a:ea typeface="ＭＳ Ｐゴシック" pitchFamily="34" charset="-128"/>
              </a:rPr>
              <a:t>Have referred Ticket to Work beneficiaries to VR, and facilitated their applications for service, when they make an informed decision they would be better served by VR.</a:t>
            </a:r>
          </a:p>
          <a:p>
            <a:endParaRPr lang="en-US" dirty="0" smtClean="0">
              <a:ea typeface="ＭＳ Ｐゴシック" pitchFamily="34" charset="-128"/>
            </a:endParaRPr>
          </a:p>
          <a:p>
            <a:endParaRPr lang="en-US" dirty="0" smtClean="0">
              <a:ea typeface="ＭＳ Ｐゴシック" pitchFamily="34" charset="-128"/>
            </a:endParaRPr>
          </a:p>
        </p:txBody>
      </p:sp>
      <p:sp>
        <p:nvSpPr>
          <p:cNvPr id="45060" name="Slide Number Placeholder 3"/>
          <p:cNvSpPr>
            <a:spLocks noGrp="1"/>
          </p:cNvSpPr>
          <p:nvPr>
            <p:ph type="sldNum" sz="quarter" idx="10"/>
          </p:nvPr>
        </p:nvSpPr>
        <p:spPr bwMode="auto">
          <a:noFill/>
          <a:ln>
            <a:miter lim="800000"/>
            <a:headEnd/>
            <a:tailEnd/>
          </a:ln>
        </p:spPr>
        <p:txBody>
          <a:bodyPr/>
          <a:lstStyle/>
          <a:p>
            <a:fld id="{B6425E9F-0F73-4547-9839-016343833865}" type="slidenum">
              <a:rPr lang="en-US" smtClean="0">
                <a:ea typeface="ＭＳ Ｐゴシック" pitchFamily="34" charset="-128"/>
              </a:rPr>
              <a:pPr/>
              <a:t>32</a:t>
            </a:fld>
            <a:endParaRPr lang="en-US" dirty="0" smtClean="0">
              <a:ea typeface="ＭＳ Ｐゴシック" pitchFamily="34" charset="-128"/>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57200" y="682625"/>
            <a:ext cx="8229600" cy="1143000"/>
          </a:xfrm>
        </p:spPr>
        <p:txBody>
          <a:bodyPr/>
          <a:lstStyle/>
          <a:p>
            <a:r>
              <a:rPr lang="en-US" altLang="en-US" dirty="0" smtClean="0">
                <a:ea typeface="ＭＳ Ｐゴシック" pitchFamily="34" charset="-128"/>
              </a:rPr>
              <a:t>Summary</a:t>
            </a:r>
          </a:p>
        </p:txBody>
      </p:sp>
      <p:sp>
        <p:nvSpPr>
          <p:cNvPr id="46083" name="Content Placeholder 2"/>
          <p:cNvSpPr>
            <a:spLocks noGrp="1"/>
          </p:cNvSpPr>
          <p:nvPr>
            <p:ph idx="1"/>
          </p:nvPr>
        </p:nvSpPr>
        <p:spPr>
          <a:xfrm>
            <a:off x="457200" y="1957388"/>
            <a:ext cx="8229600" cy="4114800"/>
          </a:xfrm>
        </p:spPr>
        <p:txBody>
          <a:bodyPr/>
          <a:lstStyle/>
          <a:p>
            <a:r>
              <a:rPr lang="en-US" altLang="en-US" dirty="0" smtClean="0">
                <a:ea typeface="ＭＳ Ｐゴシック" pitchFamily="34" charset="-128"/>
              </a:rPr>
              <a:t>You’ve learned about the Partnership Plus Expedited Ticket Handoff and how Virginia DARS and OSM are working with Partnership Plus ENs to increase handoffs through this process</a:t>
            </a:r>
          </a:p>
          <a:p>
            <a:r>
              <a:rPr lang="en-US" altLang="en-US" dirty="0" smtClean="0">
                <a:ea typeface="ＭＳ Ｐゴシック" pitchFamily="34" charset="-128"/>
              </a:rPr>
              <a:t>Three Employment Networks have presented. Each has a different business model but all are independently successful as an EN and have established collaborative and sustaining partnerships with Virginia DARS.</a:t>
            </a:r>
          </a:p>
          <a:p>
            <a:endParaRPr lang="en-US" altLang="en-US" dirty="0" smtClean="0">
              <a:ea typeface="ＭＳ Ｐゴシック" pitchFamily="34" charset="-128"/>
            </a:endParaRPr>
          </a:p>
        </p:txBody>
      </p:sp>
      <p:sp>
        <p:nvSpPr>
          <p:cNvPr id="46084" name="Slide Number Placeholder 3"/>
          <p:cNvSpPr>
            <a:spLocks noGrp="1"/>
          </p:cNvSpPr>
          <p:nvPr>
            <p:ph type="sldNum" sz="quarter" idx="10"/>
          </p:nvPr>
        </p:nvSpPr>
        <p:spPr bwMode="auto">
          <a:noFill/>
          <a:ln>
            <a:miter lim="800000"/>
            <a:headEnd/>
            <a:tailEnd/>
          </a:ln>
        </p:spPr>
        <p:txBody>
          <a:bodyPr/>
          <a:lstStyle/>
          <a:p>
            <a:fld id="{FBD3FE59-25BB-4785-AE8D-2E309250FE03}" type="slidenum">
              <a:rPr lang="en-US" altLang="en-US" smtClean="0">
                <a:ea typeface="ＭＳ Ｐゴシック" pitchFamily="34" charset="-128"/>
              </a:rPr>
              <a:pPr/>
              <a:t>33</a:t>
            </a:fld>
            <a:endParaRPr lang="en-US" altLang="en-US" dirty="0" smtClean="0">
              <a:ea typeface="ＭＳ Ｐゴシック" pitchFamily="34" charset="-128"/>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Virginia Moving Forward</a:t>
            </a:r>
            <a:endParaRPr lang="en-US" dirty="0"/>
          </a:p>
        </p:txBody>
      </p:sp>
      <p:sp>
        <p:nvSpPr>
          <p:cNvPr id="6" name="Subtitle 5"/>
          <p:cNvSpPr>
            <a:spLocks noGrp="1"/>
          </p:cNvSpPr>
          <p:nvPr>
            <p:ph type="subTitle" idx="1"/>
          </p:nvPr>
        </p:nvSpPr>
        <p:spPr/>
        <p:txBody>
          <a:bodyPr/>
          <a:lstStyle/>
          <a:p>
            <a:r>
              <a:rPr lang="en-US" dirty="0" smtClean="0"/>
              <a:t>Joseph Ashley, Rh.D</a:t>
            </a:r>
          </a:p>
          <a:p>
            <a:r>
              <a:rPr lang="en-US" dirty="0" smtClean="0"/>
              <a:t>Assistant Commissioner, Grants and Special Programs</a:t>
            </a:r>
          </a:p>
          <a:p>
            <a:r>
              <a:rPr lang="en-US" dirty="0" smtClean="0"/>
              <a:t>Virginia DARS</a:t>
            </a:r>
            <a:endParaRPr lang="en-US" dirty="0"/>
          </a:p>
        </p:txBody>
      </p:sp>
      <p:sp>
        <p:nvSpPr>
          <p:cNvPr id="4" name="Slide Number Placeholder 3"/>
          <p:cNvSpPr>
            <a:spLocks noGrp="1"/>
          </p:cNvSpPr>
          <p:nvPr>
            <p:ph type="sldNum" sz="quarter" idx="4294967295"/>
          </p:nvPr>
        </p:nvSpPr>
        <p:spPr>
          <a:xfrm>
            <a:off x="7010400" y="6356350"/>
            <a:ext cx="2133600" cy="365125"/>
          </a:xfrm>
        </p:spPr>
        <p:txBody>
          <a:bodyPr/>
          <a:lstStyle/>
          <a:p>
            <a:pPr>
              <a:defRPr/>
            </a:pPr>
            <a:fld id="{A419AE69-8C9F-4194-8341-513D1CAC7AA2}" type="slidenum">
              <a:rPr lang="en-US" smtClean="0"/>
              <a:pPr>
                <a:defRPr/>
              </a:pPr>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682625"/>
            <a:ext cx="8229600" cy="1143000"/>
          </a:xfrm>
        </p:spPr>
        <p:txBody>
          <a:bodyPr/>
          <a:lstStyle/>
          <a:p>
            <a:r>
              <a:rPr lang="en-US" altLang="en-US" dirty="0" smtClean="0">
                <a:ea typeface="ＭＳ Ｐゴシック" pitchFamily="34" charset="-128"/>
              </a:rPr>
              <a:t>Comments or Questions?</a:t>
            </a:r>
          </a:p>
        </p:txBody>
      </p:sp>
      <p:sp>
        <p:nvSpPr>
          <p:cNvPr id="48131" name="Content Placeholder 2"/>
          <p:cNvSpPr>
            <a:spLocks noGrp="1"/>
          </p:cNvSpPr>
          <p:nvPr>
            <p:ph idx="1"/>
          </p:nvPr>
        </p:nvSpPr>
        <p:spPr>
          <a:xfrm>
            <a:off x="457200" y="1957388"/>
            <a:ext cx="8229600" cy="4114800"/>
          </a:xfrm>
        </p:spPr>
        <p:txBody>
          <a:bodyPr/>
          <a:lstStyle/>
          <a:p>
            <a:r>
              <a:rPr lang="en-US" altLang="en-US" dirty="0" smtClean="0">
                <a:ea typeface="ＭＳ Ｐゴシック" pitchFamily="34" charset="-128"/>
              </a:rPr>
              <a:t>Gregory Bell, MBA</a:t>
            </a:r>
          </a:p>
          <a:p>
            <a:pPr lvl="1">
              <a:buFont typeface="Courier New" pitchFamily="49" charset="0"/>
              <a:buNone/>
            </a:pPr>
            <a:r>
              <a:rPr lang="en-US" altLang="en-US" sz="2400" dirty="0" smtClean="0">
                <a:ea typeface="ＭＳ Ｐゴシック" pitchFamily="34" charset="-128"/>
                <a:hlinkClick r:id="rId2"/>
              </a:rPr>
              <a:t>Gregorydbell@maximus.com</a:t>
            </a:r>
            <a:endParaRPr lang="en-US" altLang="en-US" sz="2400" dirty="0" smtClean="0">
              <a:ea typeface="ＭＳ Ｐゴシック" pitchFamily="34" charset="-128"/>
            </a:endParaRPr>
          </a:p>
          <a:p>
            <a:pPr lvl="1">
              <a:buFont typeface="Courier New" pitchFamily="49" charset="0"/>
              <a:buNone/>
            </a:pPr>
            <a:r>
              <a:rPr lang="en-US" altLang="en-US" sz="2400" dirty="0" smtClean="0">
                <a:ea typeface="ＭＳ Ｐゴシック" pitchFamily="34" charset="-128"/>
              </a:rPr>
              <a:t>703.336.8069</a:t>
            </a:r>
          </a:p>
          <a:p>
            <a:endParaRPr lang="en-US" altLang="en-US" dirty="0" smtClean="0">
              <a:ea typeface="ＭＳ Ｐゴシック" pitchFamily="34" charset="-128"/>
            </a:endParaRPr>
          </a:p>
          <a:p>
            <a:r>
              <a:rPr lang="en-US" altLang="en-US" dirty="0" smtClean="0">
                <a:ea typeface="ＭＳ Ｐゴシック" pitchFamily="34" charset="-128"/>
              </a:rPr>
              <a:t>David Leon</a:t>
            </a:r>
          </a:p>
          <a:p>
            <a:pPr>
              <a:buNone/>
            </a:pPr>
            <a:r>
              <a:rPr lang="en-US" altLang="en-US" dirty="0" smtClean="0">
                <a:ea typeface="ＭＳ Ｐゴシック" pitchFamily="34" charset="-128"/>
              </a:rPr>
              <a:t>	</a:t>
            </a:r>
            <a:r>
              <a:rPr lang="en-US" altLang="en-US" dirty="0" smtClean="0">
                <a:ea typeface="ＭＳ Ｐゴシック" pitchFamily="34" charset="-128"/>
                <a:hlinkClick r:id="rId3"/>
              </a:rPr>
              <a:t>David.leon@dars.virginia.gov</a:t>
            </a:r>
            <a:endParaRPr lang="en-US" altLang="en-US" dirty="0" smtClean="0">
              <a:ea typeface="ＭＳ Ｐゴシック" pitchFamily="34" charset="-128"/>
            </a:endParaRPr>
          </a:p>
          <a:p>
            <a:pPr>
              <a:buFont typeface="Arial" charset="0"/>
              <a:buNone/>
            </a:pPr>
            <a:r>
              <a:rPr lang="en-US" altLang="en-US" dirty="0" smtClean="0">
                <a:ea typeface="ＭＳ Ｐゴシック" pitchFamily="34" charset="-128"/>
              </a:rPr>
              <a:t>	804.662.7151</a:t>
            </a:r>
          </a:p>
        </p:txBody>
      </p:sp>
      <p:sp>
        <p:nvSpPr>
          <p:cNvPr id="48132" name="Slide Number Placeholder 3"/>
          <p:cNvSpPr>
            <a:spLocks noGrp="1"/>
          </p:cNvSpPr>
          <p:nvPr>
            <p:ph type="sldNum" sz="quarter" idx="10"/>
          </p:nvPr>
        </p:nvSpPr>
        <p:spPr bwMode="auto">
          <a:noFill/>
          <a:ln>
            <a:miter lim="800000"/>
            <a:headEnd/>
            <a:tailEnd/>
          </a:ln>
        </p:spPr>
        <p:txBody>
          <a:bodyPr/>
          <a:lstStyle/>
          <a:p>
            <a:fld id="{837EA629-DE7E-4011-A69E-DA57EFDDF46C}" type="slidenum">
              <a:rPr lang="en-US" altLang="en-US" smtClean="0">
                <a:ea typeface="ＭＳ Ｐゴシック" pitchFamily="34" charset="-128"/>
              </a:rPr>
              <a:pPr/>
              <a:t>35</a:t>
            </a:fld>
            <a:endParaRPr lang="en-US" altLang="en-US" dirty="0" smtClean="0">
              <a:ea typeface="ＭＳ Ｐゴシック" pitchFamily="34" charset="-128"/>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57200" y="682625"/>
            <a:ext cx="8229600" cy="1143000"/>
          </a:xfrm>
        </p:spPr>
        <p:txBody>
          <a:bodyPr/>
          <a:lstStyle/>
          <a:p>
            <a:r>
              <a:rPr lang="en-US" altLang="en-US" dirty="0" smtClean="0">
                <a:ea typeface="ＭＳ Ｐゴシック" pitchFamily="34" charset="-128"/>
              </a:rPr>
              <a:t>Presenters Contact Information</a:t>
            </a:r>
          </a:p>
        </p:txBody>
      </p:sp>
      <p:sp>
        <p:nvSpPr>
          <p:cNvPr id="49155" name="Content Placeholder 2"/>
          <p:cNvSpPr>
            <a:spLocks noGrp="1"/>
          </p:cNvSpPr>
          <p:nvPr>
            <p:ph idx="1"/>
          </p:nvPr>
        </p:nvSpPr>
        <p:spPr>
          <a:xfrm>
            <a:off x="457200" y="1957388"/>
            <a:ext cx="8229600" cy="4114800"/>
          </a:xfrm>
        </p:spPr>
        <p:txBody>
          <a:bodyPr/>
          <a:lstStyle/>
          <a:p>
            <a:r>
              <a:rPr lang="en-US" altLang="en-US" dirty="0" smtClean="0">
                <a:ea typeface="ＭＳ Ｐゴシック" pitchFamily="34" charset="-128"/>
              </a:rPr>
              <a:t>Amy Wallish, MBA, CWIC, WIPA</a:t>
            </a:r>
          </a:p>
          <a:p>
            <a:pPr>
              <a:buFont typeface="Arial" charset="0"/>
              <a:buNone/>
            </a:pPr>
            <a:r>
              <a:rPr lang="en-US" altLang="en-US" dirty="0" smtClean="0">
                <a:ea typeface="ＭＳ Ｐゴシック" pitchFamily="34" charset="-128"/>
              </a:rPr>
              <a:t>	</a:t>
            </a:r>
            <a:r>
              <a:rPr lang="en-US" altLang="en-US" dirty="0" smtClean="0">
                <a:ea typeface="ＭＳ Ｐゴシック" pitchFamily="34" charset="-128"/>
                <a:hlinkClick r:id="rId2"/>
              </a:rPr>
              <a:t>Amy.wallish@fullcircledc.com</a:t>
            </a:r>
            <a:endParaRPr lang="en-US" altLang="en-US" dirty="0" smtClean="0">
              <a:ea typeface="ＭＳ Ｐゴシック" pitchFamily="34" charset="-128"/>
            </a:endParaRPr>
          </a:p>
          <a:p>
            <a:pPr>
              <a:buFont typeface="Arial" charset="0"/>
              <a:buNone/>
            </a:pPr>
            <a:r>
              <a:rPr lang="en-US" altLang="en-US" dirty="0" smtClean="0">
                <a:ea typeface="ＭＳ Ｐゴシック" pitchFamily="34" charset="-128"/>
              </a:rPr>
              <a:t>	240.478.8436,Toll Free: 888.466.2942 x1</a:t>
            </a:r>
          </a:p>
          <a:p>
            <a:endParaRPr lang="en-US" altLang="en-US" sz="800" dirty="0" smtClean="0">
              <a:ea typeface="ＭＳ Ｐゴシック" pitchFamily="34" charset="-128"/>
            </a:endParaRPr>
          </a:p>
          <a:p>
            <a:r>
              <a:rPr lang="en-US" altLang="en-US" dirty="0" smtClean="0">
                <a:ea typeface="ＭＳ Ｐゴシック" pitchFamily="34" charset="-128"/>
              </a:rPr>
              <a:t>Lauren Parker, WISA</a:t>
            </a:r>
            <a:r>
              <a:rPr lang="en-US" altLang="en-US" smtClean="0">
                <a:ea typeface="ＭＳ Ｐゴシック" pitchFamily="34" charset="-128"/>
              </a:rPr>
              <a:t>, CWIC</a:t>
            </a:r>
            <a:endParaRPr lang="en-US" altLang="en-US" dirty="0" smtClean="0">
              <a:ea typeface="ＭＳ Ｐゴシック" pitchFamily="34" charset="-128"/>
            </a:endParaRPr>
          </a:p>
          <a:p>
            <a:pPr>
              <a:buFont typeface="Arial" charset="0"/>
              <a:buNone/>
            </a:pPr>
            <a:r>
              <a:rPr lang="en-US" altLang="en-US" dirty="0" smtClean="0">
                <a:ea typeface="ＭＳ Ｐゴシック" pitchFamily="34" charset="-128"/>
              </a:rPr>
              <a:t>	</a:t>
            </a:r>
            <a:r>
              <a:rPr lang="en-US" altLang="en-US" dirty="0" smtClean="0">
                <a:ea typeface="ＭＳ Ｐゴシック" pitchFamily="34" charset="-128"/>
                <a:hlinkClick r:id="rId3"/>
              </a:rPr>
              <a:t>Lauren.parker@myskillsource.org</a:t>
            </a:r>
            <a:endParaRPr lang="en-US" altLang="en-US" dirty="0" smtClean="0">
              <a:ea typeface="ＭＳ Ｐゴシック" pitchFamily="34" charset="-128"/>
            </a:endParaRPr>
          </a:p>
          <a:p>
            <a:pPr>
              <a:buFont typeface="Arial" charset="0"/>
              <a:buNone/>
            </a:pPr>
            <a:r>
              <a:rPr lang="en-US" altLang="en-US" dirty="0" smtClean="0">
                <a:ea typeface="ＭＳ Ｐゴシック" pitchFamily="34" charset="-128"/>
              </a:rPr>
              <a:t>	703 .752.1606</a:t>
            </a:r>
          </a:p>
          <a:p>
            <a:endParaRPr lang="en-US" altLang="en-US" sz="800" dirty="0" smtClean="0">
              <a:ea typeface="ＭＳ Ｐゴシック" pitchFamily="34" charset="-128"/>
            </a:endParaRPr>
          </a:p>
          <a:p>
            <a:r>
              <a:rPr lang="en-US" altLang="en-US" dirty="0" smtClean="0">
                <a:ea typeface="ＭＳ Ｐゴシック" pitchFamily="34" charset="-128"/>
              </a:rPr>
              <a:t>Sherman Gifford , M.S.,CRC,CRP,LPC</a:t>
            </a:r>
          </a:p>
          <a:p>
            <a:pPr>
              <a:buFont typeface="Arial" charset="0"/>
              <a:buNone/>
            </a:pPr>
            <a:r>
              <a:rPr lang="en-US" altLang="en-US" dirty="0" smtClean="0">
                <a:ea typeface="ＭＳ Ｐゴシック" pitchFamily="34" charset="-128"/>
              </a:rPr>
              <a:t>	</a:t>
            </a:r>
            <a:r>
              <a:rPr lang="en-US" altLang="en-US" dirty="0" smtClean="0">
                <a:ea typeface="ＭＳ Ｐゴシック" pitchFamily="34" charset="-128"/>
                <a:hlinkClick r:id="rId4"/>
              </a:rPr>
              <a:t>Sherman.gifford@thechoicegroup.com</a:t>
            </a:r>
            <a:endParaRPr lang="en-US" altLang="en-US" dirty="0" smtClean="0">
              <a:ea typeface="ＭＳ Ｐゴシック" pitchFamily="34" charset="-128"/>
            </a:endParaRPr>
          </a:p>
          <a:p>
            <a:pPr>
              <a:buFont typeface="Arial" charset="0"/>
              <a:buNone/>
            </a:pPr>
            <a:r>
              <a:rPr lang="en-US" altLang="en-US" dirty="0" smtClean="0">
                <a:ea typeface="ＭＳ Ｐゴシック" pitchFamily="34" charset="-128"/>
              </a:rPr>
              <a:t>	804.278.9151 ext 121</a:t>
            </a:r>
          </a:p>
          <a:p>
            <a:pPr>
              <a:buFont typeface="Arial" charset="0"/>
              <a:buNone/>
            </a:pPr>
            <a:r>
              <a:rPr lang="en-US" altLang="en-US" sz="1800" dirty="0" smtClean="0">
                <a:ea typeface="ＭＳ Ｐゴシック" pitchFamily="34" charset="-128"/>
              </a:rPr>
              <a:t>	</a:t>
            </a:r>
          </a:p>
          <a:p>
            <a:endParaRPr lang="en-US" altLang="en-US" sz="2000" dirty="0" smtClean="0">
              <a:ea typeface="ＭＳ Ｐゴシック" pitchFamily="34" charset="-128"/>
            </a:endParaRPr>
          </a:p>
          <a:p>
            <a:endParaRPr lang="en-US" altLang="en-US" dirty="0" smtClean="0">
              <a:ea typeface="ＭＳ Ｐゴシック" pitchFamily="34" charset="-128"/>
            </a:endParaRPr>
          </a:p>
        </p:txBody>
      </p:sp>
      <p:sp>
        <p:nvSpPr>
          <p:cNvPr id="49156" name="Slide Number Placeholder 3"/>
          <p:cNvSpPr>
            <a:spLocks noGrp="1"/>
          </p:cNvSpPr>
          <p:nvPr>
            <p:ph type="sldNum" sz="quarter" idx="10"/>
          </p:nvPr>
        </p:nvSpPr>
        <p:spPr bwMode="auto">
          <a:noFill/>
          <a:ln>
            <a:miter lim="800000"/>
            <a:headEnd/>
            <a:tailEnd/>
          </a:ln>
        </p:spPr>
        <p:txBody>
          <a:bodyPr/>
          <a:lstStyle/>
          <a:p>
            <a:fld id="{2AC6473E-2DBB-4AE6-B6A8-9631728EB051}" type="slidenum">
              <a:rPr lang="en-US" altLang="en-US" smtClean="0">
                <a:ea typeface="ＭＳ Ｐゴシック" pitchFamily="34" charset="-128"/>
              </a:rPr>
              <a:pPr/>
              <a:t>36</a:t>
            </a:fld>
            <a:endParaRPr lang="en-US" altLang="en-US" dirty="0" smtClean="0">
              <a:ea typeface="ＭＳ Ｐゴシック" pitchFamily="34"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682625"/>
            <a:ext cx="8229600" cy="1143000"/>
          </a:xfrm>
        </p:spPr>
        <p:txBody>
          <a:bodyPr/>
          <a:lstStyle/>
          <a:p>
            <a:r>
              <a:rPr lang="en-US" altLang="en-US" dirty="0" smtClean="0">
                <a:ea typeface="ＭＳ Ｐゴシック" pitchFamily="34" charset="-128"/>
              </a:rPr>
              <a:t>Virginia Statistics</a:t>
            </a:r>
            <a:br>
              <a:rPr lang="en-US" altLang="en-US" dirty="0" smtClean="0">
                <a:ea typeface="ＭＳ Ｐゴシック" pitchFamily="34" charset="-128"/>
              </a:rPr>
            </a:br>
            <a:endParaRPr lang="en-US" altLang="en-US" dirty="0" smtClean="0">
              <a:solidFill>
                <a:srgbClr val="FF0000"/>
              </a:solidFill>
              <a:ea typeface="ＭＳ Ｐゴシック" pitchFamily="34" charset="-128"/>
            </a:endParaRPr>
          </a:p>
        </p:txBody>
      </p:sp>
      <p:sp>
        <p:nvSpPr>
          <p:cNvPr id="15363" name="Content Placeholder 2"/>
          <p:cNvSpPr>
            <a:spLocks noGrp="1"/>
          </p:cNvSpPr>
          <p:nvPr>
            <p:ph idx="1"/>
          </p:nvPr>
        </p:nvSpPr>
        <p:spPr>
          <a:xfrm>
            <a:off x="457200" y="1957388"/>
            <a:ext cx="8229600" cy="4114800"/>
          </a:xfrm>
        </p:spPr>
        <p:txBody>
          <a:bodyPr/>
          <a:lstStyle/>
          <a:p>
            <a:r>
              <a:rPr lang="en-US" altLang="en-US" dirty="0" smtClean="0">
                <a:ea typeface="ＭＳ Ｐゴシック" pitchFamily="34" charset="-128"/>
              </a:rPr>
              <a:t>Eligible Ticket Holders								307,910</a:t>
            </a:r>
          </a:p>
          <a:p>
            <a:r>
              <a:rPr lang="en-US" altLang="en-US" dirty="0" smtClean="0">
                <a:ea typeface="ＭＳ Ｐゴシック" pitchFamily="34" charset="-128"/>
              </a:rPr>
              <a:t>In use with VR										5,328</a:t>
            </a:r>
            <a:endParaRPr lang="en-US" altLang="en-US" dirty="0" smtClean="0">
              <a:solidFill>
                <a:srgbClr val="FF0000"/>
              </a:solidFill>
              <a:ea typeface="ＭＳ Ｐゴシック" pitchFamily="34" charset="-128"/>
            </a:endParaRPr>
          </a:p>
          <a:p>
            <a:r>
              <a:rPr lang="en-US" altLang="en-US" dirty="0" smtClean="0">
                <a:ea typeface="ＭＳ Ｐゴシック" pitchFamily="34" charset="-128"/>
              </a:rPr>
              <a:t>Assigned to ENs										893</a:t>
            </a:r>
          </a:p>
          <a:p>
            <a:r>
              <a:rPr lang="en-US" altLang="en-US" dirty="0" smtClean="0">
                <a:ea typeface="ＭＳ Ｐゴシック" pitchFamily="34" charset="-128"/>
              </a:rPr>
              <a:t>ENs in Virginia										 26</a:t>
            </a:r>
          </a:p>
          <a:p>
            <a:r>
              <a:rPr lang="en-US" altLang="en-US" dirty="0" smtClean="0">
                <a:ea typeface="ＭＳ Ｐゴシック" pitchFamily="34" charset="-128"/>
              </a:rPr>
              <a:t>Percentage of ENs who are VR vendors              76%</a:t>
            </a:r>
          </a:p>
          <a:p>
            <a:r>
              <a:rPr lang="en-US" altLang="en-US" dirty="0" smtClean="0">
                <a:ea typeface="ＭＳ Ｐゴシック" pitchFamily="34" charset="-128"/>
              </a:rPr>
              <a:t>Percentage of ENs who are Workforce                 30%</a:t>
            </a:r>
          </a:p>
          <a:p>
            <a:r>
              <a:rPr lang="en-US" altLang="en-US" dirty="0" smtClean="0">
                <a:ea typeface="ＭＳ Ｐゴシック" pitchFamily="34" charset="-128"/>
              </a:rPr>
              <a:t>Number of traditional Partnership Plus Handoffs  178</a:t>
            </a:r>
            <a:endParaRPr lang="en-US" altLang="en-US" dirty="0" smtClean="0">
              <a:solidFill>
                <a:srgbClr val="FF0000"/>
              </a:solidFill>
              <a:ea typeface="ＭＳ Ｐゴシック" pitchFamily="34" charset="-128"/>
            </a:endParaRPr>
          </a:p>
          <a:p>
            <a:r>
              <a:rPr lang="en-US" altLang="en-US" dirty="0" smtClean="0">
                <a:ea typeface="ＭＳ Ｐゴシック" pitchFamily="34" charset="-128"/>
              </a:rPr>
              <a:t>Number of Expedited Ticket Handoffs				 </a:t>
            </a:r>
            <a:r>
              <a:rPr lang="en-US" altLang="en-US" dirty="0" smtClean="0">
                <a:solidFill>
                  <a:srgbClr val="FF0000"/>
                </a:solidFill>
                <a:ea typeface="ＭＳ Ｐゴシック" pitchFamily="34" charset="-128"/>
              </a:rPr>
              <a:t> </a:t>
            </a:r>
            <a:r>
              <a:rPr lang="en-US" altLang="en-US" dirty="0" smtClean="0">
                <a:ea typeface="ＭＳ Ｐゴシック" pitchFamily="34" charset="-128"/>
              </a:rPr>
              <a:t>54</a:t>
            </a:r>
            <a:r>
              <a:rPr lang="en-US" altLang="en-US" dirty="0" smtClean="0">
                <a:solidFill>
                  <a:srgbClr val="FF0000"/>
                </a:solidFill>
                <a:ea typeface="ＭＳ Ｐゴシック" pitchFamily="34" charset="-128"/>
              </a:rPr>
              <a:t> </a:t>
            </a:r>
            <a:r>
              <a:rPr lang="en-US" altLang="en-US" dirty="0" smtClean="0">
                <a:ea typeface="ＭＳ Ｐゴシック" pitchFamily="34" charset="-128"/>
              </a:rPr>
              <a:t>	</a:t>
            </a:r>
          </a:p>
          <a:p>
            <a:endParaRPr lang="en-US" altLang="en-US" dirty="0" smtClean="0">
              <a:ea typeface="ＭＳ Ｐゴシック" pitchFamily="34" charset="-128"/>
            </a:endParaRPr>
          </a:p>
          <a:p>
            <a:endParaRPr lang="en-US" altLang="en-US" dirty="0" smtClean="0">
              <a:ea typeface="ＭＳ Ｐゴシック" pitchFamily="34" charset="-128"/>
            </a:endParaRPr>
          </a:p>
        </p:txBody>
      </p:sp>
      <p:sp>
        <p:nvSpPr>
          <p:cNvPr id="15364" name="Slide Number Placeholder 3"/>
          <p:cNvSpPr>
            <a:spLocks noGrp="1"/>
          </p:cNvSpPr>
          <p:nvPr>
            <p:ph type="sldNum" sz="quarter" idx="10"/>
          </p:nvPr>
        </p:nvSpPr>
        <p:spPr bwMode="auto">
          <a:noFill/>
          <a:ln>
            <a:miter lim="800000"/>
            <a:headEnd/>
            <a:tailEnd/>
          </a:ln>
        </p:spPr>
        <p:txBody>
          <a:bodyPr/>
          <a:lstStyle/>
          <a:p>
            <a:fld id="{EDFC7CA7-340E-41EA-A168-1506C58C79A3}" type="slidenum">
              <a:rPr lang="en-US" altLang="en-US" smtClean="0">
                <a:ea typeface="ＭＳ Ｐゴシック" pitchFamily="34" charset="-128"/>
              </a:rPr>
              <a:pPr/>
              <a:t>4</a:t>
            </a:fld>
            <a:endParaRPr lang="en-US" altLang="en-US" dirty="0" smtClean="0">
              <a:ea typeface="ＭＳ Ｐゴシック" pitchFamily="34"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682625"/>
            <a:ext cx="8229600" cy="1143000"/>
          </a:xfrm>
        </p:spPr>
        <p:txBody>
          <a:bodyPr/>
          <a:lstStyle/>
          <a:p>
            <a:r>
              <a:rPr lang="en-US" altLang="en-US" dirty="0" smtClean="0">
                <a:ea typeface="ＭＳ Ｐゴシック" pitchFamily="34" charset="-128"/>
              </a:rPr>
              <a:t>Virginia’s ENs</a:t>
            </a:r>
          </a:p>
        </p:txBody>
      </p:sp>
      <p:sp>
        <p:nvSpPr>
          <p:cNvPr id="16387" name="Slide Number Placeholder 3"/>
          <p:cNvSpPr>
            <a:spLocks noGrp="1"/>
          </p:cNvSpPr>
          <p:nvPr>
            <p:ph type="sldNum" sz="quarter" idx="10"/>
          </p:nvPr>
        </p:nvSpPr>
        <p:spPr bwMode="auto">
          <a:noFill/>
          <a:ln>
            <a:miter lim="800000"/>
            <a:headEnd/>
            <a:tailEnd/>
          </a:ln>
        </p:spPr>
        <p:txBody>
          <a:bodyPr/>
          <a:lstStyle/>
          <a:p>
            <a:fld id="{B7E026EF-05CB-4903-AE40-21F2B410B949}" type="slidenum">
              <a:rPr lang="en-US" altLang="en-US" smtClean="0">
                <a:ea typeface="ＭＳ Ｐゴシック" pitchFamily="34" charset="-128"/>
              </a:rPr>
              <a:pPr/>
              <a:t>5</a:t>
            </a:fld>
            <a:endParaRPr lang="en-US" altLang="en-US" dirty="0" smtClean="0">
              <a:ea typeface="ＭＳ Ｐゴシック" pitchFamily="34" charset="-128"/>
            </a:endParaRPr>
          </a:p>
        </p:txBody>
      </p:sp>
      <p:sp>
        <p:nvSpPr>
          <p:cNvPr id="5" name="Slide Number Placeholder 3"/>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p>
            <a:pPr marL="0" marR="0" lvl="0" indent="0" algn="r" defTabSz="457200" rtl="0" eaLnBrk="1" fontAlgn="base" latinLnBrk="0" hangingPunct="1">
              <a:lnSpc>
                <a:spcPct val="100000"/>
              </a:lnSpc>
              <a:spcBef>
                <a:spcPct val="0"/>
              </a:spcBef>
              <a:spcAft>
                <a:spcPct val="0"/>
              </a:spcAft>
              <a:buClrTx/>
              <a:buSzTx/>
              <a:buFontTx/>
              <a:buNone/>
              <a:tabLst/>
              <a:defRPr/>
            </a:pPr>
            <a:fld id="{A419AE69-8C9F-4194-8341-513D1CAC7AA2}" type="slidenum">
              <a:rPr kumimoji="0" lang="en-US" sz="1200" b="0" i="0" u="none" strike="noStrike" kern="1200" cap="none" spc="0" normalizeH="0" baseline="0" noProof="0" smtClean="0">
                <a:ln>
                  <a:noFill/>
                </a:ln>
                <a:solidFill>
                  <a:schemeClr val="tx2"/>
                </a:solidFill>
                <a:effectLst/>
                <a:uLnTx/>
                <a:uFillTx/>
                <a:latin typeface="Arial Narrow" pitchFamily="34"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chemeClr val="tx2"/>
              </a:solidFill>
              <a:effectLst/>
              <a:uLnTx/>
              <a:uFillTx/>
              <a:latin typeface="Arial Narrow" pitchFamily="34" charset="0"/>
              <a:ea typeface="ＭＳ Ｐゴシック" charset="-128"/>
              <a:cs typeface="+mn-cs"/>
            </a:endParaRPr>
          </a:p>
        </p:txBody>
      </p:sp>
      <p:pic>
        <p:nvPicPr>
          <p:cNvPr id="6" name="Picture 5" descr="SDXTMPPPT01.emf"/>
          <p:cNvPicPr>
            <a:picLocks/>
          </p:cNvPicPr>
          <p:nvPr/>
        </p:nvPicPr>
        <p:blipFill>
          <a:blip r:embed="rId2"/>
          <a:stretch>
            <a:fillRect/>
          </a:stretch>
        </p:blipFill>
        <p:spPr>
          <a:xfrm>
            <a:off x="457200" y="2296620"/>
            <a:ext cx="8235091" cy="344211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chor="t"/>
          <a:lstStyle/>
          <a:p>
            <a:r>
              <a:rPr lang="en-US" dirty="0" smtClean="0"/>
              <a:t>Virginia Department of Aging and Rehabilitation</a:t>
            </a:r>
            <a:endParaRPr lang="en-US" dirty="0"/>
          </a:p>
        </p:txBody>
      </p:sp>
      <p:sp>
        <p:nvSpPr>
          <p:cNvPr id="6" name="Subtitle 5"/>
          <p:cNvSpPr>
            <a:spLocks noGrp="1"/>
          </p:cNvSpPr>
          <p:nvPr>
            <p:ph type="subTitle" idx="1"/>
          </p:nvPr>
        </p:nvSpPr>
        <p:spPr>
          <a:xfrm>
            <a:off x="614791" y="2574031"/>
            <a:ext cx="7895206" cy="1585378"/>
          </a:xfrm>
        </p:spPr>
        <p:txBody>
          <a:bodyPr/>
          <a:lstStyle/>
          <a:p>
            <a:r>
              <a:rPr lang="en-US" dirty="0" smtClean="0"/>
              <a:t>David Leon</a:t>
            </a:r>
          </a:p>
          <a:p>
            <a:r>
              <a:rPr lang="en-US" dirty="0" smtClean="0"/>
              <a:t>Ticket to Work Coordinator</a:t>
            </a:r>
          </a:p>
          <a:p>
            <a:r>
              <a:rPr lang="en-US" dirty="0" smtClean="0"/>
              <a:t>Virginia DARS</a:t>
            </a:r>
            <a:endParaRPr lang="en-US" dirty="0"/>
          </a:p>
        </p:txBody>
      </p:sp>
      <p:sp>
        <p:nvSpPr>
          <p:cNvPr id="4" name="Slide Number Placeholder 3"/>
          <p:cNvSpPr>
            <a:spLocks noGrp="1"/>
          </p:cNvSpPr>
          <p:nvPr>
            <p:ph type="sldNum" sz="quarter" idx="4294967295"/>
          </p:nvPr>
        </p:nvSpPr>
        <p:spPr>
          <a:xfrm>
            <a:off x="7010400" y="6356350"/>
            <a:ext cx="2133600" cy="365125"/>
          </a:xfrm>
        </p:spPr>
        <p:txBody>
          <a:bodyPr/>
          <a:lstStyle/>
          <a:p>
            <a:pPr>
              <a:defRPr/>
            </a:pPr>
            <a:fld id="{A419AE69-8C9F-4194-8341-513D1CAC7AA2}" type="slidenum">
              <a:rPr lang="en-US" smtClean="0"/>
              <a:pPr>
                <a:defRPr/>
              </a:pPr>
              <a:t>6</a:t>
            </a:fld>
            <a:endParaRPr lang="en-US" dirty="0"/>
          </a:p>
        </p:txBody>
      </p:sp>
      <p:pic>
        <p:nvPicPr>
          <p:cNvPr id="2" name="Picture 1"/>
          <p:cNvPicPr>
            <a:picLocks noChangeAspect="1"/>
          </p:cNvPicPr>
          <p:nvPr/>
        </p:nvPicPr>
        <p:blipFill rotWithShape="1">
          <a:blip r:embed="rId2" cstate="screen">
            <a:extLst>
              <a:ext uri="{28A0092B-C50C-407E-A947-70E740481C1C}">
                <a14:useLocalDpi xmlns:a14="http://schemas.microsoft.com/office/drawing/2010/main" xmlns=""/>
              </a:ext>
            </a:extLst>
          </a:blip>
          <a:srcRect/>
          <a:stretch/>
        </p:blipFill>
        <p:spPr>
          <a:xfrm>
            <a:off x="3345770" y="3762482"/>
            <a:ext cx="2331614" cy="1279433"/>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682625"/>
            <a:ext cx="8229600" cy="1143000"/>
          </a:xfrm>
        </p:spPr>
        <p:txBody>
          <a:bodyPr/>
          <a:lstStyle/>
          <a:p>
            <a:r>
              <a:rPr lang="en-US" altLang="en-US" dirty="0" smtClean="0">
                <a:ea typeface="ＭＳ Ｐゴシック" pitchFamily="34" charset="-128"/>
              </a:rPr>
              <a:t>Virginia’s Partnership Plus Model</a:t>
            </a:r>
          </a:p>
        </p:txBody>
      </p:sp>
      <p:sp>
        <p:nvSpPr>
          <p:cNvPr id="19459" name="Content Placeholder 2"/>
          <p:cNvSpPr>
            <a:spLocks noGrp="1"/>
          </p:cNvSpPr>
          <p:nvPr>
            <p:ph idx="1"/>
          </p:nvPr>
        </p:nvSpPr>
        <p:spPr>
          <a:xfrm>
            <a:off x="457200" y="1957388"/>
            <a:ext cx="8229600" cy="4114800"/>
          </a:xfrm>
        </p:spPr>
        <p:txBody>
          <a:bodyPr/>
          <a:lstStyle/>
          <a:p>
            <a:r>
              <a:rPr lang="en-US" altLang="en-US" dirty="0" smtClean="0">
                <a:ea typeface="ＭＳ Ｐゴシック" pitchFamily="34" charset="-128"/>
              </a:rPr>
              <a:t>Benchmark retention payments available to ENs </a:t>
            </a:r>
          </a:p>
          <a:p>
            <a:r>
              <a:rPr lang="en-US" altLang="en-US" dirty="0" smtClean="0">
                <a:ea typeface="ＭＳ Ｐゴシック" pitchFamily="34" charset="-128"/>
              </a:rPr>
              <a:t>Expedited Ticket Handoff Process</a:t>
            </a:r>
          </a:p>
          <a:p>
            <a:r>
              <a:rPr lang="en-US" altLang="en-US" dirty="0" smtClean="0">
                <a:ea typeface="ＭＳ Ｐゴシック" pitchFamily="34" charset="-128"/>
              </a:rPr>
              <a:t>WorkWORLD for the Web and WISA services</a:t>
            </a:r>
          </a:p>
          <a:p>
            <a:endParaRPr lang="en-US" altLang="en-US" dirty="0" smtClean="0">
              <a:ea typeface="ＭＳ Ｐゴシック" pitchFamily="34" charset="-128"/>
            </a:endParaRPr>
          </a:p>
        </p:txBody>
      </p:sp>
      <p:sp>
        <p:nvSpPr>
          <p:cNvPr id="19460" name="Slide Number Placeholder 3"/>
          <p:cNvSpPr>
            <a:spLocks noGrp="1"/>
          </p:cNvSpPr>
          <p:nvPr>
            <p:ph type="sldNum" sz="quarter" idx="10"/>
          </p:nvPr>
        </p:nvSpPr>
        <p:spPr bwMode="auto">
          <a:noFill/>
          <a:ln>
            <a:miter lim="800000"/>
            <a:headEnd/>
            <a:tailEnd/>
          </a:ln>
        </p:spPr>
        <p:txBody>
          <a:bodyPr/>
          <a:lstStyle/>
          <a:p>
            <a:fld id="{9D140197-4EA0-4CD8-AA94-604F057A7AEB}" type="slidenum">
              <a:rPr lang="en-US" altLang="en-US" smtClean="0">
                <a:ea typeface="ＭＳ Ｐゴシック" pitchFamily="34" charset="-128"/>
              </a:rPr>
              <a:pPr/>
              <a:t>7</a:t>
            </a:fld>
            <a:endParaRPr lang="en-US" altLang="en-US" dirty="0" smtClean="0">
              <a:ea typeface="ＭＳ Ｐゴシック" pitchFamily="34" charset="-12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682625"/>
            <a:ext cx="8229600" cy="1143000"/>
          </a:xfrm>
        </p:spPr>
        <p:txBody>
          <a:bodyPr/>
          <a:lstStyle/>
          <a:p>
            <a:r>
              <a:rPr lang="en-US" altLang="en-US" dirty="0" smtClean="0">
                <a:ea typeface="ＭＳ Ｐゴシック" pitchFamily="34" charset="-128"/>
              </a:rPr>
              <a:t>What Are Benchmark Retention Payments For EN’s</a:t>
            </a:r>
          </a:p>
        </p:txBody>
      </p:sp>
      <p:sp>
        <p:nvSpPr>
          <p:cNvPr id="20483" name="Content Placeholder 2"/>
          <p:cNvSpPr>
            <a:spLocks noGrp="1"/>
          </p:cNvSpPr>
          <p:nvPr>
            <p:ph idx="1"/>
          </p:nvPr>
        </p:nvSpPr>
        <p:spPr>
          <a:xfrm>
            <a:off x="457200" y="1957388"/>
            <a:ext cx="8229600" cy="4114800"/>
          </a:xfrm>
        </p:spPr>
        <p:txBody>
          <a:bodyPr/>
          <a:lstStyle/>
          <a:p>
            <a:pPr marL="0" indent="0">
              <a:buFont typeface="Arial" charset="0"/>
              <a:buNone/>
              <a:defRPr/>
            </a:pPr>
            <a:r>
              <a:rPr lang="en-US" altLang="en-US" dirty="0" smtClean="0">
                <a:ea typeface="ＭＳ Ｐゴシック" pitchFamily="34" charset="-128"/>
              </a:rPr>
              <a:t>Job retention payments to Employment Networks from DARS are offered in addition to the milestone/outcome payments received from SSA. These were added to provide an incentive for Employment Networks to participate with DARS in the Partnership Plus model. These payments will be made to the Employment Network as clients reach important milestones in their continuing long term employment efforts. These retention payments reflect DARS’s commitment to support and to maintain meaningful long term work experiences for the client. They also offset the loss of Phase 1 payments to ENs.</a:t>
            </a:r>
          </a:p>
          <a:p>
            <a:pPr>
              <a:defRPr/>
            </a:pPr>
            <a:endParaRPr lang="en-US" altLang="en-US" dirty="0" smtClean="0">
              <a:ea typeface="ＭＳ Ｐゴシック" pitchFamily="34" charset="-128"/>
            </a:endParaRPr>
          </a:p>
        </p:txBody>
      </p:sp>
      <p:sp>
        <p:nvSpPr>
          <p:cNvPr id="20484" name="Slide Number Placeholder 3"/>
          <p:cNvSpPr>
            <a:spLocks noGrp="1"/>
          </p:cNvSpPr>
          <p:nvPr>
            <p:ph type="sldNum" sz="quarter" idx="10"/>
          </p:nvPr>
        </p:nvSpPr>
        <p:spPr bwMode="auto">
          <a:noFill/>
          <a:ln>
            <a:miter lim="800000"/>
            <a:headEnd/>
            <a:tailEnd/>
          </a:ln>
        </p:spPr>
        <p:txBody>
          <a:bodyPr/>
          <a:lstStyle/>
          <a:p>
            <a:fld id="{A30D06C4-AA56-429E-9B9C-EF4AF770828B}" type="slidenum">
              <a:rPr lang="en-US" altLang="en-US" smtClean="0">
                <a:ea typeface="ＭＳ Ｐゴシック" pitchFamily="34" charset="-128"/>
              </a:rPr>
              <a:pPr/>
              <a:t>8</a:t>
            </a:fld>
            <a:endParaRPr lang="en-US" altLang="en-US" dirty="0" smtClean="0">
              <a:ea typeface="ＭＳ Ｐゴシック" pitchFamily="34" charset="-12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682625"/>
            <a:ext cx="8229600" cy="1143000"/>
          </a:xfrm>
        </p:spPr>
        <p:txBody>
          <a:bodyPr/>
          <a:lstStyle/>
          <a:p>
            <a:r>
              <a:rPr lang="en-US" altLang="en-US" dirty="0" smtClean="0">
                <a:ea typeface="ＭＳ Ｐゴシック" pitchFamily="34" charset="-128"/>
              </a:rPr>
              <a:t>WISA services</a:t>
            </a:r>
          </a:p>
        </p:txBody>
      </p:sp>
      <p:sp>
        <p:nvSpPr>
          <p:cNvPr id="21507" name="Content Placeholder 2"/>
          <p:cNvSpPr>
            <a:spLocks noGrp="1"/>
          </p:cNvSpPr>
          <p:nvPr>
            <p:ph idx="1"/>
          </p:nvPr>
        </p:nvSpPr>
        <p:spPr>
          <a:xfrm>
            <a:off x="457200" y="1957388"/>
            <a:ext cx="8229600" cy="4114800"/>
          </a:xfrm>
        </p:spPr>
        <p:txBody>
          <a:bodyPr/>
          <a:lstStyle/>
          <a:p>
            <a:r>
              <a:rPr lang="en-US" dirty="0" smtClean="0">
                <a:ea typeface="ＭＳ Ｐゴシック" pitchFamily="34" charset="-128"/>
              </a:rPr>
              <a:t>BPQY</a:t>
            </a:r>
          </a:p>
          <a:p>
            <a:r>
              <a:rPr lang="en-US" dirty="0" smtClean="0">
                <a:ea typeface="ＭＳ Ｐゴシック" pitchFamily="34" charset="-128"/>
              </a:rPr>
              <a:t>WorkWORLD Analysis</a:t>
            </a:r>
          </a:p>
          <a:p>
            <a:r>
              <a:rPr lang="en-US" dirty="0" smtClean="0">
                <a:ea typeface="ＭＳ Ｐゴシック" pitchFamily="34" charset="-128"/>
              </a:rPr>
              <a:t>IRWE/BWE</a:t>
            </a:r>
          </a:p>
          <a:p>
            <a:r>
              <a:rPr lang="en-US" dirty="0" smtClean="0">
                <a:ea typeface="ＭＳ Ｐゴシック" pitchFamily="34" charset="-128"/>
              </a:rPr>
              <a:t>SEIE</a:t>
            </a:r>
          </a:p>
          <a:p>
            <a:r>
              <a:rPr lang="en-US" dirty="0" smtClean="0">
                <a:ea typeface="ＭＳ Ｐゴシック" pitchFamily="34" charset="-128"/>
              </a:rPr>
              <a:t>PASS</a:t>
            </a:r>
          </a:p>
          <a:p>
            <a:r>
              <a:rPr lang="en-US" dirty="0" smtClean="0">
                <a:ea typeface="ＭＳ Ｐゴシック" pitchFamily="34" charset="-128"/>
              </a:rPr>
              <a:t>Subsidy</a:t>
            </a:r>
          </a:p>
          <a:p>
            <a:r>
              <a:rPr lang="en-US" dirty="0" smtClean="0">
                <a:ea typeface="ＭＳ Ｐゴシック" pitchFamily="34" charset="-128"/>
              </a:rPr>
              <a:t>Overpayment</a:t>
            </a:r>
          </a:p>
          <a:p>
            <a:r>
              <a:rPr lang="en-US" dirty="0" smtClean="0">
                <a:ea typeface="ＭＳ Ｐゴシック" pitchFamily="34" charset="-128"/>
              </a:rPr>
              <a:t>1619(b)</a:t>
            </a:r>
          </a:p>
          <a:p>
            <a:r>
              <a:rPr lang="en-US" dirty="0" smtClean="0">
                <a:ea typeface="ＭＳ Ｐゴシック" pitchFamily="34" charset="-128"/>
              </a:rPr>
              <a:t>Medicaid Works</a:t>
            </a:r>
          </a:p>
          <a:p>
            <a:endParaRPr lang="en-US" altLang="en-US" dirty="0" smtClean="0">
              <a:ea typeface="ＭＳ Ｐゴシック" pitchFamily="34" charset="-128"/>
            </a:endParaRPr>
          </a:p>
        </p:txBody>
      </p:sp>
      <p:sp>
        <p:nvSpPr>
          <p:cNvPr id="21508" name="Slide Number Placeholder 3"/>
          <p:cNvSpPr>
            <a:spLocks noGrp="1"/>
          </p:cNvSpPr>
          <p:nvPr>
            <p:ph type="sldNum" sz="quarter" idx="10"/>
          </p:nvPr>
        </p:nvSpPr>
        <p:spPr bwMode="auto">
          <a:noFill/>
          <a:ln>
            <a:miter lim="800000"/>
            <a:headEnd/>
            <a:tailEnd/>
          </a:ln>
        </p:spPr>
        <p:txBody>
          <a:bodyPr/>
          <a:lstStyle/>
          <a:p>
            <a:fld id="{0BDEF674-1A9A-4F91-B078-FDD5C33696F7}" type="slidenum">
              <a:rPr lang="en-US" altLang="en-US" smtClean="0">
                <a:ea typeface="ＭＳ Ｐゴシック" pitchFamily="34" charset="-128"/>
              </a:rPr>
              <a:pPr/>
              <a:t>9</a:t>
            </a:fld>
            <a:endParaRPr lang="en-US" altLang="en-US" dirty="0" smtClean="0">
              <a:ea typeface="ＭＳ Ｐゴシック" pitchFamily="34" charset="-128"/>
            </a:endParaRPr>
          </a:p>
        </p:txBody>
      </p:sp>
    </p:spTree>
  </p:cSld>
  <p:clrMapOvr>
    <a:masterClrMapping/>
  </p:clrMapOvr>
</p:sld>
</file>

<file path=ppt/theme/theme1.xml><?xml version="1.0" encoding="utf-8"?>
<a:theme xmlns:a="http://schemas.openxmlformats.org/drawingml/2006/main" name="Office Theme">
  <a:themeElements>
    <a:clrScheme name="TTWP colors">
      <a:dk1>
        <a:srgbClr val="000100"/>
      </a:dk1>
      <a:lt1>
        <a:sysClr val="window" lastClr="FFFFFF"/>
      </a:lt1>
      <a:dk2>
        <a:srgbClr val="000100"/>
      </a:dk2>
      <a:lt2>
        <a:srgbClr val="BFCADD"/>
      </a:lt2>
      <a:accent1>
        <a:srgbClr val="6D8BA2"/>
      </a:accent1>
      <a:accent2>
        <a:srgbClr val="BA2700"/>
      </a:accent2>
      <a:accent3>
        <a:srgbClr val="7C7C7C"/>
      </a:accent3>
      <a:accent4>
        <a:srgbClr val="5892AF"/>
      </a:accent4>
      <a:accent5>
        <a:srgbClr val="B0B0B0"/>
      </a:accent5>
      <a:accent6>
        <a:srgbClr val="3C6986"/>
      </a:accent6>
      <a:hlink>
        <a:srgbClr val="0090C8"/>
      </a:hlink>
      <a:folHlink>
        <a:srgbClr val="9F1F2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3440</TotalTime>
  <Words>1407</Words>
  <Application>Microsoft Office PowerPoint</Application>
  <PresentationFormat>On-screen Show (4:3)</PresentationFormat>
  <Paragraphs>258</Paragraphs>
  <Slides>36</Slides>
  <Notes>9</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Effective Practices Webinar Series</vt:lpstr>
      <vt:lpstr>Presenters </vt:lpstr>
      <vt:lpstr>Objectives</vt:lpstr>
      <vt:lpstr>Virginia Statistics </vt:lpstr>
      <vt:lpstr>Virginia’s ENs</vt:lpstr>
      <vt:lpstr>Virginia Department of Aging and Rehabilitation</vt:lpstr>
      <vt:lpstr>Virginia’s Partnership Plus Model</vt:lpstr>
      <vt:lpstr>What Are Benchmark Retention Payments For EN’s</vt:lpstr>
      <vt:lpstr>WISA services</vt:lpstr>
      <vt:lpstr>Expedited Ticket Handoff</vt:lpstr>
      <vt:lpstr>WorkWORLD for the Web</vt:lpstr>
      <vt:lpstr>Capacity building by the numbers</vt:lpstr>
      <vt:lpstr>Evidence of VR</vt:lpstr>
      <vt:lpstr>Section 503</vt:lpstr>
      <vt:lpstr>Full Circle Employment Solutions</vt:lpstr>
      <vt:lpstr>Full Circle Employment Solutions </vt:lpstr>
      <vt:lpstr>Slide 17</vt:lpstr>
      <vt:lpstr>Partnership is KEY!</vt:lpstr>
      <vt:lpstr>Full Circle’s EN Models </vt:lpstr>
      <vt:lpstr>Partnership with VR</vt:lpstr>
      <vt:lpstr>Partnership with VR cont.</vt:lpstr>
      <vt:lpstr>The SkillSource Group Inc.</vt:lpstr>
      <vt:lpstr>Service Area</vt:lpstr>
      <vt:lpstr>Program Model</vt:lpstr>
      <vt:lpstr>Performance</vt:lpstr>
      <vt:lpstr>Effective Practices</vt:lpstr>
      <vt:lpstr>The Choice Group</vt:lpstr>
      <vt:lpstr>The Choice Group </vt:lpstr>
      <vt:lpstr>The Choice Group</vt:lpstr>
      <vt:lpstr>The Choice Group</vt:lpstr>
      <vt:lpstr>The Choice Group</vt:lpstr>
      <vt:lpstr>Choice Groups </vt:lpstr>
      <vt:lpstr>Summary</vt:lpstr>
      <vt:lpstr>Virginia Moving Forward</vt:lpstr>
      <vt:lpstr>Comments or Questions?</vt:lpstr>
      <vt:lpstr>Presenters Contact Information</vt:lpstr>
    </vt:vector>
  </TitlesOfParts>
  <Company>Maximus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Maximus  Inc</dc:creator>
  <cp:lastModifiedBy>Gregory Bell</cp:lastModifiedBy>
  <cp:revision>171</cp:revision>
  <cp:lastPrinted>2014-07-29T20:11:29Z</cp:lastPrinted>
  <dcterms:created xsi:type="dcterms:W3CDTF">2011-06-21T14:30:16Z</dcterms:created>
  <dcterms:modified xsi:type="dcterms:W3CDTF">2014-08-11T16:49:48Z</dcterms:modified>
</cp:coreProperties>
</file>