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67"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Lst>
  <p:sldSz cx="12192000" cy="6858000"/>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658145-FBF5-4269-A49C-606E0131D63E}" type="datetimeFigureOut">
              <a:rPr lang="en-US" smtClean="0"/>
              <a:t>5/23/2017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2D801E-10BF-4E38-A540-D631462387A0}" type="slidenum">
              <a:rPr lang="en-US" smtClean="0"/>
              <a:t>‹#›</a:t>
            </a:fld>
            <a:endParaRPr lang="en-US"/>
          </a:p>
        </p:txBody>
      </p:sp>
    </p:spTree>
    <p:extLst>
      <p:ext uri="{BB962C8B-B14F-4D97-AF65-F5344CB8AC3E}">
        <p14:creationId xmlns:p14="http://schemas.microsoft.com/office/powerpoint/2010/main" val="1986595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1 line) and Content">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775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19200" y="1280160"/>
            <a:ext cx="9509760" cy="768918"/>
          </a:xfrm>
        </p:spPr>
        <p:txBody>
          <a:bodyPr/>
          <a:lstStyle>
            <a:lvl1pPr algn="l">
              <a:defRPr sz="2800" b="1">
                <a:solidFill>
                  <a:srgbClr val="1E5194"/>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219200" y="2103120"/>
            <a:ext cx="9509760" cy="4114800"/>
          </a:xfrm>
        </p:spPr>
        <p:txBody>
          <a:bodyPr lIns="0" tIns="0" rIns="0" bIns="0"/>
          <a:lstStyle>
            <a:lvl1pPr marL="342900" indent="-342900">
              <a:lnSpc>
                <a:spcPts val="2300"/>
              </a:lnSpc>
              <a:spcBef>
                <a:spcPts val="600"/>
              </a:spcBef>
              <a:spcAft>
                <a:spcPts val="600"/>
              </a:spcAft>
              <a:buClrTx/>
              <a:buFont typeface="Wingdings" panose="05000000000000000000" pitchFamily="2" charset="2"/>
              <a:buChar char="§"/>
              <a:defRPr sz="2000">
                <a:solidFill>
                  <a:srgbClr val="4D4D4D"/>
                </a:solidFill>
              </a:defRPr>
            </a:lvl1pPr>
            <a:lvl2pPr marL="742950" indent="-285750">
              <a:lnSpc>
                <a:spcPts val="2300"/>
              </a:lnSpc>
              <a:spcBef>
                <a:spcPts val="600"/>
              </a:spcBef>
              <a:spcAft>
                <a:spcPts val="600"/>
              </a:spcAft>
              <a:buClrTx/>
              <a:buFont typeface="Arial" panose="020B0604020202020204" pitchFamily="34" charset="0"/>
              <a:buChar char="•"/>
              <a:defRPr sz="2000">
                <a:solidFill>
                  <a:srgbClr val="4D4D4D"/>
                </a:solidFill>
              </a:defRPr>
            </a:lvl2pPr>
            <a:lvl3pPr marL="1143000" indent="-228600">
              <a:lnSpc>
                <a:spcPts val="2300"/>
              </a:lnSpc>
              <a:spcBef>
                <a:spcPts val="600"/>
              </a:spcBef>
              <a:spcAft>
                <a:spcPts val="600"/>
              </a:spcAft>
              <a:buClrTx/>
              <a:buSzPct val="80000"/>
              <a:buFont typeface="Arial" panose="020B0604020202020204" pitchFamily="34" charset="0"/>
              <a:buChar char="○"/>
              <a:defRPr sz="2000">
                <a:solidFill>
                  <a:srgbClr val="4D4D4D"/>
                </a:solidFill>
              </a:defRPr>
            </a:lvl3pPr>
            <a:lvl4pPr marL="1600200" indent="-228600">
              <a:lnSpc>
                <a:spcPts val="2300"/>
              </a:lnSpc>
              <a:spcBef>
                <a:spcPts val="600"/>
              </a:spcBef>
              <a:spcAft>
                <a:spcPts val="600"/>
              </a:spcAft>
              <a:buClrTx/>
              <a:buFont typeface="Arial" panose="020B0604020202020204" pitchFamily="34" charset="0"/>
              <a:buChar char="−"/>
              <a:defRPr sz="2000">
                <a:solidFill>
                  <a:srgbClr val="4D4D4D"/>
                </a:solidFill>
              </a:defRPr>
            </a:lvl4pPr>
            <a:lvl5pPr>
              <a:lnSpc>
                <a:spcPts val="2300"/>
              </a:lnSpc>
              <a:spcBef>
                <a:spcPts val="600"/>
              </a:spcBef>
              <a:spcAft>
                <a:spcPts val="600"/>
              </a:spcAft>
              <a:buClrTx/>
              <a:defRPr sz="2000">
                <a:solidFill>
                  <a:srgbClr val="4D4D4D"/>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p:txBody>
          <a:bodyPr/>
          <a:lstStyle>
            <a:lvl1pPr>
              <a:defRPr smtClean="0"/>
            </a:lvl1pPr>
          </a:lstStyle>
          <a:p>
            <a:pPr>
              <a:defRPr/>
            </a:pPr>
            <a:fld id="{5F9EDD54-E3C3-45D0-B0B6-7A32E1D7C4E8}" type="slidenum">
              <a:rPr lang="en-US" altLang="en-US">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16405359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500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8255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8585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9691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26144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1887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7256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1641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73758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0273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9775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660140-06F1-4068-B4AC-B54827B21D8D}" type="datetimeFigureOut">
              <a:rPr lang="en-US" smtClean="0">
                <a:solidFill>
                  <a:prstClr val="black">
                    <a:tint val="75000"/>
                  </a:prstClr>
                </a:solidFill>
              </a:rPr>
              <a:pPr/>
              <a:t>5/23/2017</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82BD7D-A6AC-4699-9DB8-91802030E9E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68777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996" y="360947"/>
            <a:ext cx="9411730" cy="1143000"/>
          </a:xfrm>
        </p:spPr>
        <p:txBody>
          <a:bodyPr>
            <a:normAutofit fontScale="90000"/>
          </a:bodyPr>
          <a:lstStyle/>
          <a:p>
            <a:r>
              <a:rPr lang="en-US" sz="3600" b="1" dirty="0">
                <a:solidFill>
                  <a:srgbClr val="C00000"/>
                </a:solidFill>
              </a:rPr>
              <a:t>Ticket to Work Program </a:t>
            </a:r>
            <a:r>
              <a:rPr lang="en-US" b="1" dirty="0" smtClean="0">
                <a:solidFill>
                  <a:srgbClr val="C00000"/>
                </a:solidFill>
              </a:rPr>
              <a:t/>
            </a:r>
            <a:br>
              <a:rPr lang="en-US" b="1" dirty="0" smtClean="0">
                <a:solidFill>
                  <a:srgbClr val="C00000"/>
                </a:solidFill>
              </a:rPr>
            </a:br>
            <a:r>
              <a:rPr lang="en-US" b="1" dirty="0" smtClean="0">
                <a:solidFill>
                  <a:srgbClr val="C00000"/>
                </a:solidFill>
              </a:rPr>
              <a:t>ALL EN Call </a:t>
            </a:r>
            <a:br>
              <a:rPr lang="en-US" b="1" dirty="0" smtClean="0">
                <a:solidFill>
                  <a:srgbClr val="C00000"/>
                </a:solidFill>
              </a:rPr>
            </a:br>
            <a:r>
              <a:rPr lang="en-US" sz="3600" b="1" dirty="0">
                <a:solidFill>
                  <a:srgbClr val="C00000"/>
                </a:solidFill>
              </a:rPr>
              <a:t>May 18, 2017</a:t>
            </a:r>
          </a:p>
        </p:txBody>
      </p:sp>
      <p:sp>
        <p:nvSpPr>
          <p:cNvPr id="3" name="Content Placeholder 2"/>
          <p:cNvSpPr>
            <a:spLocks noGrp="1"/>
          </p:cNvSpPr>
          <p:nvPr>
            <p:ph idx="1"/>
          </p:nvPr>
        </p:nvSpPr>
        <p:spPr>
          <a:xfrm>
            <a:off x="799070" y="1981201"/>
            <a:ext cx="10554730" cy="4144963"/>
          </a:xfrm>
        </p:spPr>
        <p:txBody>
          <a:bodyPr/>
          <a:lstStyle/>
          <a:p>
            <a:pPr marL="0" indent="0">
              <a:buNone/>
            </a:pPr>
            <a:endParaRPr lang="en-US" dirty="0" smtClean="0"/>
          </a:p>
          <a:p>
            <a:pPr marL="0" indent="0" algn="ctr">
              <a:buNone/>
            </a:pPr>
            <a:r>
              <a:rPr lang="en-US" sz="5400" dirty="0">
                <a:solidFill>
                  <a:srgbClr val="C00000"/>
                </a:solidFill>
              </a:rPr>
              <a:t>Work Without Limits Administrative Employment Network</a:t>
            </a:r>
          </a:p>
        </p:txBody>
      </p:sp>
      <p:sp>
        <p:nvSpPr>
          <p:cNvPr id="6" name="Slide Number Placeholder 5"/>
          <p:cNvSpPr>
            <a:spLocks noGrp="1"/>
          </p:cNvSpPr>
          <p:nvPr>
            <p:ph type="sldNum" sz="quarter" idx="12"/>
          </p:nvPr>
        </p:nvSpPr>
        <p:spPr/>
        <p:txBody>
          <a:bodyPr/>
          <a:lstStyle/>
          <a:p>
            <a:fld id="{4D413E80-AF43-408B-9F37-6635F0C7A52B}" type="slidenum">
              <a:rPr lang="en-US" smtClean="0"/>
              <a:t>1</a:t>
            </a:fld>
            <a:endParaRPr lang="en-US"/>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3883142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051" y="10895"/>
            <a:ext cx="11287897" cy="1325563"/>
          </a:xfrm>
        </p:spPr>
        <p:txBody>
          <a:bodyPr>
            <a:normAutofit/>
          </a:bodyPr>
          <a:lstStyle/>
          <a:p>
            <a:pPr algn="ctr"/>
            <a:r>
              <a:rPr lang="en-US" b="1" dirty="0" smtClean="0">
                <a:solidFill>
                  <a:srgbClr val="C00000"/>
                </a:solidFill>
              </a:rPr>
              <a:t>What Services </a:t>
            </a:r>
            <a:r>
              <a:rPr lang="en-US" b="1" dirty="0">
                <a:solidFill>
                  <a:srgbClr val="C00000"/>
                </a:solidFill>
              </a:rPr>
              <a:t>D</a:t>
            </a:r>
            <a:r>
              <a:rPr lang="en-US" b="1" dirty="0" smtClean="0">
                <a:solidFill>
                  <a:srgbClr val="C00000"/>
                </a:solidFill>
              </a:rPr>
              <a:t>oes the WWL AEN Provide?, Cont.</a:t>
            </a:r>
            <a:endParaRPr lang="en-US" b="1" dirty="0"/>
          </a:p>
        </p:txBody>
      </p:sp>
      <p:sp>
        <p:nvSpPr>
          <p:cNvPr id="3" name="Content Placeholder 2"/>
          <p:cNvSpPr>
            <a:spLocks noGrp="1"/>
          </p:cNvSpPr>
          <p:nvPr>
            <p:ph idx="1"/>
          </p:nvPr>
        </p:nvSpPr>
        <p:spPr/>
        <p:txBody>
          <a:bodyPr/>
          <a:lstStyle/>
          <a:p>
            <a:r>
              <a:rPr lang="en-US" dirty="0" smtClean="0"/>
              <a:t>Submitting  payment requests</a:t>
            </a:r>
          </a:p>
          <a:p>
            <a:r>
              <a:rPr lang="en-US" dirty="0" smtClean="0"/>
              <a:t>Distributing  payments to our partners</a:t>
            </a:r>
          </a:p>
          <a:p>
            <a:r>
              <a:rPr lang="en-US" dirty="0" smtClean="0"/>
              <a:t>Extensive Benefit counseling with long term follow-up support including quarterly outreach (at minimum) to assigned Ticketholders</a:t>
            </a:r>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10</a:t>
            </a:fld>
            <a:endParaRPr lang="en-US"/>
          </a:p>
        </p:txBody>
      </p:sp>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1295970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2611"/>
            <a:ext cx="11563028" cy="1325563"/>
          </a:xfrm>
        </p:spPr>
        <p:txBody>
          <a:bodyPr/>
          <a:lstStyle/>
          <a:p>
            <a:pPr algn="ctr"/>
            <a:r>
              <a:rPr lang="en-US" b="1" dirty="0" smtClean="0">
                <a:solidFill>
                  <a:srgbClr val="C00000"/>
                </a:solidFill>
              </a:rPr>
              <a:t>Referral Process</a:t>
            </a:r>
            <a:endParaRPr lang="en-US" b="1" dirty="0">
              <a:solidFill>
                <a:srgbClr val="C00000"/>
              </a:solidFill>
            </a:endParaRPr>
          </a:p>
        </p:txBody>
      </p:sp>
      <p:sp>
        <p:nvSpPr>
          <p:cNvPr id="3" name="Content Placeholder 2"/>
          <p:cNvSpPr>
            <a:spLocks noGrp="1"/>
          </p:cNvSpPr>
          <p:nvPr>
            <p:ph idx="1"/>
          </p:nvPr>
        </p:nvSpPr>
        <p:spPr/>
        <p:txBody>
          <a:bodyPr>
            <a:normAutofit/>
          </a:bodyPr>
          <a:lstStyle/>
          <a:p>
            <a:pPr marL="0" indent="0">
              <a:buNone/>
            </a:pPr>
            <a:r>
              <a:rPr lang="en-US" dirty="0" smtClean="0"/>
              <a:t>We have a simple referral process:</a:t>
            </a:r>
          </a:p>
          <a:p>
            <a:r>
              <a:rPr lang="en-US" dirty="0" smtClean="0"/>
              <a:t>Referring staff from our partner organizations complete a one page referral with signed SSA 3288 release forms allowing us to receive information from SSA regarding benefits, employment history and use of work incentives.</a:t>
            </a:r>
          </a:p>
          <a:p>
            <a:r>
              <a:rPr lang="en-US" dirty="0" smtClean="0"/>
              <a:t>We welcome self-referrals as well.</a:t>
            </a:r>
          </a:p>
          <a:p>
            <a:r>
              <a:rPr lang="en-US" dirty="0" smtClean="0"/>
              <a:t>We are generally able to provide benefit counseling and, when appropriate, Ticket assignment within one month of referral.</a:t>
            </a:r>
          </a:p>
          <a:p>
            <a:pPr marL="0" indent="0">
              <a:buNone/>
            </a:pPr>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11</a:t>
            </a:fld>
            <a:endParaRPr lang="en-US"/>
          </a:p>
        </p:txBody>
      </p:sp>
      <p:cxnSp>
        <p:nvCxnSpPr>
          <p:cNvPr id="7" name="Straight Connector 6"/>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34878392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10892"/>
            <a:ext cx="11563028" cy="1325563"/>
          </a:xfrm>
        </p:spPr>
        <p:txBody>
          <a:bodyPr/>
          <a:lstStyle/>
          <a:p>
            <a:pPr algn="ctr"/>
            <a:r>
              <a:rPr lang="en-US" b="1" dirty="0" smtClean="0">
                <a:solidFill>
                  <a:srgbClr val="C00000"/>
                </a:solidFill>
              </a:rPr>
              <a:t>Referral Process, Cont.</a:t>
            </a:r>
            <a:endParaRPr lang="en-US" b="1" dirty="0">
              <a:solidFill>
                <a:srgbClr val="C00000"/>
              </a:solidFill>
            </a:endParaRPr>
          </a:p>
        </p:txBody>
      </p:sp>
      <p:sp>
        <p:nvSpPr>
          <p:cNvPr id="3" name="Content Placeholder 2"/>
          <p:cNvSpPr>
            <a:spLocks noGrp="1"/>
          </p:cNvSpPr>
          <p:nvPr>
            <p:ph idx="1"/>
          </p:nvPr>
        </p:nvSpPr>
        <p:spPr>
          <a:xfrm>
            <a:off x="774357" y="1311069"/>
            <a:ext cx="10579443" cy="4525963"/>
          </a:xfrm>
        </p:spPr>
        <p:txBody>
          <a:bodyPr>
            <a:normAutofit/>
          </a:bodyPr>
          <a:lstStyle/>
          <a:p>
            <a:pPr marL="0" indent="0">
              <a:buNone/>
            </a:pPr>
            <a:r>
              <a:rPr lang="en-US" dirty="0" smtClean="0"/>
              <a:t>As mentioned, Work Without Limits houses BenePLAN a Work Incentives Planning and Assistance program.</a:t>
            </a:r>
          </a:p>
          <a:p>
            <a:pPr marL="0" indent="0">
              <a:buNone/>
            </a:pPr>
            <a:r>
              <a:rPr lang="en-US" dirty="0" smtClean="0"/>
              <a:t>We maintain strict compliance with the WIPA/EN firewall requirements.  While we make referrals to BenePLAN and other WIPA projects for ongoing benefits and work incentives counseling as needed, we do not receive referrals from BenePLAN and no BenePLAN staff work on the WWL AEN.</a:t>
            </a:r>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12</a:t>
            </a:fld>
            <a:endParaRPr lang="en-US"/>
          </a:p>
        </p:txBody>
      </p:sp>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35405418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10896"/>
            <a:ext cx="11563028" cy="1325563"/>
          </a:xfrm>
        </p:spPr>
        <p:txBody>
          <a:bodyPr/>
          <a:lstStyle/>
          <a:p>
            <a:pPr algn="ctr"/>
            <a:r>
              <a:rPr lang="en-US" b="1" dirty="0" smtClean="0">
                <a:solidFill>
                  <a:srgbClr val="C00000"/>
                </a:solidFill>
              </a:rPr>
              <a:t>Staffing </a:t>
            </a:r>
            <a:endParaRPr lang="en-US" b="1" dirty="0">
              <a:solidFill>
                <a:srgbClr val="C00000"/>
              </a:solidFill>
            </a:endParaRPr>
          </a:p>
        </p:txBody>
      </p:sp>
      <p:sp>
        <p:nvSpPr>
          <p:cNvPr id="3" name="Content Placeholder 2"/>
          <p:cNvSpPr>
            <a:spLocks noGrp="1"/>
          </p:cNvSpPr>
          <p:nvPr>
            <p:ph idx="1"/>
          </p:nvPr>
        </p:nvSpPr>
        <p:spPr>
          <a:xfrm>
            <a:off x="838200" y="1553773"/>
            <a:ext cx="10515600" cy="4351338"/>
          </a:xfrm>
        </p:spPr>
        <p:txBody>
          <a:bodyPr/>
          <a:lstStyle/>
          <a:p>
            <a:pPr marL="0" indent="0">
              <a:buNone/>
            </a:pPr>
            <a:r>
              <a:rPr lang="en-US" dirty="0" smtClean="0"/>
              <a:t>Staffing includes:</a:t>
            </a:r>
          </a:p>
          <a:p>
            <a:r>
              <a:rPr lang="en-US" dirty="0" smtClean="0"/>
              <a:t>DHEP Director providing administrative oversight to the program</a:t>
            </a:r>
          </a:p>
          <a:p>
            <a:r>
              <a:rPr lang="en-US" dirty="0" smtClean="0"/>
              <a:t>WWL AEN Project Manager providing Ticket assignment, benefit </a:t>
            </a:r>
            <a:r>
              <a:rPr lang="en-US" dirty="0"/>
              <a:t>c</a:t>
            </a:r>
            <a:r>
              <a:rPr lang="en-US" dirty="0" smtClean="0"/>
              <a:t>ounseling and partner </a:t>
            </a:r>
            <a:r>
              <a:rPr lang="en-US" dirty="0"/>
              <a:t>l</a:t>
            </a:r>
            <a:r>
              <a:rPr lang="en-US" dirty="0" smtClean="0"/>
              <a:t>iaison</a:t>
            </a:r>
          </a:p>
          <a:p>
            <a:r>
              <a:rPr lang="en-US" dirty="0" smtClean="0"/>
              <a:t>Two part-time administrative staff who process referrals and manage our data-base</a:t>
            </a:r>
          </a:p>
          <a:p>
            <a:pPr marL="0" indent="0">
              <a:buNone/>
            </a:pPr>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13</a:t>
            </a:fld>
            <a:endParaRPr lang="en-US"/>
          </a:p>
        </p:txBody>
      </p:sp>
      <p:cxnSp>
        <p:nvCxnSpPr>
          <p:cNvPr id="7" name="Straight Connector 6"/>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41430933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2653"/>
            <a:ext cx="11563028" cy="1325563"/>
          </a:xfrm>
        </p:spPr>
        <p:txBody>
          <a:bodyPr/>
          <a:lstStyle/>
          <a:p>
            <a:pPr algn="ctr"/>
            <a:r>
              <a:rPr lang="en-US" b="1" dirty="0" smtClean="0">
                <a:solidFill>
                  <a:srgbClr val="C00000"/>
                </a:solidFill>
              </a:rPr>
              <a:t>Questions</a:t>
            </a:r>
            <a:endParaRPr lang="en-US" b="1" dirty="0">
              <a:solidFill>
                <a:srgbClr val="C00000"/>
              </a:solidFill>
            </a:endParaRPr>
          </a:p>
        </p:txBody>
      </p:sp>
      <p:sp>
        <p:nvSpPr>
          <p:cNvPr id="5" name="Slide Number Placeholder 4"/>
          <p:cNvSpPr>
            <a:spLocks noGrp="1"/>
          </p:cNvSpPr>
          <p:nvPr>
            <p:ph type="sldNum" sz="quarter" idx="12"/>
          </p:nvPr>
        </p:nvSpPr>
        <p:spPr/>
        <p:txBody>
          <a:bodyPr/>
          <a:lstStyle/>
          <a:p>
            <a:fld id="{4D413E80-AF43-408B-9F37-6635F0C7A52B}" type="slidenum">
              <a:rPr lang="en-US" smtClean="0"/>
              <a:t>14</a:t>
            </a:fld>
            <a:endParaRPr lang="en-US"/>
          </a:p>
        </p:txBody>
      </p:sp>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17466258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8899"/>
            <a:ext cx="11563028" cy="1143000"/>
          </a:xfrm>
        </p:spPr>
        <p:txBody>
          <a:bodyPr/>
          <a:lstStyle/>
          <a:p>
            <a:pPr algn="ctr"/>
            <a:r>
              <a:rPr lang="en-US" b="1" dirty="0" smtClean="0">
                <a:solidFill>
                  <a:srgbClr val="C00000"/>
                </a:solidFill>
              </a:rPr>
              <a:t>Thank you! </a:t>
            </a:r>
            <a:endParaRPr lang="en-US" b="1" dirty="0">
              <a:solidFill>
                <a:srgbClr val="C00000"/>
              </a:solidFill>
            </a:endParaRPr>
          </a:p>
        </p:txBody>
      </p:sp>
      <p:sp>
        <p:nvSpPr>
          <p:cNvPr id="3" name="Content Placeholder 2"/>
          <p:cNvSpPr>
            <a:spLocks noGrp="1"/>
          </p:cNvSpPr>
          <p:nvPr>
            <p:ph idx="1"/>
          </p:nvPr>
        </p:nvSpPr>
        <p:spPr>
          <a:xfrm>
            <a:off x="799070" y="1338652"/>
            <a:ext cx="10554730" cy="4525963"/>
          </a:xfrm>
        </p:spPr>
        <p:txBody>
          <a:bodyPr/>
          <a:lstStyle/>
          <a:p>
            <a:pPr marL="0" indent="0">
              <a:buNone/>
            </a:pPr>
            <a:r>
              <a:rPr lang="en-US" dirty="0" smtClean="0"/>
              <a:t>Alexis Henry</a:t>
            </a:r>
            <a:r>
              <a:rPr lang="en-US" dirty="0"/>
              <a:t>, ScD, OTR/L </a:t>
            </a:r>
            <a:br>
              <a:rPr lang="en-US" dirty="0"/>
            </a:br>
            <a:r>
              <a:rPr lang="en-US" dirty="0" smtClean="0"/>
              <a:t>Director</a:t>
            </a:r>
            <a:r>
              <a:rPr lang="en-US" dirty="0"/>
              <a:t>, Disability Health and Employment Policy </a:t>
            </a:r>
            <a:r>
              <a:rPr lang="en-US" dirty="0" smtClean="0"/>
              <a:t>Unit</a:t>
            </a:r>
          </a:p>
          <a:p>
            <a:pPr marL="0" indent="0">
              <a:buNone/>
            </a:pPr>
            <a:r>
              <a:rPr lang="en-US" dirty="0" smtClean="0"/>
              <a:t>alexis.henry@umassmed.edu</a:t>
            </a:r>
            <a:r>
              <a:rPr lang="en-US" i="1" dirty="0"/>
              <a:t/>
            </a:r>
            <a:br>
              <a:rPr lang="en-US" i="1" dirty="0"/>
            </a:br>
            <a:endParaRPr lang="en-US" i="1" dirty="0" smtClean="0"/>
          </a:p>
          <a:p>
            <a:pPr marL="0" indent="0">
              <a:buNone/>
            </a:pPr>
            <a:r>
              <a:rPr lang="en-US" dirty="0" smtClean="0"/>
              <a:t>Peter Travisano M.Ed. CPWIC</a:t>
            </a:r>
          </a:p>
          <a:p>
            <a:pPr marL="0" indent="0">
              <a:buNone/>
            </a:pPr>
            <a:r>
              <a:rPr lang="en-US" dirty="0" smtClean="0"/>
              <a:t>Manager, WWL AEN</a:t>
            </a:r>
          </a:p>
          <a:p>
            <a:pPr marL="0" indent="0">
              <a:buNone/>
            </a:pPr>
            <a:r>
              <a:rPr lang="en-US" dirty="0" smtClean="0"/>
              <a:t>peter.travisano@umassmed.edu</a:t>
            </a:r>
          </a:p>
          <a:p>
            <a:pPr marL="0" indent="0">
              <a:buNone/>
            </a:pPr>
            <a:endParaRPr lang="en-US" dirty="0" smtClean="0"/>
          </a:p>
          <a:p>
            <a:pPr marL="0" indent="0">
              <a:buNone/>
            </a:pPr>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15</a:t>
            </a:fld>
            <a:endParaRPr lang="en-US"/>
          </a:p>
        </p:txBody>
      </p:sp>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2041818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135" y="10296"/>
            <a:ext cx="11730681" cy="1676400"/>
          </a:xfrm>
        </p:spPr>
        <p:txBody>
          <a:bodyPr>
            <a:normAutofit/>
          </a:bodyPr>
          <a:lstStyle/>
          <a:p>
            <a:pPr algn="ctr"/>
            <a:r>
              <a:rPr lang="en-US" b="1" smtClean="0">
                <a:solidFill>
                  <a:srgbClr val="C00000"/>
                </a:solidFill>
              </a:rPr>
              <a:t>What is the Work Without Limits Administrative Employment Network? </a:t>
            </a:r>
            <a:endParaRPr lang="en-US" b="1" dirty="0">
              <a:solidFill>
                <a:srgbClr val="C00000"/>
              </a:solidFill>
            </a:endParaRPr>
          </a:p>
        </p:txBody>
      </p:sp>
      <p:sp>
        <p:nvSpPr>
          <p:cNvPr id="3" name="Content Placeholder 2"/>
          <p:cNvSpPr>
            <a:spLocks noGrp="1"/>
          </p:cNvSpPr>
          <p:nvPr>
            <p:ph idx="1"/>
          </p:nvPr>
        </p:nvSpPr>
        <p:spPr>
          <a:xfrm>
            <a:off x="316125" y="1828800"/>
            <a:ext cx="11563028" cy="4800600"/>
          </a:xfrm>
        </p:spPr>
        <p:txBody>
          <a:bodyPr>
            <a:noAutofit/>
          </a:bodyPr>
          <a:lstStyle/>
          <a:p>
            <a:pPr marL="0" indent="0">
              <a:buNone/>
            </a:pPr>
            <a:r>
              <a:rPr lang="en-US" smtClean="0"/>
              <a:t>The Work Without  Limits Administrative Employment Network (WWL AEN) partners with community based vocational rehabilitation programs to maximize revenue through the Ticket to Work Program.  </a:t>
            </a:r>
          </a:p>
          <a:p>
            <a:pPr marL="0" indent="0">
              <a:buNone/>
            </a:pPr>
            <a:r>
              <a:rPr lang="en-US" smtClean="0"/>
              <a:t>Our work with Ticketholders is focused on providing benefit and work incentive counseling to support their self-sufficiency goals.</a:t>
            </a:r>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2</a:t>
            </a:fld>
            <a:endParaRPr lang="en-US"/>
          </a:p>
        </p:txBody>
      </p:sp>
      <p:cxnSp>
        <p:nvCxnSpPr>
          <p:cNvPr id="7" name="Straight Connector 6"/>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1136386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10895"/>
            <a:ext cx="11563028" cy="1325563"/>
          </a:xfrm>
        </p:spPr>
        <p:txBody>
          <a:bodyPr/>
          <a:lstStyle/>
          <a:p>
            <a:pPr algn="ctr"/>
            <a:r>
              <a:rPr lang="en-US" b="1" dirty="0" smtClean="0">
                <a:solidFill>
                  <a:srgbClr val="C00000"/>
                </a:solidFill>
              </a:rPr>
              <a:t>WWL AEN Background </a:t>
            </a:r>
            <a:endParaRPr lang="en-US" b="1" dirty="0">
              <a:solidFill>
                <a:srgbClr val="C00000"/>
              </a:solidFill>
            </a:endParaRPr>
          </a:p>
        </p:txBody>
      </p:sp>
      <p:sp>
        <p:nvSpPr>
          <p:cNvPr id="3" name="Content Placeholder 2"/>
          <p:cNvSpPr>
            <a:spLocks noGrp="1"/>
          </p:cNvSpPr>
          <p:nvPr>
            <p:ph idx="1"/>
          </p:nvPr>
        </p:nvSpPr>
        <p:spPr>
          <a:xfrm>
            <a:off x="667265" y="1219200"/>
            <a:ext cx="10686535" cy="5257800"/>
          </a:xfrm>
        </p:spPr>
        <p:txBody>
          <a:bodyPr>
            <a:normAutofit/>
          </a:bodyPr>
          <a:lstStyle/>
          <a:p>
            <a:pPr marL="0" indent="0">
              <a:buNone/>
            </a:pPr>
            <a:endParaRPr lang="en-US" dirty="0" smtClean="0"/>
          </a:p>
          <a:p>
            <a:pPr marL="0" indent="0">
              <a:buNone/>
            </a:pPr>
            <a:r>
              <a:rPr lang="en-US" sz="3600" dirty="0"/>
              <a:t>The WWL AEN is housed at the University of Massachusetts Medical School’s Disability Health, and Employment Policy Unit (DHEP) which manages Work Without Limits.</a:t>
            </a:r>
          </a:p>
        </p:txBody>
      </p:sp>
      <p:sp>
        <p:nvSpPr>
          <p:cNvPr id="5" name="Slide Number Placeholder 4"/>
          <p:cNvSpPr>
            <a:spLocks noGrp="1"/>
          </p:cNvSpPr>
          <p:nvPr>
            <p:ph type="sldNum" sz="quarter" idx="12"/>
          </p:nvPr>
        </p:nvSpPr>
        <p:spPr/>
        <p:txBody>
          <a:bodyPr/>
          <a:lstStyle/>
          <a:p>
            <a:fld id="{4D413E80-AF43-408B-9F37-6635F0C7A52B}" type="slidenum">
              <a:rPr lang="en-US" smtClean="0"/>
              <a:t>3</a:t>
            </a:fld>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8950114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10766"/>
            <a:ext cx="11563028" cy="1117169"/>
          </a:xfrm>
        </p:spPr>
        <p:txBody>
          <a:bodyPr/>
          <a:lstStyle/>
          <a:p>
            <a:pPr algn="ctr"/>
            <a:r>
              <a:rPr lang="en-US" b="1" dirty="0" smtClean="0">
                <a:solidFill>
                  <a:srgbClr val="C00000"/>
                </a:solidFill>
              </a:rPr>
              <a:t>WWL AEN Background, Cont.</a:t>
            </a:r>
            <a:endParaRPr lang="en-US" b="1" dirty="0">
              <a:solidFill>
                <a:srgbClr val="C00000"/>
              </a:solidFill>
            </a:endParaRPr>
          </a:p>
        </p:txBody>
      </p:sp>
      <p:sp>
        <p:nvSpPr>
          <p:cNvPr id="3" name="Content Placeholder 2"/>
          <p:cNvSpPr>
            <a:spLocks noGrp="1"/>
          </p:cNvSpPr>
          <p:nvPr>
            <p:ph idx="1"/>
          </p:nvPr>
        </p:nvSpPr>
        <p:spPr>
          <a:xfrm>
            <a:off x="799070" y="1066801"/>
            <a:ext cx="10554730" cy="4600831"/>
          </a:xfrm>
        </p:spPr>
        <p:txBody>
          <a:bodyPr>
            <a:normAutofit/>
          </a:bodyPr>
          <a:lstStyle/>
          <a:p>
            <a:pPr marL="0" indent="0">
              <a:buNone/>
            </a:pPr>
            <a:r>
              <a:rPr lang="en-US" dirty="0" smtClean="0"/>
              <a:t>Work Without Limits includes:</a:t>
            </a:r>
          </a:p>
          <a:p>
            <a:r>
              <a:rPr lang="en-US" dirty="0"/>
              <a:t>A</a:t>
            </a:r>
            <a:r>
              <a:rPr lang="en-US" dirty="0" smtClean="0"/>
              <a:t> statewide network of employers and partners with the goal of  increasing  the employment of people with disabilities.</a:t>
            </a:r>
          </a:p>
          <a:p>
            <a:r>
              <a:rPr lang="en-US" dirty="0" smtClean="0"/>
              <a:t>The Jobs Without Limits </a:t>
            </a:r>
            <a:r>
              <a:rPr lang="en-US" dirty="0"/>
              <a:t>online job board specifically for job seekers with disabilities seeking to work and advance their </a:t>
            </a:r>
            <a:r>
              <a:rPr lang="en-US" dirty="0" smtClean="0"/>
              <a:t>careers, </a:t>
            </a:r>
            <a:r>
              <a:rPr lang="en-US" dirty="0"/>
              <a:t>and for the employers who seek to hire them.</a:t>
            </a:r>
            <a:endParaRPr lang="en-US" dirty="0" smtClean="0"/>
          </a:p>
          <a:p>
            <a:r>
              <a:rPr lang="en-US" dirty="0" smtClean="0"/>
              <a:t>BenePLAN, a Work Incentive Planning and Assistance (WIPA) program providing benefit and work incentive counseling to SSI and SSDI recipients who are working or actively seeking employment. </a:t>
            </a:r>
          </a:p>
          <a:p>
            <a:r>
              <a:rPr lang="en-US" dirty="0" smtClean="0"/>
              <a:t>The WWL AEN  </a:t>
            </a:r>
          </a:p>
          <a:p>
            <a:pPr marL="0" indent="0">
              <a:buNone/>
            </a:pPr>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4</a:t>
            </a:fld>
            <a:endParaRPr lang="en-US"/>
          </a:p>
        </p:txBody>
      </p:sp>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26407333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10891"/>
            <a:ext cx="11563028" cy="1325563"/>
          </a:xfrm>
        </p:spPr>
        <p:txBody>
          <a:bodyPr>
            <a:normAutofit/>
          </a:bodyPr>
          <a:lstStyle/>
          <a:p>
            <a:pPr algn="ctr"/>
            <a:r>
              <a:rPr lang="en-US" b="1" dirty="0" smtClean="0">
                <a:solidFill>
                  <a:srgbClr val="C00000"/>
                </a:solidFill>
              </a:rPr>
              <a:t>Why Did We Choose the AEN Model?</a:t>
            </a:r>
            <a:endParaRPr lang="en-US" b="1" dirty="0">
              <a:solidFill>
                <a:srgbClr val="C00000"/>
              </a:solidFill>
            </a:endParaRPr>
          </a:p>
        </p:txBody>
      </p:sp>
      <p:sp>
        <p:nvSpPr>
          <p:cNvPr id="3" name="Content Placeholder 2"/>
          <p:cNvSpPr>
            <a:spLocks noGrp="1"/>
          </p:cNvSpPr>
          <p:nvPr>
            <p:ph idx="1"/>
          </p:nvPr>
        </p:nvSpPr>
        <p:spPr>
          <a:xfrm>
            <a:off x="876300" y="1336454"/>
            <a:ext cx="10515600" cy="4351338"/>
          </a:xfrm>
        </p:spPr>
        <p:txBody>
          <a:bodyPr/>
          <a:lstStyle/>
          <a:p>
            <a:pPr marL="0" indent="0">
              <a:buNone/>
            </a:pPr>
            <a:r>
              <a:rPr lang="en-US" dirty="0" smtClean="0"/>
              <a:t>Our experience at Work Without Limits indicated that many community based vocational rehabilitation programs were not participating in the Ticket to Work Program because of the time required to apply to become an EN and the administrative requirements of managing the program.</a:t>
            </a:r>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5</a:t>
            </a:fld>
            <a:endParaRPr lang="en-US"/>
          </a:p>
        </p:txBody>
      </p:sp>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1884293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10894"/>
            <a:ext cx="11563028" cy="1325563"/>
          </a:xfrm>
        </p:spPr>
        <p:txBody>
          <a:bodyPr>
            <a:normAutofit/>
          </a:bodyPr>
          <a:lstStyle/>
          <a:p>
            <a:pPr algn="ctr"/>
            <a:r>
              <a:rPr lang="en-US" b="1" dirty="0" smtClean="0">
                <a:solidFill>
                  <a:srgbClr val="C00000"/>
                </a:solidFill>
              </a:rPr>
              <a:t>Why Did We Choose the AEN Model?, Cont.</a:t>
            </a:r>
            <a:endParaRPr lang="en-US" dirty="0"/>
          </a:p>
        </p:txBody>
      </p:sp>
      <p:sp>
        <p:nvSpPr>
          <p:cNvPr id="3" name="Content Placeholder 2"/>
          <p:cNvSpPr>
            <a:spLocks noGrp="1"/>
          </p:cNvSpPr>
          <p:nvPr>
            <p:ph idx="1"/>
          </p:nvPr>
        </p:nvSpPr>
        <p:spPr>
          <a:xfrm>
            <a:off x="766119" y="1444337"/>
            <a:ext cx="10587681" cy="4525963"/>
          </a:xfrm>
        </p:spPr>
        <p:txBody>
          <a:bodyPr>
            <a:normAutofit/>
          </a:bodyPr>
          <a:lstStyle/>
          <a:p>
            <a:pPr marL="0" indent="0">
              <a:buNone/>
            </a:pPr>
            <a:r>
              <a:rPr lang="en-US" dirty="0" smtClean="0"/>
              <a:t>We also became aware that many existing ENs were no longer participating in the Ticket to Work program due to the administrative responsibilities of managing the program and staff limitations.</a:t>
            </a:r>
          </a:p>
          <a:p>
            <a:pPr marL="0" indent="0">
              <a:buNone/>
            </a:pPr>
            <a:r>
              <a:rPr lang="en-US" dirty="0" smtClean="0"/>
              <a:t>We believed that we could help these organizations generate  significant Ticket revenue and use our experience in providing work incentives counseling to help Ticketholders achieve their self-sufficiency goals.</a:t>
            </a:r>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6</a:t>
            </a:fld>
            <a:endParaRPr lang="en-US"/>
          </a:p>
        </p:txBody>
      </p:sp>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2773170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10896"/>
            <a:ext cx="11563028" cy="1325563"/>
          </a:xfrm>
        </p:spPr>
        <p:txBody>
          <a:bodyPr>
            <a:normAutofit/>
          </a:bodyPr>
          <a:lstStyle/>
          <a:p>
            <a:pPr algn="ctr"/>
            <a:r>
              <a:rPr lang="en-US" b="1" dirty="0" smtClean="0">
                <a:solidFill>
                  <a:srgbClr val="C00000"/>
                </a:solidFill>
              </a:rPr>
              <a:t>Development of the WWL AEN</a:t>
            </a:r>
            <a:endParaRPr lang="en-US" b="1" dirty="0"/>
          </a:p>
        </p:txBody>
      </p:sp>
      <p:sp>
        <p:nvSpPr>
          <p:cNvPr id="3" name="Content Placeholder 2"/>
          <p:cNvSpPr>
            <a:spLocks noGrp="1"/>
          </p:cNvSpPr>
          <p:nvPr>
            <p:ph idx="1"/>
          </p:nvPr>
        </p:nvSpPr>
        <p:spPr>
          <a:xfrm>
            <a:off x="749643" y="1345705"/>
            <a:ext cx="10604157" cy="4525963"/>
          </a:xfrm>
        </p:spPr>
        <p:txBody>
          <a:bodyPr>
            <a:normAutofit/>
          </a:bodyPr>
          <a:lstStyle/>
          <a:p>
            <a:pPr marL="0" indent="0">
              <a:buNone/>
            </a:pPr>
            <a:r>
              <a:rPr lang="en-US" dirty="0" smtClean="0"/>
              <a:t>The WWL AEN was approved as an Employment Network by the Social Security Administration in September 2014. Since that time:</a:t>
            </a:r>
          </a:p>
          <a:p>
            <a:r>
              <a:rPr lang="en-US" dirty="0" smtClean="0"/>
              <a:t>We have added 12 partners</a:t>
            </a:r>
          </a:p>
          <a:p>
            <a:r>
              <a:rPr lang="en-US" dirty="0" smtClean="0"/>
              <a:t>Assigned 119 Tickets</a:t>
            </a:r>
          </a:p>
          <a:p>
            <a:r>
              <a:rPr lang="en-US" dirty="0" smtClean="0"/>
              <a:t>Generated over $200,000 in Ticket revenue to date with expected revenue of $225,000+ in FY 2018</a:t>
            </a:r>
          </a:p>
          <a:p>
            <a:pPr marL="0" indent="0">
              <a:buNone/>
            </a:pPr>
            <a:endParaRPr lang="en-US" dirty="0" smtClean="0"/>
          </a:p>
        </p:txBody>
      </p:sp>
      <p:sp>
        <p:nvSpPr>
          <p:cNvPr id="5" name="Slide Number Placeholder 4"/>
          <p:cNvSpPr>
            <a:spLocks noGrp="1"/>
          </p:cNvSpPr>
          <p:nvPr>
            <p:ph type="sldNum" sz="quarter" idx="12"/>
          </p:nvPr>
        </p:nvSpPr>
        <p:spPr/>
        <p:txBody>
          <a:bodyPr/>
          <a:lstStyle/>
          <a:p>
            <a:fld id="{4D413E80-AF43-408B-9F37-6635F0C7A52B}" type="slidenum">
              <a:rPr lang="en-US" smtClean="0"/>
              <a:t>7</a:t>
            </a:fld>
            <a:endParaRPr lang="en-US"/>
          </a:p>
        </p:txBody>
      </p:sp>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18351534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10896"/>
            <a:ext cx="11563028" cy="1325563"/>
          </a:xfrm>
        </p:spPr>
        <p:txBody>
          <a:bodyPr/>
          <a:lstStyle/>
          <a:p>
            <a:pPr algn="ctr"/>
            <a:r>
              <a:rPr lang="en-US" b="1" dirty="0" smtClean="0">
                <a:solidFill>
                  <a:srgbClr val="C00000"/>
                </a:solidFill>
              </a:rPr>
              <a:t>Our Partners</a:t>
            </a:r>
            <a:endParaRPr lang="en-US" b="1" dirty="0">
              <a:solidFill>
                <a:srgbClr val="C00000"/>
              </a:solidFill>
            </a:endParaRPr>
          </a:p>
        </p:txBody>
      </p:sp>
      <p:sp>
        <p:nvSpPr>
          <p:cNvPr id="3" name="Content Placeholder 2"/>
          <p:cNvSpPr>
            <a:spLocks noGrp="1"/>
          </p:cNvSpPr>
          <p:nvPr>
            <p:ph idx="1"/>
          </p:nvPr>
        </p:nvSpPr>
        <p:spPr>
          <a:xfrm>
            <a:off x="876300" y="1338778"/>
            <a:ext cx="10477500" cy="4525963"/>
          </a:xfrm>
        </p:spPr>
        <p:txBody>
          <a:bodyPr/>
          <a:lstStyle/>
          <a:p>
            <a:pPr marL="0" indent="0">
              <a:buNone/>
            </a:pPr>
            <a:r>
              <a:rPr lang="en-US" dirty="0" smtClean="0"/>
              <a:t>Our partners include:</a:t>
            </a:r>
          </a:p>
          <a:p>
            <a:r>
              <a:rPr lang="en-US" dirty="0" smtClean="0"/>
              <a:t>10 community based vocational rehabilitation organizations providing employment supports for people with disabilities</a:t>
            </a:r>
          </a:p>
          <a:p>
            <a:r>
              <a:rPr lang="en-US" dirty="0" smtClean="0"/>
              <a:t>1 One Stop Career Center</a:t>
            </a:r>
          </a:p>
          <a:p>
            <a:r>
              <a:rPr lang="en-US" dirty="0" smtClean="0"/>
              <a:t>1 </a:t>
            </a:r>
            <a:r>
              <a:rPr lang="en-US" dirty="0"/>
              <a:t>S</a:t>
            </a:r>
            <a:r>
              <a:rPr lang="en-US" dirty="0" smtClean="0"/>
              <a:t>tatewide </a:t>
            </a:r>
            <a:r>
              <a:rPr lang="en-US" dirty="0"/>
              <a:t>peer-operated </a:t>
            </a:r>
            <a:r>
              <a:rPr lang="en-US" dirty="0" smtClean="0"/>
              <a:t>networking organization providing training and certification to mental health Peer Specialists</a:t>
            </a:r>
            <a:endParaRPr lang="en-US" dirty="0"/>
          </a:p>
          <a:p>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8</a:t>
            </a:fld>
            <a:endParaRPr lang="en-US"/>
          </a:p>
        </p:txBody>
      </p:sp>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2037264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125" y="8348"/>
            <a:ext cx="11563028" cy="1325563"/>
          </a:xfrm>
        </p:spPr>
        <p:txBody>
          <a:bodyPr>
            <a:normAutofit/>
          </a:bodyPr>
          <a:lstStyle/>
          <a:p>
            <a:pPr algn="ctr"/>
            <a:r>
              <a:rPr lang="en-US" b="1" dirty="0" smtClean="0">
                <a:solidFill>
                  <a:srgbClr val="C00000"/>
                </a:solidFill>
              </a:rPr>
              <a:t>What Services </a:t>
            </a:r>
            <a:r>
              <a:rPr lang="en-US" b="1" dirty="0">
                <a:solidFill>
                  <a:srgbClr val="C00000"/>
                </a:solidFill>
              </a:rPr>
              <a:t>D</a:t>
            </a:r>
            <a:r>
              <a:rPr lang="en-US" b="1" dirty="0" smtClean="0">
                <a:solidFill>
                  <a:srgbClr val="C00000"/>
                </a:solidFill>
              </a:rPr>
              <a:t>oes the WWL AEN Provide?</a:t>
            </a:r>
            <a:endParaRPr lang="en-US" b="1" dirty="0">
              <a:solidFill>
                <a:srgbClr val="C00000"/>
              </a:solidFill>
            </a:endParaRPr>
          </a:p>
        </p:txBody>
      </p:sp>
      <p:sp>
        <p:nvSpPr>
          <p:cNvPr id="3" name="Content Placeholder 2"/>
          <p:cNvSpPr>
            <a:spLocks noGrp="1"/>
          </p:cNvSpPr>
          <p:nvPr>
            <p:ph idx="1"/>
          </p:nvPr>
        </p:nvSpPr>
        <p:spPr>
          <a:xfrm>
            <a:off x="667264" y="1464077"/>
            <a:ext cx="10686535" cy="4525963"/>
          </a:xfrm>
        </p:spPr>
        <p:txBody>
          <a:bodyPr/>
          <a:lstStyle/>
          <a:p>
            <a:pPr marL="0" indent="0">
              <a:buNone/>
            </a:pPr>
            <a:r>
              <a:rPr lang="en-US" dirty="0" smtClean="0"/>
              <a:t>The WWL AEN provides our  partners with full service administrative support in managing the Ticket to Work Program, including: </a:t>
            </a:r>
          </a:p>
          <a:p>
            <a:r>
              <a:rPr lang="en-US" dirty="0" smtClean="0"/>
              <a:t>IWP development</a:t>
            </a:r>
          </a:p>
          <a:p>
            <a:r>
              <a:rPr lang="en-US" dirty="0" smtClean="0"/>
              <a:t>Ticket assignment</a:t>
            </a:r>
          </a:p>
          <a:p>
            <a:r>
              <a:rPr lang="en-US" dirty="0" smtClean="0"/>
              <a:t>Developing earnings </a:t>
            </a:r>
            <a:r>
              <a:rPr lang="en-US" dirty="0"/>
              <a:t>d</a:t>
            </a:r>
            <a:r>
              <a:rPr lang="en-US" dirty="0" smtClean="0"/>
              <a:t>ocumentation, using either the Ticketholder’s pay stubs or Work Number (Equifax) reports</a:t>
            </a:r>
          </a:p>
          <a:p>
            <a:pPr marL="0" indent="0">
              <a:buNone/>
            </a:pPr>
            <a:endParaRPr lang="en-US" dirty="0"/>
          </a:p>
        </p:txBody>
      </p:sp>
      <p:sp>
        <p:nvSpPr>
          <p:cNvPr id="5" name="Slide Number Placeholder 4"/>
          <p:cNvSpPr>
            <a:spLocks noGrp="1"/>
          </p:cNvSpPr>
          <p:nvPr>
            <p:ph type="sldNum" sz="quarter" idx="12"/>
          </p:nvPr>
        </p:nvSpPr>
        <p:spPr/>
        <p:txBody>
          <a:bodyPr/>
          <a:lstStyle/>
          <a:p>
            <a:fld id="{4D413E80-AF43-408B-9F37-6635F0C7A52B}" type="slidenum">
              <a:rPr lang="en-US" smtClean="0"/>
              <a:t>9</a:t>
            </a:fld>
            <a:endParaRPr lang="en-US"/>
          </a:p>
        </p:txBody>
      </p:sp>
      <p:cxnSp>
        <p:nvCxnSpPr>
          <p:cNvPr id="7" name="Straight Connector 6"/>
          <p:cNvCxnSpPr/>
          <p:nvPr/>
        </p:nvCxnSpPr>
        <p:spPr>
          <a:xfrm>
            <a:off x="1828800" y="5949517"/>
            <a:ext cx="8610600"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16125" y="5949517"/>
            <a:ext cx="11563028" cy="0"/>
          </a:xfrm>
          <a:prstGeom prst="line">
            <a:avLst/>
          </a:prstGeom>
          <a:ln w="28575">
            <a:solidFill>
              <a:srgbClr val="000D26"/>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65" y="6071618"/>
            <a:ext cx="2743200" cy="608798"/>
          </a:xfrm>
          <a:prstGeom prst="rect">
            <a:avLst/>
          </a:prstGeom>
        </p:spPr>
      </p:pic>
    </p:spTree>
    <p:custDataLst>
      <p:tags r:id="rId1"/>
    </p:custDataLst>
    <p:extLst>
      <p:ext uri="{BB962C8B-B14F-4D97-AF65-F5344CB8AC3E}">
        <p14:creationId xmlns:p14="http://schemas.microsoft.com/office/powerpoint/2010/main" val="363329939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1247</TotalTime>
  <Words>692</Words>
  <Application>Microsoft Office PowerPoint</Application>
  <PresentationFormat>Widescreen</PresentationFormat>
  <Paragraphs>74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Custom Design</vt:lpstr>
      <vt:lpstr>Ticket to Work Program  ALL EN Call  May 18, 2017</vt:lpstr>
      <vt:lpstr>What is the Work Without Limits Administrative Employment Network? </vt:lpstr>
      <vt:lpstr>WWL AEN Background </vt:lpstr>
      <vt:lpstr>WWL AEN Background, Cont.</vt:lpstr>
      <vt:lpstr>Why Did We Choose the AEN Model?</vt:lpstr>
      <vt:lpstr>Why Did We Choose the AEN Model?, Cont.</vt:lpstr>
      <vt:lpstr>Development of the WWL AEN</vt:lpstr>
      <vt:lpstr>Our Partners</vt:lpstr>
      <vt:lpstr>What Services Does the WWL AEN Provide?</vt:lpstr>
      <vt:lpstr>What Services Does the WWL AEN Provide?, Cont.</vt:lpstr>
      <vt:lpstr>Referral Process</vt:lpstr>
      <vt:lpstr>Referral Process, Cont.</vt:lpstr>
      <vt:lpstr>Staffing </vt:lpstr>
      <vt:lpstr>Questions</vt:lpstr>
      <vt:lpstr>Thank you! </vt:lpstr>
    </vt:vector>
  </TitlesOfParts>
  <Company>Social Security Administration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Hemmeter, Jeffrey</dc:creator>
  <cp:lastModifiedBy>Chyron J Beavers/MAXIMUS</cp:lastModifiedBy>
  <cp:revision>30</cp:revision>
  <dcterms:created xsi:type="dcterms:W3CDTF">2016-11-02T17:33:46Z</dcterms:created>
  <dcterms:modified xsi:type="dcterms:W3CDTF">2017-05-23T14:55:32Z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ArticulateGUID">
    <vt:lpwstr>17428BA7-F269-4A54-BE14-EC7B0B8DBB60</vt:lpwstr>
  </property>
  <property fmtid="{D5CDD505-2E9C-101B-9397-08002B2CF9AE}" pid="4" name="ArticulatePath">
    <vt:lpwstr>2017-05-18 All VR Call Collaborate Upload</vt:lpwstr>
  </property>
</Properties>
</file>